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83" r:id="rId8"/>
    <p:sldId id="265" r:id="rId9"/>
    <p:sldId id="267" r:id="rId10"/>
    <p:sldId id="28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9" name="Рисунок 8"/>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02725" y="1052736"/>
            <a:ext cx="7738550" cy="4575382"/>
          </a:xfrm>
          <a:prstGeom prst="rect">
            <a:avLst/>
          </a:prstGeom>
        </p:spPr>
      </p:pic>
      <p:sp>
        <p:nvSpPr>
          <p:cNvPr id="10" name="Прямоугольник 9"/>
          <p:cNvSpPr/>
          <p:nvPr userDrawn="1"/>
        </p:nvSpPr>
        <p:spPr>
          <a:xfrm>
            <a:off x="702725" y="1052736"/>
            <a:ext cx="7738550" cy="4752528"/>
          </a:xfrm>
          <a:prstGeom prst="rect">
            <a:avLst/>
          </a:prstGeom>
          <a:solidFill>
            <a:schemeClr val="lt1">
              <a:alpha val="74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pic>
        <p:nvPicPr>
          <p:cNvPr id="12" name="Рисунок 11"/>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827584" y="1043732"/>
            <a:ext cx="1800699" cy="1779464"/>
          </a:xfrm>
          <a:prstGeom prst="rect">
            <a:avLst/>
          </a:prstGeom>
        </p:spPr>
      </p:pic>
      <p:sp>
        <p:nvSpPr>
          <p:cNvPr id="7" name="Рамка 6"/>
          <p:cNvSpPr/>
          <p:nvPr userDrawn="1"/>
        </p:nvSpPr>
        <p:spPr>
          <a:xfrm>
            <a:off x="611560" y="908720"/>
            <a:ext cx="7920880" cy="4896544"/>
          </a:xfrm>
          <a:prstGeom prst="frame">
            <a:avLst>
              <a:gd name="adj1" fmla="val 2279"/>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solidFill>
                <a:schemeClr val="tx1"/>
              </a:solidFill>
            </a:endParaRPr>
          </a:p>
        </p:txBody>
      </p:sp>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22EBBB7-4EBF-41A8-AEEF-715C89225D4C}" type="datetimeFigureOut">
              <a:rPr lang="ru-RU" smtClean="0"/>
              <a:pPr/>
              <a:t>30.07.2015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7EFC60-1D27-4FCC-A90D-93A7834F97AD}" type="slidenum">
              <a:rPr lang="ru-RU" smtClean="0"/>
              <a:pPr/>
              <a:t>‹#›</a:t>
            </a:fld>
            <a:endParaRPr lang="ru-RU"/>
          </a:p>
        </p:txBody>
      </p:sp>
      <p:sp>
        <p:nvSpPr>
          <p:cNvPr id="11" name="Рамка 10"/>
          <p:cNvSpPr/>
          <p:nvPr userDrawn="1"/>
        </p:nvSpPr>
        <p:spPr>
          <a:xfrm>
            <a:off x="0" y="0"/>
            <a:ext cx="9144000" cy="6858000"/>
          </a:xfrm>
          <a:prstGeom prst="frame">
            <a:avLst>
              <a:gd name="adj1" fmla="val 1944"/>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xmlns="" val="202585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22EBBB7-4EBF-41A8-AEEF-715C89225D4C}" type="datetimeFigureOut">
              <a:rPr lang="ru-RU" smtClean="0"/>
              <a:pPr/>
              <a:t>30.07.2015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7EFC60-1D27-4FCC-A90D-93A7834F97AD}" type="slidenum">
              <a:rPr lang="ru-RU" smtClean="0"/>
              <a:pPr/>
              <a:t>‹#›</a:t>
            </a:fld>
            <a:endParaRPr lang="ru-RU"/>
          </a:p>
        </p:txBody>
      </p:sp>
    </p:spTree>
    <p:extLst>
      <p:ext uri="{BB962C8B-B14F-4D97-AF65-F5344CB8AC3E}">
        <p14:creationId xmlns:p14="http://schemas.microsoft.com/office/powerpoint/2010/main" xmlns="" val="174848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22EBBB7-4EBF-41A8-AEEF-715C89225D4C}" type="datetimeFigureOut">
              <a:rPr lang="ru-RU" smtClean="0"/>
              <a:pPr/>
              <a:t>30.07.2015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7EFC60-1D27-4FCC-A90D-93A7834F97AD}" type="slidenum">
              <a:rPr lang="ru-RU" smtClean="0"/>
              <a:pPr/>
              <a:t>‹#›</a:t>
            </a:fld>
            <a:endParaRPr lang="ru-RU"/>
          </a:p>
        </p:txBody>
      </p:sp>
    </p:spTree>
    <p:extLst>
      <p:ext uri="{BB962C8B-B14F-4D97-AF65-F5344CB8AC3E}">
        <p14:creationId xmlns:p14="http://schemas.microsoft.com/office/powerpoint/2010/main" xmlns="" val="991049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9" name="Рисунок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65820" y="5301208"/>
            <a:ext cx="7812360" cy="1422360"/>
          </a:xfrm>
          <a:prstGeom prst="rect">
            <a:avLst/>
          </a:prstGeom>
        </p:spPr>
      </p:pic>
      <p:sp>
        <p:nvSpPr>
          <p:cNvPr id="7" name="Рамка 6"/>
          <p:cNvSpPr/>
          <p:nvPr userDrawn="1"/>
        </p:nvSpPr>
        <p:spPr>
          <a:xfrm>
            <a:off x="0" y="0"/>
            <a:ext cx="9144000" cy="6858000"/>
          </a:xfrm>
          <a:prstGeom prst="frame">
            <a:avLst>
              <a:gd name="adj1" fmla="val 2279"/>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solidFill>
                <a:schemeClr val="tx1"/>
              </a:solidFill>
            </a:endParaRPr>
          </a:p>
        </p:txBody>
      </p:sp>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22EBBB7-4EBF-41A8-AEEF-715C89225D4C}" type="datetimeFigureOut">
              <a:rPr lang="ru-RU" smtClean="0"/>
              <a:pPr/>
              <a:t>30.07.2015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7EFC60-1D27-4FCC-A90D-93A7834F97AD}" type="slidenum">
              <a:rPr lang="ru-RU" smtClean="0"/>
              <a:pPr/>
              <a:t>‹#›</a:t>
            </a:fld>
            <a:endParaRPr lang="ru-RU"/>
          </a:p>
        </p:txBody>
      </p:sp>
    </p:spTree>
    <p:extLst>
      <p:ext uri="{BB962C8B-B14F-4D97-AF65-F5344CB8AC3E}">
        <p14:creationId xmlns:p14="http://schemas.microsoft.com/office/powerpoint/2010/main" xmlns="" val="1810172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22EBBB7-4EBF-41A8-AEEF-715C89225D4C}" type="datetimeFigureOut">
              <a:rPr lang="ru-RU" smtClean="0"/>
              <a:pPr/>
              <a:t>30.07.2015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7EFC60-1D27-4FCC-A90D-93A7834F97AD}" type="slidenum">
              <a:rPr lang="ru-RU" smtClean="0"/>
              <a:pPr/>
              <a:t>‹#›</a:t>
            </a:fld>
            <a:endParaRPr lang="ru-RU"/>
          </a:p>
        </p:txBody>
      </p:sp>
    </p:spTree>
    <p:extLst>
      <p:ext uri="{BB962C8B-B14F-4D97-AF65-F5344CB8AC3E}">
        <p14:creationId xmlns:p14="http://schemas.microsoft.com/office/powerpoint/2010/main" xmlns="" val="305363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22EBBB7-4EBF-41A8-AEEF-715C89225D4C}" type="datetimeFigureOut">
              <a:rPr lang="ru-RU" smtClean="0"/>
              <a:pPr/>
              <a:t>30.07.2015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67EFC60-1D27-4FCC-A90D-93A7834F97AD}" type="slidenum">
              <a:rPr lang="ru-RU" smtClean="0"/>
              <a:pPr/>
              <a:t>‹#›</a:t>
            </a:fld>
            <a:endParaRPr lang="ru-RU"/>
          </a:p>
        </p:txBody>
      </p:sp>
    </p:spTree>
    <p:extLst>
      <p:ext uri="{BB962C8B-B14F-4D97-AF65-F5344CB8AC3E}">
        <p14:creationId xmlns:p14="http://schemas.microsoft.com/office/powerpoint/2010/main" xmlns="" val="3373823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22EBBB7-4EBF-41A8-AEEF-715C89225D4C}" type="datetimeFigureOut">
              <a:rPr lang="ru-RU" smtClean="0"/>
              <a:pPr/>
              <a:t>30.07.2015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67EFC60-1D27-4FCC-A90D-93A7834F97AD}" type="slidenum">
              <a:rPr lang="ru-RU" smtClean="0"/>
              <a:pPr/>
              <a:t>‹#›</a:t>
            </a:fld>
            <a:endParaRPr lang="ru-RU"/>
          </a:p>
        </p:txBody>
      </p:sp>
    </p:spTree>
    <p:extLst>
      <p:ext uri="{BB962C8B-B14F-4D97-AF65-F5344CB8AC3E}">
        <p14:creationId xmlns:p14="http://schemas.microsoft.com/office/powerpoint/2010/main" xmlns="" val="2003297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22EBBB7-4EBF-41A8-AEEF-715C89225D4C}" type="datetimeFigureOut">
              <a:rPr lang="ru-RU" smtClean="0"/>
              <a:pPr/>
              <a:t>30.07.2015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67EFC60-1D27-4FCC-A90D-93A7834F97AD}" type="slidenum">
              <a:rPr lang="ru-RU" smtClean="0"/>
              <a:pPr/>
              <a:t>‹#›</a:t>
            </a:fld>
            <a:endParaRPr lang="ru-RU"/>
          </a:p>
        </p:txBody>
      </p:sp>
    </p:spTree>
    <p:extLst>
      <p:ext uri="{BB962C8B-B14F-4D97-AF65-F5344CB8AC3E}">
        <p14:creationId xmlns:p14="http://schemas.microsoft.com/office/powerpoint/2010/main" xmlns="" val="372671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22EBBB7-4EBF-41A8-AEEF-715C89225D4C}" type="datetimeFigureOut">
              <a:rPr lang="ru-RU" smtClean="0"/>
              <a:pPr/>
              <a:t>30.07.2015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67EFC60-1D27-4FCC-A90D-93A7834F97AD}" type="slidenum">
              <a:rPr lang="ru-RU" smtClean="0"/>
              <a:pPr/>
              <a:t>‹#›</a:t>
            </a:fld>
            <a:endParaRPr lang="ru-RU"/>
          </a:p>
        </p:txBody>
      </p:sp>
    </p:spTree>
    <p:extLst>
      <p:ext uri="{BB962C8B-B14F-4D97-AF65-F5344CB8AC3E}">
        <p14:creationId xmlns:p14="http://schemas.microsoft.com/office/powerpoint/2010/main" xmlns="" val="66326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22EBBB7-4EBF-41A8-AEEF-715C89225D4C}" type="datetimeFigureOut">
              <a:rPr lang="ru-RU" smtClean="0"/>
              <a:pPr/>
              <a:t>30.07.2015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67EFC60-1D27-4FCC-A90D-93A7834F97AD}" type="slidenum">
              <a:rPr lang="ru-RU" smtClean="0"/>
              <a:pPr/>
              <a:t>‹#›</a:t>
            </a:fld>
            <a:endParaRPr lang="ru-RU"/>
          </a:p>
        </p:txBody>
      </p:sp>
    </p:spTree>
    <p:extLst>
      <p:ext uri="{BB962C8B-B14F-4D97-AF65-F5344CB8AC3E}">
        <p14:creationId xmlns:p14="http://schemas.microsoft.com/office/powerpoint/2010/main" xmlns="" val="193976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22EBBB7-4EBF-41A8-AEEF-715C89225D4C}" type="datetimeFigureOut">
              <a:rPr lang="ru-RU" smtClean="0"/>
              <a:pPr/>
              <a:t>30.07.2015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67EFC60-1D27-4FCC-A90D-93A7834F97AD}" type="slidenum">
              <a:rPr lang="ru-RU" smtClean="0"/>
              <a:pPr/>
              <a:t>‹#›</a:t>
            </a:fld>
            <a:endParaRPr lang="ru-RU"/>
          </a:p>
        </p:txBody>
      </p:sp>
    </p:spTree>
    <p:extLst>
      <p:ext uri="{BB962C8B-B14F-4D97-AF65-F5344CB8AC3E}">
        <p14:creationId xmlns:p14="http://schemas.microsoft.com/office/powerpoint/2010/main" xmlns="" val="174268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EBBB7-4EBF-41A8-AEEF-715C89225D4C}" type="datetimeFigureOut">
              <a:rPr lang="ru-RU" smtClean="0"/>
              <a:pPr/>
              <a:t>30.07.2015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EFC60-1D27-4FCC-A90D-93A7834F97AD}" type="slidenum">
              <a:rPr lang="ru-RU" smtClean="0"/>
              <a:pPr/>
              <a:t>‹#›</a:t>
            </a:fld>
            <a:endParaRPr lang="ru-RU"/>
          </a:p>
        </p:txBody>
      </p:sp>
    </p:spTree>
    <p:extLst>
      <p:ext uri="{BB962C8B-B14F-4D97-AF65-F5344CB8AC3E}">
        <p14:creationId xmlns:p14="http://schemas.microsoft.com/office/powerpoint/2010/main" xmlns="" val="2792235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to-name.ru/english/biography/mikhail-lomonosov.htm" TargetMode="External"/><Relationship Id="rId3" Type="http://schemas.openxmlformats.org/officeDocument/2006/relationships/hyperlink" Target="http://www.biographyonline.net/politicians/russian/famous.html" TargetMode="External"/><Relationship Id="rId7" Type="http://schemas.openxmlformats.org/officeDocument/2006/relationships/hyperlink" Target="https://en.wikipedia.org/wiki/Alexander_Pushkin" TargetMode="External"/><Relationship Id="rId2" Type="http://schemas.openxmlformats.org/officeDocument/2006/relationships/hyperlink" Target="http://www.parallelsixty.com/famous-russians.shtml" TargetMode="External"/><Relationship Id="rId1" Type="http://schemas.openxmlformats.org/officeDocument/2006/relationships/slideLayout" Target="../slideLayouts/slideLayout2.xml"/><Relationship Id="rId6" Type="http://schemas.openxmlformats.org/officeDocument/2006/relationships/hyperlink" Target="http://festival.1september.ru/articles/586170/" TargetMode="External"/><Relationship Id="rId5" Type="http://schemas.openxmlformats.org/officeDocument/2006/relationships/hyperlink" Target="https://en.wikipedia.org/wiki/List_of_Russian_people" TargetMode="External"/><Relationship Id="rId4" Type="http://schemas.openxmlformats.org/officeDocument/2006/relationships/hyperlink" Target="http://www.myshared.ru/slide/820789/" TargetMode="External"/><Relationship Id="rId9" Type="http://schemas.openxmlformats.org/officeDocument/2006/relationships/hyperlink" Target="https://en.wikipedia.org/wiki/Yuri_Gagari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to-name.ru/english/biography/mikhail-lomonosov.htm" TargetMode="External"/><Relationship Id="rId3" Type="http://schemas.openxmlformats.org/officeDocument/2006/relationships/hyperlink" Target="http://www.biographyonline.net/politicians/russian/famous.html" TargetMode="External"/><Relationship Id="rId7" Type="http://schemas.openxmlformats.org/officeDocument/2006/relationships/hyperlink" Target="https://en.wikipedia.org/wiki/Alexander_Pushkin" TargetMode="External"/><Relationship Id="rId2" Type="http://schemas.openxmlformats.org/officeDocument/2006/relationships/hyperlink" Target="http://www.parallelsixty.com/famous-russians.shtml" TargetMode="External"/><Relationship Id="rId1" Type="http://schemas.openxmlformats.org/officeDocument/2006/relationships/slideLayout" Target="../slideLayouts/slideLayout2.xml"/><Relationship Id="rId6" Type="http://schemas.openxmlformats.org/officeDocument/2006/relationships/hyperlink" Target="http://festival.1september.ru/articles/586170/" TargetMode="External"/><Relationship Id="rId5" Type="http://schemas.openxmlformats.org/officeDocument/2006/relationships/hyperlink" Target="https://en.wikipedia.org/wiki/List_of_Russian_people" TargetMode="External"/><Relationship Id="rId4" Type="http://schemas.openxmlformats.org/officeDocument/2006/relationships/hyperlink" Target="http://www.myshared.ru/slide/820789/" TargetMode="External"/><Relationship Id="rId9" Type="http://schemas.openxmlformats.org/officeDocument/2006/relationships/hyperlink" Target="https://en.wikipedia.org/wiki/Yuri_Gagari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Подзаголовок 2"/>
          <p:cNvSpPr>
            <a:spLocks noGrp="1"/>
          </p:cNvSpPr>
          <p:nvPr>
            <p:ph type="subTitle" idx="1"/>
          </p:nvPr>
        </p:nvSpPr>
        <p:spPr>
          <a:xfrm>
            <a:off x="4143372" y="5786454"/>
            <a:ext cx="4614863" cy="1185863"/>
          </a:xfrm>
          <a:noFill/>
          <a:ln>
            <a:noFill/>
          </a:ln>
        </p:spPr>
        <p:txBody>
          <a:bodyPr>
            <a:normAutofit/>
          </a:bodyPr>
          <a:lstStyle/>
          <a:p>
            <a:pPr algn="r"/>
            <a:r>
              <a:rPr lang="ru-RU" sz="1400" b="1" i="1" dirty="0" err="1" smtClean="0">
                <a:solidFill>
                  <a:schemeClr val="tx1"/>
                </a:solidFill>
                <a:latin typeface="Arial Narrow" pitchFamily="34" charset="0"/>
                <a:cs typeface="Arial" charset="0"/>
              </a:rPr>
              <a:t>Ваторопина</a:t>
            </a:r>
            <a:r>
              <a:rPr lang="ru-RU" sz="1400" b="1" i="1" dirty="0" smtClean="0">
                <a:solidFill>
                  <a:schemeClr val="tx1"/>
                </a:solidFill>
                <a:latin typeface="Arial Narrow" pitchFamily="34" charset="0"/>
                <a:cs typeface="Arial" charset="0"/>
              </a:rPr>
              <a:t> Елена Васильевна,</a:t>
            </a:r>
          </a:p>
          <a:p>
            <a:pPr algn="r"/>
            <a:r>
              <a:rPr lang="ru-RU" sz="1400" b="1" i="1" dirty="0" smtClean="0">
                <a:solidFill>
                  <a:schemeClr val="tx1"/>
                </a:solidFill>
                <a:latin typeface="Arial Narrow" pitchFamily="34" charset="0"/>
                <a:cs typeface="Arial" charset="0"/>
              </a:rPr>
              <a:t>учитель английского языка</a:t>
            </a:r>
          </a:p>
          <a:p>
            <a:pPr algn="r"/>
            <a:r>
              <a:rPr lang="ru-RU" sz="1400" b="1" i="1" dirty="0" smtClean="0">
                <a:solidFill>
                  <a:schemeClr val="tx1"/>
                </a:solidFill>
                <a:latin typeface="Arial Narrow" pitchFamily="34" charset="0"/>
                <a:cs typeface="Arial" charset="0"/>
              </a:rPr>
              <a:t>высшей квалификационной категории</a:t>
            </a:r>
          </a:p>
          <a:p>
            <a:pPr algn="r"/>
            <a:r>
              <a:rPr lang="ru-RU" sz="1400" b="1" i="1" dirty="0" smtClean="0">
                <a:solidFill>
                  <a:schemeClr val="tx1"/>
                </a:solidFill>
                <a:latin typeface="Arial Narrow" pitchFamily="34" charset="0"/>
                <a:cs typeface="Arial" charset="0"/>
              </a:rPr>
              <a:t>2015</a:t>
            </a:r>
          </a:p>
        </p:txBody>
      </p:sp>
      <p:sp>
        <p:nvSpPr>
          <p:cNvPr id="2051" name="Прямоугольник 3"/>
          <p:cNvSpPr>
            <a:spLocks noChangeArrowheads="1"/>
          </p:cNvSpPr>
          <p:nvPr/>
        </p:nvSpPr>
        <p:spPr bwMode="auto">
          <a:xfrm>
            <a:off x="428596" y="357166"/>
            <a:ext cx="8358246" cy="307777"/>
          </a:xfrm>
          <a:prstGeom prst="rect">
            <a:avLst/>
          </a:prstGeom>
          <a:noFill/>
          <a:ln w="9525">
            <a:noFill/>
            <a:miter lim="800000"/>
            <a:headEnd/>
            <a:tailEnd/>
          </a:ln>
        </p:spPr>
        <p:txBody>
          <a:bodyPr wrap="square">
            <a:spAutoFit/>
          </a:bodyPr>
          <a:lstStyle/>
          <a:p>
            <a:pPr algn="ctr"/>
            <a:r>
              <a:rPr lang="ru-RU" sz="1400" b="1" i="1" dirty="0">
                <a:latin typeface="Arial Narrow" pitchFamily="34" charset="0"/>
              </a:rPr>
              <a:t>МАОУ СОШ № 67 с углубленным </a:t>
            </a:r>
            <a:r>
              <a:rPr lang="ru-RU" sz="1400" b="1" i="1" dirty="0" smtClean="0">
                <a:latin typeface="Arial Narrow" pitchFamily="34" charset="0"/>
              </a:rPr>
              <a:t>изучением</a:t>
            </a:r>
            <a:r>
              <a:rPr lang="en-US" sz="1400" b="1" i="1" dirty="0" smtClean="0">
                <a:latin typeface="Arial Narrow" pitchFamily="34" charset="0"/>
              </a:rPr>
              <a:t> </a:t>
            </a:r>
            <a:r>
              <a:rPr lang="ru-RU" sz="1400" b="1" i="1" dirty="0" smtClean="0">
                <a:latin typeface="Arial Narrow" pitchFamily="34" charset="0"/>
              </a:rPr>
              <a:t>отдельных </a:t>
            </a:r>
            <a:r>
              <a:rPr lang="ru-RU" sz="1400" b="1" i="1" dirty="0">
                <a:latin typeface="Arial Narrow" pitchFamily="34" charset="0"/>
              </a:rPr>
              <a:t>предметов г. Екатеринбурга</a:t>
            </a:r>
          </a:p>
        </p:txBody>
      </p:sp>
      <p:sp>
        <p:nvSpPr>
          <p:cNvPr id="2052" name="Заголовок 1"/>
          <p:cNvSpPr>
            <a:spLocks noGrp="1"/>
          </p:cNvSpPr>
          <p:nvPr>
            <p:ph type="ctrTitle"/>
          </p:nvPr>
        </p:nvSpPr>
        <p:spPr>
          <a:xfrm>
            <a:off x="1357290" y="3071810"/>
            <a:ext cx="6429375" cy="1612900"/>
          </a:xfrm>
          <a:noFill/>
          <a:ln w="28575">
            <a:noFill/>
            <a:bevel/>
          </a:ln>
        </p:spPr>
        <p:txBody>
          <a:bodyPr>
            <a:normAutofit/>
          </a:bodyPr>
          <a:lstStyle/>
          <a:p>
            <a:r>
              <a:rPr lang="ru-RU" sz="2000" b="1" dirty="0" err="1" smtClean="0">
                <a:solidFill>
                  <a:srgbClr val="0000CC"/>
                </a:solidFill>
                <a:latin typeface="Arial" pitchFamily="34" charset="0"/>
                <a:cs typeface="Arial" pitchFamily="34" charset="0"/>
              </a:rPr>
              <a:t>Веб</a:t>
            </a:r>
            <a:r>
              <a:rPr lang="ru-RU" sz="2000" b="1" dirty="0" smtClean="0">
                <a:solidFill>
                  <a:srgbClr val="0000CC"/>
                </a:solidFill>
                <a:latin typeface="Arial" pitchFamily="34" charset="0"/>
                <a:cs typeface="Arial" pitchFamily="34" charset="0"/>
              </a:rPr>
              <a:t>–</a:t>
            </a:r>
            <a:r>
              <a:rPr lang="ru-RU" sz="2000" b="1" dirty="0" err="1" smtClean="0">
                <a:solidFill>
                  <a:srgbClr val="0000CC"/>
                </a:solidFill>
                <a:latin typeface="Arial" pitchFamily="34" charset="0"/>
                <a:cs typeface="Arial" pitchFamily="34" charset="0"/>
              </a:rPr>
              <a:t>квест</a:t>
            </a:r>
            <a:r>
              <a:rPr lang="ru-RU" sz="2000" b="1" dirty="0" smtClean="0">
                <a:solidFill>
                  <a:srgbClr val="0000CC"/>
                </a:solidFill>
                <a:latin typeface="Arial" pitchFamily="34" charset="0"/>
                <a:cs typeface="Arial" pitchFamily="34" charset="0"/>
              </a:rPr>
              <a:t> по английскому языку </a:t>
            </a:r>
            <a:br>
              <a:rPr lang="ru-RU" sz="2000" b="1" dirty="0" smtClean="0">
                <a:solidFill>
                  <a:srgbClr val="0000CC"/>
                </a:solidFill>
                <a:latin typeface="Arial" pitchFamily="34" charset="0"/>
                <a:cs typeface="Arial" pitchFamily="34" charset="0"/>
              </a:rPr>
            </a:br>
            <a:r>
              <a:rPr lang="ru-RU" sz="2000" b="1" dirty="0" smtClean="0">
                <a:solidFill>
                  <a:srgbClr val="0000CC"/>
                </a:solidFill>
                <a:latin typeface="Arial" pitchFamily="34" charset="0"/>
                <a:cs typeface="Arial" pitchFamily="34" charset="0"/>
              </a:rPr>
              <a:t>для </a:t>
            </a:r>
            <a:r>
              <a:rPr lang="en-US" sz="2000" b="1" dirty="0" smtClean="0">
                <a:solidFill>
                  <a:srgbClr val="0000CC"/>
                </a:solidFill>
                <a:latin typeface="Arial" pitchFamily="34" charset="0"/>
                <a:cs typeface="Arial" pitchFamily="34" charset="0"/>
              </a:rPr>
              <a:t>7 – 8</a:t>
            </a:r>
            <a:r>
              <a:rPr lang="ru-RU" sz="2000" b="1" dirty="0" smtClean="0">
                <a:solidFill>
                  <a:srgbClr val="0000CC"/>
                </a:solidFill>
                <a:latin typeface="Arial" pitchFamily="34" charset="0"/>
                <a:cs typeface="Arial" pitchFamily="34" charset="0"/>
              </a:rPr>
              <a:t> классов</a:t>
            </a:r>
            <a:r>
              <a:rPr lang="ru-RU" sz="1800" b="1" dirty="0" smtClean="0">
                <a:solidFill>
                  <a:schemeClr val="accent3">
                    <a:lumMod val="60000"/>
                    <a:lumOff val="40000"/>
                  </a:schemeClr>
                </a:solidFill>
                <a:latin typeface="Arial Black" pitchFamily="34" charset="0"/>
              </a:rPr>
              <a:t/>
            </a:r>
            <a:br>
              <a:rPr lang="ru-RU" sz="1800" b="1" dirty="0" smtClean="0">
                <a:solidFill>
                  <a:schemeClr val="accent3">
                    <a:lumMod val="60000"/>
                    <a:lumOff val="40000"/>
                  </a:schemeClr>
                </a:solidFill>
                <a:latin typeface="Arial Black" pitchFamily="34" charset="0"/>
              </a:rPr>
            </a:br>
            <a:r>
              <a:rPr lang="ru-RU" b="1" dirty="0" smtClean="0">
                <a:solidFill>
                  <a:srgbClr val="C00000"/>
                </a:solidFill>
                <a:effectLst>
                  <a:outerShdw blurRad="38100" dist="38100" dir="2700000" algn="tl">
                    <a:srgbClr val="000000">
                      <a:alpha val="43137"/>
                    </a:srgbClr>
                  </a:outerShdw>
                </a:effectLst>
                <a:latin typeface="Cassandra" pitchFamily="66" charset="0"/>
              </a:rPr>
              <a:t>«</a:t>
            </a:r>
            <a:r>
              <a:rPr lang="en-US" b="1" dirty="0" smtClean="0">
                <a:solidFill>
                  <a:srgbClr val="C00000"/>
                </a:solidFill>
                <a:effectLst>
                  <a:outerShdw blurRad="38100" dist="38100" dir="2700000" algn="tl">
                    <a:srgbClr val="000000">
                      <a:alpha val="43137"/>
                    </a:srgbClr>
                  </a:outerShdw>
                </a:effectLst>
                <a:latin typeface="Bradley Hand ITC" pitchFamily="66" charset="0"/>
              </a:rPr>
              <a:t>Famous People of Russia</a:t>
            </a:r>
            <a:r>
              <a:rPr lang="ru-RU" b="1" dirty="0" smtClean="0">
                <a:solidFill>
                  <a:srgbClr val="C00000"/>
                </a:solidFill>
                <a:effectLst>
                  <a:outerShdw blurRad="38100" dist="38100" dir="2700000" algn="tl">
                    <a:srgbClr val="000000">
                      <a:alpha val="43137"/>
                    </a:srgbClr>
                  </a:outerShdw>
                </a:effectLst>
                <a:latin typeface="Cassandra" pitchFamily="66" charset="0"/>
              </a:rPr>
              <a:t>»</a:t>
            </a:r>
            <a:endParaRPr lang="ru-RU"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FF0000"/>
                </a:solidFill>
                <a:latin typeface="Arial" pitchFamily="34" charset="0"/>
                <a:cs typeface="Arial" pitchFamily="34" charset="0"/>
              </a:rPr>
              <a:t>Источники</a:t>
            </a:r>
            <a:endParaRPr lang="ru-RU" sz="2400" b="1" dirty="0">
              <a:solidFill>
                <a:srgbClr val="FF0000"/>
              </a:solidFill>
              <a:latin typeface="Arial" pitchFamily="34" charset="0"/>
              <a:cs typeface="Arial" pitchFamily="34" charset="0"/>
            </a:endParaRPr>
          </a:p>
        </p:txBody>
      </p:sp>
      <p:sp>
        <p:nvSpPr>
          <p:cNvPr id="3" name="Содержимое 2"/>
          <p:cNvSpPr>
            <a:spLocks noGrp="1"/>
          </p:cNvSpPr>
          <p:nvPr>
            <p:ph idx="1"/>
          </p:nvPr>
        </p:nvSpPr>
        <p:spPr>
          <a:xfrm>
            <a:off x="914400" y="1571612"/>
            <a:ext cx="8229600" cy="4525963"/>
          </a:xfrm>
        </p:spPr>
        <p:txBody>
          <a:bodyPr/>
          <a:lstStyle/>
          <a:p>
            <a:r>
              <a:rPr lang="en-US" sz="1600" dirty="0" smtClean="0">
                <a:solidFill>
                  <a:srgbClr val="0000CC"/>
                </a:solidFill>
                <a:latin typeface="Arial" pitchFamily="34" charset="0"/>
                <a:cs typeface="Arial" pitchFamily="34" charset="0"/>
                <a:hlinkClick r:id="rId2"/>
              </a:rPr>
              <a:t>http://www.parallelsixty.com/famous-russians.shtml</a:t>
            </a:r>
            <a:endParaRPr lang="en-US" sz="1600" dirty="0" smtClean="0">
              <a:solidFill>
                <a:srgbClr val="0000CC"/>
              </a:solidFill>
              <a:latin typeface="Arial" pitchFamily="34" charset="0"/>
              <a:cs typeface="Arial" pitchFamily="34" charset="0"/>
            </a:endParaRPr>
          </a:p>
          <a:p>
            <a:r>
              <a:rPr lang="en-US" sz="1600" dirty="0" smtClean="0">
                <a:solidFill>
                  <a:srgbClr val="0000CC"/>
                </a:solidFill>
                <a:latin typeface="Arial" pitchFamily="34" charset="0"/>
                <a:cs typeface="Arial" pitchFamily="34" charset="0"/>
                <a:hlinkClick r:id="rId3"/>
              </a:rPr>
              <a:t>http://www.biographyonline.net/politicians/russian/famous.html</a:t>
            </a:r>
            <a:endParaRPr lang="en-US" sz="1600" dirty="0" smtClean="0">
              <a:solidFill>
                <a:srgbClr val="0000CC"/>
              </a:solidFill>
              <a:latin typeface="Arial" pitchFamily="34" charset="0"/>
              <a:cs typeface="Arial" pitchFamily="34" charset="0"/>
            </a:endParaRPr>
          </a:p>
          <a:p>
            <a:r>
              <a:rPr lang="en-US" sz="1600" dirty="0" smtClean="0">
                <a:solidFill>
                  <a:srgbClr val="0000CC"/>
                </a:solidFill>
                <a:latin typeface="Arial" pitchFamily="34" charset="0"/>
                <a:cs typeface="Arial" pitchFamily="34" charset="0"/>
                <a:hlinkClick r:id="rId4"/>
              </a:rPr>
              <a:t>http://www.myshared.ru/slide/820789/</a:t>
            </a:r>
            <a:endParaRPr lang="en-US" sz="1600" dirty="0" smtClean="0">
              <a:solidFill>
                <a:srgbClr val="0000CC"/>
              </a:solidFill>
              <a:latin typeface="Arial" pitchFamily="34" charset="0"/>
              <a:cs typeface="Arial" pitchFamily="34" charset="0"/>
            </a:endParaRPr>
          </a:p>
          <a:p>
            <a:r>
              <a:rPr lang="en-US" sz="1600" dirty="0" smtClean="0">
                <a:solidFill>
                  <a:srgbClr val="0000CC"/>
                </a:solidFill>
                <a:latin typeface="Arial" pitchFamily="34" charset="0"/>
                <a:cs typeface="Arial" pitchFamily="34" charset="0"/>
                <a:hlinkClick r:id="rId5"/>
              </a:rPr>
              <a:t>https://en.wikipedia.org/wiki/List_of_Russian_people</a:t>
            </a:r>
            <a:endParaRPr lang="en-US" sz="1600" dirty="0" smtClean="0">
              <a:solidFill>
                <a:srgbClr val="0000CC"/>
              </a:solidFill>
              <a:latin typeface="Arial" pitchFamily="34" charset="0"/>
              <a:cs typeface="Arial" pitchFamily="34" charset="0"/>
            </a:endParaRPr>
          </a:p>
          <a:p>
            <a:r>
              <a:rPr lang="en-US" sz="1600" dirty="0" smtClean="0">
                <a:solidFill>
                  <a:srgbClr val="0000CC"/>
                </a:solidFill>
                <a:latin typeface="Arial" pitchFamily="34" charset="0"/>
                <a:cs typeface="Arial" pitchFamily="34" charset="0"/>
                <a:hlinkClick r:id="rId6"/>
              </a:rPr>
              <a:t>http://festival.1september.ru/articles/586170/</a:t>
            </a:r>
            <a:endParaRPr lang="en-US" sz="1600" dirty="0" smtClean="0">
              <a:solidFill>
                <a:srgbClr val="0000CC"/>
              </a:solidFill>
              <a:latin typeface="Arial" pitchFamily="34" charset="0"/>
              <a:cs typeface="Arial" pitchFamily="34" charset="0"/>
            </a:endParaRPr>
          </a:p>
          <a:p>
            <a:r>
              <a:rPr lang="en-US" sz="1600" dirty="0" smtClean="0">
                <a:solidFill>
                  <a:srgbClr val="0000CC"/>
                </a:solidFill>
                <a:latin typeface="Arial" pitchFamily="34" charset="0"/>
                <a:cs typeface="Arial" pitchFamily="34" charset="0"/>
                <a:hlinkClick r:id="rId7"/>
              </a:rPr>
              <a:t>https://en.wikipedia.org/wiki/Alexander_Pushkin</a:t>
            </a:r>
            <a:endParaRPr lang="en-US" sz="1600" dirty="0" smtClean="0">
              <a:solidFill>
                <a:srgbClr val="0000CC"/>
              </a:solidFill>
              <a:latin typeface="Arial" pitchFamily="34" charset="0"/>
              <a:cs typeface="Arial" pitchFamily="34" charset="0"/>
            </a:endParaRPr>
          </a:p>
          <a:p>
            <a:r>
              <a:rPr lang="en-US" sz="1600" dirty="0" smtClean="0">
                <a:solidFill>
                  <a:srgbClr val="0000CC"/>
                </a:solidFill>
                <a:latin typeface="Arial" pitchFamily="34" charset="0"/>
                <a:cs typeface="Arial" pitchFamily="34" charset="0"/>
                <a:hlinkClick r:id="rId8"/>
              </a:rPr>
              <a:t>http://to-name.ru/english/biography/mikhail-lomonosov.htm</a:t>
            </a:r>
            <a:endParaRPr lang="en-US" sz="1600" dirty="0" smtClean="0">
              <a:solidFill>
                <a:srgbClr val="0000CC"/>
              </a:solidFill>
              <a:latin typeface="Arial" pitchFamily="34" charset="0"/>
              <a:cs typeface="Arial" pitchFamily="34" charset="0"/>
            </a:endParaRPr>
          </a:p>
          <a:p>
            <a:r>
              <a:rPr lang="en-US" sz="1600" dirty="0" smtClean="0">
                <a:solidFill>
                  <a:srgbClr val="0000CC"/>
                </a:solidFill>
                <a:latin typeface="Arial" pitchFamily="34" charset="0"/>
                <a:cs typeface="Arial" pitchFamily="34" charset="0"/>
                <a:hlinkClick r:id="rId9"/>
              </a:rPr>
              <a:t>https://en.wikipedia.org/wiki/Yuri_Gagarin</a:t>
            </a:r>
            <a:endParaRPr lang="en-US" sz="1600" dirty="0" smtClean="0">
              <a:solidFill>
                <a:srgbClr val="0000CC"/>
              </a:solidFill>
              <a:latin typeface="Arial" pitchFamily="34" charset="0"/>
              <a:cs typeface="Arial" pitchFamily="34" charset="0"/>
            </a:endParaRPr>
          </a:p>
          <a:p>
            <a:endParaRPr lang="ru-RU" dirty="0">
              <a:solidFill>
                <a:srgbClr val="0000C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err="1" smtClean="0">
                <a:solidFill>
                  <a:srgbClr val="FF0000"/>
                </a:solidFill>
                <a:latin typeface="Arial" pitchFamily="34" charset="0"/>
                <a:cs typeface="Arial" pitchFamily="34" charset="0"/>
              </a:rPr>
              <a:t>WebQuest</a:t>
            </a:r>
            <a:r>
              <a:rPr lang="en-US" sz="2400" b="1" dirty="0" smtClean="0">
                <a:solidFill>
                  <a:srgbClr val="FF0000"/>
                </a:solidFill>
                <a:latin typeface="Arial" pitchFamily="34" charset="0"/>
                <a:cs typeface="Arial" pitchFamily="34" charset="0"/>
              </a:rPr>
              <a:t> </a:t>
            </a:r>
            <a:r>
              <a:rPr lang="ru-RU" sz="2400" b="1" dirty="0" smtClean="0">
                <a:solidFill>
                  <a:srgbClr val="FF0000"/>
                </a:solidFill>
                <a:latin typeface="Arial" pitchFamily="34" charset="0"/>
                <a:cs typeface="Arial" pitchFamily="34" charset="0"/>
              </a:rPr>
              <a:t>«</a:t>
            </a:r>
            <a:r>
              <a:rPr lang="en-US" sz="2400" b="1" dirty="0" smtClean="0">
                <a:solidFill>
                  <a:srgbClr val="FF0000"/>
                </a:solidFill>
                <a:latin typeface="Arial" pitchFamily="34" charset="0"/>
                <a:cs typeface="Arial" pitchFamily="34" charset="0"/>
              </a:rPr>
              <a:t>Famous People of Russia</a:t>
            </a:r>
            <a:r>
              <a:rPr lang="ru-RU" sz="2400" b="1" dirty="0" smtClean="0">
                <a:solidFill>
                  <a:srgbClr val="FF0000"/>
                </a:solidFill>
                <a:latin typeface="Arial" pitchFamily="34" charset="0"/>
                <a:cs typeface="Arial" pitchFamily="34" charset="0"/>
              </a:rPr>
              <a:t>»</a:t>
            </a:r>
            <a:endParaRPr lang="ru-RU" sz="2400" b="1" dirty="0">
              <a:solidFill>
                <a:srgbClr val="FF0000"/>
              </a:solidFill>
              <a:latin typeface="Arial" pitchFamily="34" charset="0"/>
              <a:cs typeface="Arial" pitchFamily="34" charset="0"/>
            </a:endParaRPr>
          </a:p>
        </p:txBody>
      </p:sp>
      <p:sp>
        <p:nvSpPr>
          <p:cNvPr id="3" name="Содержимое 2"/>
          <p:cNvSpPr>
            <a:spLocks noGrp="1"/>
          </p:cNvSpPr>
          <p:nvPr>
            <p:ph idx="1"/>
          </p:nvPr>
        </p:nvSpPr>
        <p:spPr>
          <a:xfrm>
            <a:off x="3000364" y="1714489"/>
            <a:ext cx="3857652" cy="3071834"/>
          </a:xfrm>
        </p:spPr>
        <p:txBody>
          <a:bodyPr>
            <a:normAutofit/>
          </a:bodyPr>
          <a:lstStyle/>
          <a:p>
            <a:pPr marL="457200" indent="-457200">
              <a:buFont typeface="+mj-lt"/>
              <a:buAutoNum type="arabicPeriod"/>
            </a:pPr>
            <a:r>
              <a:rPr lang="en-US" sz="2000" b="1" dirty="0" smtClean="0">
                <a:solidFill>
                  <a:srgbClr val="002060"/>
                </a:solidFill>
                <a:latin typeface="Arial" pitchFamily="34" charset="0"/>
                <a:cs typeface="Arial" pitchFamily="34" charset="0"/>
              </a:rPr>
              <a:t>Introduction</a:t>
            </a:r>
            <a:endParaRPr lang="en-US" sz="2000" b="1" dirty="0" smtClean="0">
              <a:solidFill>
                <a:srgbClr val="002060"/>
              </a:solidFill>
              <a:latin typeface="Arial" pitchFamily="34" charset="0"/>
              <a:cs typeface="Arial" pitchFamily="34" charset="0"/>
            </a:endParaRPr>
          </a:p>
          <a:p>
            <a:pPr marL="457200" indent="-457200">
              <a:buFont typeface="+mj-lt"/>
              <a:buAutoNum type="arabicPeriod"/>
            </a:pPr>
            <a:r>
              <a:rPr lang="en-US" sz="2000" b="1" dirty="0" smtClean="0">
                <a:solidFill>
                  <a:srgbClr val="002060"/>
                </a:solidFill>
                <a:latin typeface="Arial" pitchFamily="34" charset="0"/>
                <a:cs typeface="Arial" pitchFamily="34" charset="0"/>
              </a:rPr>
              <a:t>Task</a:t>
            </a:r>
            <a:endParaRPr lang="ru-RU" sz="2000" b="1" dirty="0" smtClean="0">
              <a:solidFill>
                <a:srgbClr val="002060"/>
              </a:solidFill>
              <a:latin typeface="Arial" pitchFamily="34" charset="0"/>
              <a:cs typeface="Arial" pitchFamily="34" charset="0"/>
            </a:endParaRPr>
          </a:p>
          <a:p>
            <a:pPr marL="457200" indent="-457200">
              <a:buFont typeface="+mj-lt"/>
              <a:buAutoNum type="arabicPeriod"/>
            </a:pPr>
            <a:r>
              <a:rPr lang="en-US" sz="2000" b="1" dirty="0" smtClean="0">
                <a:solidFill>
                  <a:srgbClr val="002060"/>
                </a:solidFill>
                <a:latin typeface="Arial" pitchFamily="34" charset="0"/>
                <a:cs typeface="Arial" pitchFamily="34" charset="0"/>
              </a:rPr>
              <a:t>Process</a:t>
            </a:r>
            <a:endParaRPr lang="en-US" sz="2000" b="1" dirty="0" smtClean="0">
              <a:solidFill>
                <a:srgbClr val="002060"/>
              </a:solidFill>
              <a:latin typeface="Arial" pitchFamily="34" charset="0"/>
              <a:cs typeface="Arial" pitchFamily="34" charset="0"/>
            </a:endParaRPr>
          </a:p>
          <a:p>
            <a:pPr marL="457200" indent="-457200">
              <a:buFont typeface="+mj-lt"/>
              <a:buAutoNum type="arabicPeriod"/>
            </a:pPr>
            <a:r>
              <a:rPr lang="en-US" sz="2000" b="1" dirty="0" smtClean="0">
                <a:solidFill>
                  <a:srgbClr val="002060"/>
                </a:solidFill>
                <a:latin typeface="Arial" pitchFamily="34" charset="0"/>
                <a:cs typeface="Arial" pitchFamily="34" charset="0"/>
              </a:rPr>
              <a:t>Evaluation</a:t>
            </a:r>
            <a:endParaRPr lang="ru-RU" sz="2000" b="1" dirty="0" smtClean="0">
              <a:solidFill>
                <a:srgbClr val="002060"/>
              </a:solidFill>
              <a:latin typeface="Arial" pitchFamily="34" charset="0"/>
              <a:cs typeface="Arial" pitchFamily="34" charset="0"/>
            </a:endParaRPr>
          </a:p>
          <a:p>
            <a:pPr marL="457200" indent="-457200">
              <a:buFont typeface="+mj-lt"/>
              <a:buAutoNum type="arabicPeriod"/>
            </a:pPr>
            <a:r>
              <a:rPr lang="en-US" sz="2000" b="1" dirty="0" smtClean="0">
                <a:solidFill>
                  <a:srgbClr val="002060"/>
                </a:solidFill>
                <a:latin typeface="Arial" pitchFamily="34" charset="0"/>
                <a:cs typeface="Arial" pitchFamily="34" charset="0"/>
              </a:rPr>
              <a:t>Conclusion</a:t>
            </a:r>
            <a:endParaRPr lang="ru-RU" sz="2000" b="1" dirty="0" smtClean="0">
              <a:solidFill>
                <a:srgbClr val="002060"/>
              </a:solidFill>
              <a:latin typeface="Arial" pitchFamily="34" charset="0"/>
              <a:cs typeface="Arial" pitchFamily="34" charset="0"/>
            </a:endParaRPr>
          </a:p>
          <a:p>
            <a:pPr marL="457200" indent="-457200">
              <a:buFont typeface="+mj-lt"/>
              <a:buAutoNum type="arabicPeriod"/>
            </a:pPr>
            <a:r>
              <a:rPr lang="en-US" sz="2000" b="1" dirty="0" smtClean="0">
                <a:solidFill>
                  <a:srgbClr val="002060"/>
                </a:solidFill>
                <a:latin typeface="Arial" pitchFamily="34" charset="0"/>
                <a:cs typeface="Arial" pitchFamily="34" charset="0"/>
              </a:rPr>
              <a:t>Teacher’s </a:t>
            </a:r>
            <a:r>
              <a:rPr lang="en-US" sz="2000" b="1" dirty="0" smtClean="0">
                <a:solidFill>
                  <a:srgbClr val="002060"/>
                </a:solidFill>
                <a:latin typeface="Arial" pitchFamily="34" charset="0"/>
                <a:cs typeface="Arial" pitchFamily="34" charset="0"/>
              </a:rPr>
              <a:t>comments</a:t>
            </a:r>
            <a:endParaRPr lang="ru-RU" b="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457200" indent="-457200"/>
            <a:r>
              <a:rPr lang="en-US" sz="2400" b="1" dirty="0" smtClean="0">
                <a:solidFill>
                  <a:srgbClr val="FF0000"/>
                </a:solidFill>
                <a:latin typeface="Arial" pitchFamily="34" charset="0"/>
                <a:cs typeface="Arial" pitchFamily="34" charset="0"/>
              </a:rPr>
              <a:t>Introduction</a:t>
            </a:r>
            <a:endParaRPr lang="ru-RU" sz="2400" b="1" dirty="0">
              <a:solidFill>
                <a:srgbClr val="FF0000"/>
              </a:solidFill>
              <a:latin typeface="Arial" pitchFamily="34" charset="0"/>
              <a:cs typeface="Arial" pitchFamily="34" charset="0"/>
            </a:endParaRPr>
          </a:p>
        </p:txBody>
      </p:sp>
      <p:sp>
        <p:nvSpPr>
          <p:cNvPr id="3" name="Содержимое 2"/>
          <p:cNvSpPr>
            <a:spLocks noGrp="1"/>
          </p:cNvSpPr>
          <p:nvPr>
            <p:ph idx="1"/>
          </p:nvPr>
        </p:nvSpPr>
        <p:spPr>
          <a:xfrm>
            <a:off x="928662" y="1600200"/>
            <a:ext cx="7429552" cy="4525963"/>
          </a:xfrm>
        </p:spPr>
        <p:txBody>
          <a:bodyPr>
            <a:normAutofit/>
          </a:bodyPr>
          <a:lstStyle/>
          <a:p>
            <a:r>
              <a:rPr lang="en-US" sz="1800" dirty="0" smtClean="0">
                <a:latin typeface="Arial" pitchFamily="34" charset="0"/>
                <a:cs typeface="Arial" pitchFamily="34" charset="0"/>
              </a:rPr>
              <a:t>Much was done by people to reach the present state of human development. Great contribution to the development of the world science and culture, literature, music and painting was made by the Russian people. The names of Russian scientists and writers, poets, composers and painters are world-famous - Pushkin, Lermontov, Chekhov, </a:t>
            </a:r>
            <a:r>
              <a:rPr lang="en-US" sz="1800" dirty="0" err="1" smtClean="0">
                <a:latin typeface="Arial" pitchFamily="34" charset="0"/>
                <a:cs typeface="Arial" pitchFamily="34" charset="0"/>
              </a:rPr>
              <a:t>Levitan</a:t>
            </a:r>
            <a:r>
              <a:rPr lang="en-US" sz="1800" dirty="0" smtClean="0">
                <a:latin typeface="Arial" pitchFamily="34" charset="0"/>
                <a:cs typeface="Arial" pitchFamily="34" charset="0"/>
              </a:rPr>
              <a:t>, Tchaikovsky, </a:t>
            </a:r>
            <a:r>
              <a:rPr lang="en-US" sz="1800" dirty="0" err="1" smtClean="0">
                <a:latin typeface="Arial" pitchFamily="34" charset="0"/>
                <a:cs typeface="Arial" pitchFamily="34" charset="0"/>
              </a:rPr>
              <a:t>Lomonosov</a:t>
            </a:r>
            <a:r>
              <a:rPr lang="en-US" sz="1800" dirty="0" smtClean="0">
                <a:latin typeface="Arial" pitchFamily="34" charset="0"/>
                <a:cs typeface="Arial" pitchFamily="34" charset="0"/>
              </a:rPr>
              <a:t>, Gagarin. People in many countries admire them. </a:t>
            </a:r>
          </a:p>
          <a:p>
            <a:pPr>
              <a:buNone/>
            </a:pPr>
            <a:endParaRPr lang="ru-RU" sz="1800" dirty="0" smtClean="0">
              <a:latin typeface="Arial" pitchFamily="34" charset="0"/>
              <a:cs typeface="Arial" pitchFamily="34" charset="0"/>
            </a:endParaRPr>
          </a:p>
          <a:p>
            <a:endParaRPr lang="ru-RU"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457200" indent="-457200"/>
            <a:r>
              <a:rPr lang="en-US" sz="2400" b="1" dirty="0" smtClean="0">
                <a:solidFill>
                  <a:srgbClr val="FF0000"/>
                </a:solidFill>
                <a:latin typeface="Arial" pitchFamily="34" charset="0"/>
                <a:cs typeface="Arial" pitchFamily="34" charset="0"/>
              </a:rPr>
              <a:t>Task</a:t>
            </a:r>
            <a:endParaRPr lang="ru-RU" sz="2400" b="1" dirty="0">
              <a:solidFill>
                <a:srgbClr val="FF0000"/>
              </a:solidFill>
              <a:latin typeface="Arial" pitchFamily="34" charset="0"/>
              <a:cs typeface="Arial" pitchFamily="34" charset="0"/>
            </a:endParaRPr>
          </a:p>
        </p:txBody>
      </p:sp>
      <p:sp>
        <p:nvSpPr>
          <p:cNvPr id="3" name="Содержимое 2"/>
          <p:cNvSpPr>
            <a:spLocks noGrp="1"/>
          </p:cNvSpPr>
          <p:nvPr>
            <p:ph idx="1"/>
          </p:nvPr>
        </p:nvSpPr>
        <p:spPr>
          <a:xfrm>
            <a:off x="857224" y="1600201"/>
            <a:ext cx="7429552" cy="2828932"/>
          </a:xfrm>
        </p:spPr>
        <p:txBody>
          <a:bodyPr>
            <a:normAutofit/>
          </a:bodyPr>
          <a:lstStyle/>
          <a:p>
            <a:r>
              <a:rPr lang="en-US" sz="1800" dirty="0" smtClean="0">
                <a:latin typeface="Arial" pitchFamily="34" charset="0"/>
                <a:cs typeface="Arial" pitchFamily="34" charset="0"/>
              </a:rPr>
              <a:t>Work in group of two or three.</a:t>
            </a:r>
          </a:p>
          <a:p>
            <a:r>
              <a:rPr lang="en-US" sz="1800" dirty="0" smtClean="0">
                <a:latin typeface="Arial" pitchFamily="34" charset="0"/>
                <a:cs typeface="Arial" pitchFamily="34" charset="0"/>
              </a:rPr>
              <a:t>Find information about famous Russians who have contributed to the history of Russia and all over the world, to find out what makes them famous.</a:t>
            </a:r>
          </a:p>
          <a:p>
            <a:r>
              <a:rPr lang="en-US" sz="1800" dirty="0" smtClean="0">
                <a:latin typeface="Arial" pitchFamily="34" charset="0"/>
                <a:cs typeface="Arial" pitchFamily="34" charset="0"/>
              </a:rPr>
              <a:t>Create a PowerPoint Presentation “Famous People of Russia”.</a:t>
            </a:r>
          </a:p>
          <a:p>
            <a:r>
              <a:rPr lang="en-US" sz="1800" dirty="0" smtClean="0">
                <a:latin typeface="Arial" pitchFamily="34" charset="0"/>
                <a:cs typeface="Arial" pitchFamily="34" charset="0"/>
              </a:rPr>
              <a:t>Present it to the class.</a:t>
            </a:r>
            <a:endParaRPr lang="ru-RU" sz="1800" dirty="0" smtClean="0">
              <a:latin typeface="Arial" pitchFamily="34" charset="0"/>
              <a:cs typeface="Arial" pitchFamily="34" charset="0"/>
            </a:endParaRPr>
          </a:p>
          <a:p>
            <a:endParaRPr lang="en-US" sz="1800" dirty="0" smtClean="0">
              <a:latin typeface="Arial" pitchFamily="34" charset="0"/>
              <a:cs typeface="Arial" pitchFamily="34" charset="0"/>
            </a:endParaRPr>
          </a:p>
          <a:p>
            <a:pPr>
              <a:buNone/>
            </a:pPr>
            <a:endParaRPr lang="ru-RU"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457200" indent="-457200"/>
            <a:r>
              <a:rPr lang="en-US" sz="2400" b="1" dirty="0" smtClean="0">
                <a:solidFill>
                  <a:srgbClr val="FF0000"/>
                </a:solidFill>
                <a:latin typeface="Arial" pitchFamily="34" charset="0"/>
                <a:cs typeface="Arial" pitchFamily="34" charset="0"/>
              </a:rPr>
              <a:t>Process</a:t>
            </a:r>
            <a:endParaRPr lang="ru-RU" sz="2400" b="1" dirty="0">
              <a:solidFill>
                <a:srgbClr val="FF0000"/>
              </a:solidFill>
            </a:endParaRPr>
          </a:p>
        </p:txBody>
      </p:sp>
      <p:sp>
        <p:nvSpPr>
          <p:cNvPr id="3" name="Содержимое 2"/>
          <p:cNvSpPr>
            <a:spLocks noGrp="1"/>
          </p:cNvSpPr>
          <p:nvPr>
            <p:ph idx="1"/>
          </p:nvPr>
        </p:nvSpPr>
        <p:spPr>
          <a:xfrm>
            <a:off x="928662" y="1600201"/>
            <a:ext cx="6715172" cy="3757626"/>
          </a:xfrm>
        </p:spPr>
        <p:txBody>
          <a:bodyPr>
            <a:normAutofit fontScale="85000" lnSpcReduction="20000"/>
          </a:bodyPr>
          <a:lstStyle/>
          <a:p>
            <a:pPr>
              <a:buFont typeface="+mj-lt"/>
              <a:buAutoNum type="arabicPeriod"/>
            </a:pPr>
            <a:r>
              <a:rPr lang="en-US" sz="1800" dirty="0" smtClean="0">
                <a:latin typeface="Arial" pitchFamily="34" charset="0"/>
                <a:cs typeface="Arial" pitchFamily="34" charset="0"/>
              </a:rPr>
              <a:t>Gather information and record your notes using the graphic organizer. Write an essay using key details from your research to tell what this person is famous for. </a:t>
            </a:r>
          </a:p>
          <a:p>
            <a:r>
              <a:rPr lang="en-US" sz="1800" dirty="0" smtClean="0">
                <a:solidFill>
                  <a:srgbClr val="0000CC"/>
                </a:solidFill>
                <a:latin typeface="Arial" pitchFamily="34" charset="0"/>
                <a:cs typeface="Arial" pitchFamily="34" charset="0"/>
                <a:hlinkClick r:id="rId2"/>
              </a:rPr>
              <a:t>http://www.parallelsixty.com/famous-russians.shtml</a:t>
            </a:r>
            <a:endParaRPr lang="en-US" sz="1800" dirty="0" smtClean="0">
              <a:solidFill>
                <a:srgbClr val="0000CC"/>
              </a:solidFill>
              <a:latin typeface="Arial" pitchFamily="34" charset="0"/>
              <a:cs typeface="Arial" pitchFamily="34" charset="0"/>
            </a:endParaRPr>
          </a:p>
          <a:p>
            <a:r>
              <a:rPr lang="en-US" sz="1800" dirty="0" smtClean="0">
                <a:solidFill>
                  <a:srgbClr val="0000CC"/>
                </a:solidFill>
                <a:latin typeface="Arial" pitchFamily="34" charset="0"/>
                <a:cs typeface="Arial" pitchFamily="34" charset="0"/>
                <a:hlinkClick r:id="rId3"/>
              </a:rPr>
              <a:t>http://www.biographyonline.net/politicians/russian/famous.html</a:t>
            </a:r>
            <a:endParaRPr lang="en-US" sz="1800" dirty="0" smtClean="0">
              <a:solidFill>
                <a:srgbClr val="0000CC"/>
              </a:solidFill>
              <a:latin typeface="Arial" pitchFamily="34" charset="0"/>
              <a:cs typeface="Arial" pitchFamily="34" charset="0"/>
            </a:endParaRPr>
          </a:p>
          <a:p>
            <a:r>
              <a:rPr lang="en-US" sz="1800" dirty="0" smtClean="0">
                <a:solidFill>
                  <a:srgbClr val="0000CC"/>
                </a:solidFill>
                <a:latin typeface="Arial" pitchFamily="34" charset="0"/>
                <a:cs typeface="Arial" pitchFamily="34" charset="0"/>
                <a:hlinkClick r:id="rId4"/>
              </a:rPr>
              <a:t>http://www.myshared.ru/slide/820789/</a:t>
            </a:r>
            <a:endParaRPr lang="en-US" sz="1800" dirty="0" smtClean="0">
              <a:solidFill>
                <a:srgbClr val="0000CC"/>
              </a:solidFill>
              <a:latin typeface="Arial" pitchFamily="34" charset="0"/>
              <a:cs typeface="Arial" pitchFamily="34" charset="0"/>
            </a:endParaRPr>
          </a:p>
          <a:p>
            <a:r>
              <a:rPr lang="en-US" sz="1800" dirty="0" smtClean="0">
                <a:solidFill>
                  <a:srgbClr val="0000CC"/>
                </a:solidFill>
                <a:latin typeface="Arial" pitchFamily="34" charset="0"/>
                <a:cs typeface="Arial" pitchFamily="34" charset="0"/>
                <a:hlinkClick r:id="rId5"/>
              </a:rPr>
              <a:t>https://en.wikipedia.org/wiki/List_of_Russian_people</a:t>
            </a:r>
            <a:endParaRPr lang="en-US" sz="1800" dirty="0" smtClean="0">
              <a:solidFill>
                <a:srgbClr val="0000CC"/>
              </a:solidFill>
              <a:latin typeface="Arial" pitchFamily="34" charset="0"/>
              <a:cs typeface="Arial" pitchFamily="34" charset="0"/>
            </a:endParaRPr>
          </a:p>
          <a:p>
            <a:r>
              <a:rPr lang="en-US" sz="1800" dirty="0" smtClean="0">
                <a:solidFill>
                  <a:srgbClr val="0000CC"/>
                </a:solidFill>
                <a:latin typeface="Arial" pitchFamily="34" charset="0"/>
                <a:cs typeface="Arial" pitchFamily="34" charset="0"/>
                <a:hlinkClick r:id="rId6"/>
              </a:rPr>
              <a:t>http://festival.1september.ru/articles/586170/</a:t>
            </a:r>
            <a:endParaRPr lang="en-US" sz="1800" dirty="0" smtClean="0">
              <a:solidFill>
                <a:srgbClr val="0000CC"/>
              </a:solidFill>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r>
              <a:rPr lang="en-US" sz="1800" dirty="0" smtClean="0">
                <a:latin typeface="Arial" pitchFamily="34" charset="0"/>
                <a:cs typeface="Arial" pitchFamily="34" charset="0"/>
              </a:rPr>
              <a:t>2.   Add a picture of your famous person and a brief description highlighting their contributions to the development of the world.</a:t>
            </a:r>
          </a:p>
          <a:p>
            <a:r>
              <a:rPr lang="en-US" sz="1800" dirty="0" smtClean="0">
                <a:solidFill>
                  <a:srgbClr val="0000CC"/>
                </a:solidFill>
                <a:latin typeface="Arial" pitchFamily="34" charset="0"/>
                <a:cs typeface="Arial" pitchFamily="34" charset="0"/>
                <a:hlinkClick r:id="rId7"/>
              </a:rPr>
              <a:t>https://en.wikipedia.org/wiki/Alexander_Pushkin</a:t>
            </a:r>
            <a:endParaRPr lang="en-US" sz="1800" dirty="0" smtClean="0">
              <a:solidFill>
                <a:srgbClr val="0000CC"/>
              </a:solidFill>
              <a:latin typeface="Arial" pitchFamily="34" charset="0"/>
              <a:cs typeface="Arial" pitchFamily="34" charset="0"/>
            </a:endParaRPr>
          </a:p>
          <a:p>
            <a:r>
              <a:rPr lang="en-US" sz="1800" dirty="0" smtClean="0">
                <a:solidFill>
                  <a:srgbClr val="0000CC"/>
                </a:solidFill>
                <a:latin typeface="Arial" pitchFamily="34" charset="0"/>
                <a:cs typeface="Arial" pitchFamily="34" charset="0"/>
                <a:hlinkClick r:id="rId8"/>
              </a:rPr>
              <a:t>http://to-name.ru/english/biography/mikhail-lomonosov.htm</a:t>
            </a:r>
            <a:endParaRPr lang="en-US" sz="1800" dirty="0" smtClean="0">
              <a:solidFill>
                <a:srgbClr val="0000CC"/>
              </a:solidFill>
              <a:latin typeface="Arial" pitchFamily="34" charset="0"/>
              <a:cs typeface="Arial" pitchFamily="34" charset="0"/>
            </a:endParaRPr>
          </a:p>
          <a:p>
            <a:r>
              <a:rPr lang="en-US" sz="1800" dirty="0" smtClean="0">
                <a:solidFill>
                  <a:srgbClr val="0000CC"/>
                </a:solidFill>
                <a:latin typeface="Arial" pitchFamily="34" charset="0"/>
                <a:cs typeface="Arial" pitchFamily="34" charset="0"/>
                <a:hlinkClick r:id="rId9"/>
              </a:rPr>
              <a:t>https://en.wikipedia.org/wiki/Yuri_Gagarin</a:t>
            </a:r>
            <a:endParaRPr lang="ru-RU" sz="1800" dirty="0" smtClean="0">
              <a:solidFill>
                <a:srgbClr val="0000CC"/>
              </a:solidFill>
              <a:latin typeface="Arial" pitchFamily="34" charset="0"/>
              <a:cs typeface="Arial" pitchFamily="34" charset="0"/>
            </a:endParaRPr>
          </a:p>
          <a:p>
            <a:endParaRPr lang="en-US" sz="1800" dirty="0" smtClean="0">
              <a:solidFill>
                <a:srgbClr val="0000CC"/>
              </a:solidFill>
              <a:latin typeface="Arial" pitchFamily="34" charset="0"/>
              <a:cs typeface="Arial" pitchFamily="34" charset="0"/>
            </a:endParaRPr>
          </a:p>
          <a:p>
            <a:pPr>
              <a:buNone/>
            </a:pPr>
            <a:r>
              <a:rPr lang="en-US" sz="1800" dirty="0" smtClean="0">
                <a:latin typeface="Arial" pitchFamily="34" charset="0"/>
                <a:cs typeface="Arial" pitchFamily="34" charset="0"/>
              </a:rPr>
              <a:t>3.   Present your work to the class.</a:t>
            </a:r>
            <a:endParaRPr lang="ru-RU" sz="1800" dirty="0" smtClean="0">
              <a:latin typeface="Arial" pitchFamily="34" charset="0"/>
              <a:cs typeface="Arial" pitchFamily="34" charset="0"/>
            </a:endParaRPr>
          </a:p>
          <a:p>
            <a:endParaRPr lang="ru-RU" sz="1800" dirty="0" smtClean="0">
              <a:solidFill>
                <a:srgbClr val="0000CC"/>
              </a:solidFill>
            </a:endParaRPr>
          </a:p>
          <a:p>
            <a:pPr>
              <a:buFont typeface="+mj-lt"/>
              <a:buAutoNum type="arabicPeriod"/>
            </a:pPr>
            <a:endParaRPr lang="ru-RU"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457200" indent="-457200"/>
            <a:r>
              <a:rPr lang="en-US" sz="2400" b="1" dirty="0" smtClean="0">
                <a:solidFill>
                  <a:srgbClr val="FF0000"/>
                </a:solidFill>
                <a:latin typeface="Arial" pitchFamily="34" charset="0"/>
                <a:cs typeface="Arial" pitchFamily="34" charset="0"/>
              </a:rPr>
              <a:t>Evaluation</a:t>
            </a:r>
            <a:endParaRPr lang="ru-RU" sz="2400" b="1" dirty="0">
              <a:solidFill>
                <a:srgbClr val="FF0000"/>
              </a:solidFill>
              <a:latin typeface="Arial" pitchFamily="34" charset="0"/>
              <a:cs typeface="Arial" pitchFamily="34" charset="0"/>
            </a:endParaRPr>
          </a:p>
        </p:txBody>
      </p:sp>
      <p:sp>
        <p:nvSpPr>
          <p:cNvPr id="3" name="Содержимое 2"/>
          <p:cNvSpPr>
            <a:spLocks noGrp="1"/>
          </p:cNvSpPr>
          <p:nvPr>
            <p:ph idx="1"/>
          </p:nvPr>
        </p:nvSpPr>
        <p:spPr>
          <a:xfrm>
            <a:off x="642910" y="1785926"/>
            <a:ext cx="7643866" cy="4525963"/>
          </a:xfrm>
        </p:spPr>
        <p:txBody>
          <a:bodyPr>
            <a:normAutofit/>
          </a:bodyPr>
          <a:lstStyle/>
          <a:p>
            <a:pPr algn="ctr">
              <a:buNone/>
            </a:pPr>
            <a:r>
              <a:rPr lang="en-US" sz="1600" b="1" i="1" dirty="0" smtClean="0">
                <a:solidFill>
                  <a:srgbClr val="FF0000"/>
                </a:solidFill>
                <a:latin typeface="Arial" pitchFamily="34" charset="0"/>
                <a:cs typeface="Arial" pitchFamily="34" charset="0"/>
              </a:rPr>
              <a:t>Content</a:t>
            </a:r>
            <a:endParaRPr lang="ru-RU" sz="1600" dirty="0" smtClean="0">
              <a:solidFill>
                <a:srgbClr val="FF0000"/>
              </a:solidFill>
              <a:latin typeface="Arial" pitchFamily="34" charset="0"/>
              <a:cs typeface="Arial" pitchFamily="34" charset="0"/>
            </a:endParaRPr>
          </a:p>
          <a:p>
            <a:pPr>
              <a:buNone/>
            </a:pPr>
            <a:r>
              <a:rPr lang="en-US" sz="1600" dirty="0" smtClean="0">
                <a:latin typeface="Arial" pitchFamily="34" charset="0"/>
                <a:cs typeface="Arial" pitchFamily="34" charset="0"/>
              </a:rPr>
              <a:t>Covers topic in-depth with details and examples. Subject knowledge is excellent</a:t>
            </a:r>
            <a:r>
              <a:rPr lang="ru-RU" sz="1600" dirty="0" smtClean="0">
                <a:latin typeface="Arial" pitchFamily="34" charset="0"/>
                <a:cs typeface="Arial" pitchFamily="34" charset="0"/>
              </a:rPr>
              <a:t>.</a:t>
            </a:r>
          </a:p>
          <a:p>
            <a:pPr algn="ctr">
              <a:buNone/>
            </a:pPr>
            <a:r>
              <a:rPr lang="en-US" sz="1600" b="1" i="1" dirty="0" smtClean="0">
                <a:solidFill>
                  <a:srgbClr val="FF0000"/>
                </a:solidFill>
                <a:latin typeface="Arial" pitchFamily="34" charset="0"/>
                <a:cs typeface="Arial" pitchFamily="34" charset="0"/>
              </a:rPr>
              <a:t>Organization</a:t>
            </a:r>
            <a:endParaRPr lang="ru-RU" sz="1600" dirty="0" smtClean="0">
              <a:solidFill>
                <a:srgbClr val="FF0000"/>
              </a:solidFill>
              <a:latin typeface="Arial" pitchFamily="34" charset="0"/>
              <a:cs typeface="Arial" pitchFamily="34" charset="0"/>
            </a:endParaRPr>
          </a:p>
          <a:p>
            <a:pPr>
              <a:buNone/>
            </a:pPr>
            <a:r>
              <a:rPr lang="en-US" sz="1600" dirty="0" smtClean="0">
                <a:latin typeface="Arial" pitchFamily="34" charset="0"/>
                <a:cs typeface="Arial" pitchFamily="34" charset="0"/>
              </a:rPr>
              <a:t>Content is well organized using headings or bulleted lists to group related material</a:t>
            </a:r>
            <a:r>
              <a:rPr lang="ru-RU" sz="1600" dirty="0" smtClean="0">
                <a:latin typeface="Arial" pitchFamily="34" charset="0"/>
                <a:cs typeface="Arial" pitchFamily="34" charset="0"/>
              </a:rPr>
              <a:t>.</a:t>
            </a:r>
          </a:p>
          <a:p>
            <a:pPr algn="ctr">
              <a:buNone/>
            </a:pPr>
            <a:r>
              <a:rPr lang="en-US" sz="1600" b="1" i="1" dirty="0" smtClean="0">
                <a:solidFill>
                  <a:srgbClr val="FF0000"/>
                </a:solidFill>
                <a:latin typeface="Arial" pitchFamily="34" charset="0"/>
                <a:cs typeface="Arial" pitchFamily="34" charset="0"/>
              </a:rPr>
              <a:t>Originality</a:t>
            </a:r>
            <a:endParaRPr lang="ru-RU" sz="1600" dirty="0" smtClean="0">
              <a:solidFill>
                <a:srgbClr val="FF0000"/>
              </a:solidFill>
              <a:latin typeface="Arial" pitchFamily="34" charset="0"/>
              <a:cs typeface="Arial" pitchFamily="34" charset="0"/>
            </a:endParaRPr>
          </a:p>
          <a:p>
            <a:pPr>
              <a:buNone/>
            </a:pPr>
            <a:r>
              <a:rPr lang="en-US" sz="1600" dirty="0" smtClean="0">
                <a:latin typeface="Arial" pitchFamily="34" charset="0"/>
                <a:cs typeface="Arial" pitchFamily="34" charset="0"/>
              </a:rPr>
              <a:t>Product shows a large amount of original thought. Ideas are creative and inventive</a:t>
            </a:r>
            <a:r>
              <a:rPr lang="ru-RU" sz="1600" dirty="0" smtClean="0">
                <a:latin typeface="Arial" pitchFamily="34" charset="0"/>
                <a:cs typeface="Arial" pitchFamily="34" charset="0"/>
              </a:rPr>
              <a:t>.</a:t>
            </a: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FF0000"/>
                </a:solidFill>
                <a:latin typeface="Arial" pitchFamily="34" charset="0"/>
                <a:cs typeface="Arial" pitchFamily="34" charset="0"/>
              </a:rPr>
              <a:t>Анкета участника проекта</a:t>
            </a:r>
            <a:endParaRPr lang="ru-RU" sz="2400" b="1" dirty="0">
              <a:solidFill>
                <a:srgbClr val="FF0000"/>
              </a:solidFill>
              <a:latin typeface="Arial" pitchFamily="34" charset="0"/>
              <a:cs typeface="Arial" pitchFamily="34" charset="0"/>
            </a:endParaRPr>
          </a:p>
        </p:txBody>
      </p:sp>
      <p:graphicFrame>
        <p:nvGraphicFramePr>
          <p:cNvPr id="4" name="Таблица 3"/>
          <p:cNvGraphicFramePr>
            <a:graphicFrameLocks noGrp="1"/>
          </p:cNvGraphicFramePr>
          <p:nvPr/>
        </p:nvGraphicFramePr>
        <p:xfrm>
          <a:off x="1857356" y="1142984"/>
          <a:ext cx="5238744" cy="4480560"/>
        </p:xfrm>
        <a:graphic>
          <a:graphicData uri="http://schemas.openxmlformats.org/drawingml/2006/table">
            <a:tbl>
              <a:tblPr firstRow="1" bandRow="1">
                <a:tableStyleId>{5C22544A-7EE6-4342-B048-85BDC9FD1C3A}</a:tableStyleId>
              </a:tblPr>
              <a:tblGrid>
                <a:gridCol w="5238744"/>
              </a:tblGrid>
              <a:tr h="370840">
                <a:tc>
                  <a:txBody>
                    <a:bodyPr/>
                    <a:lstStyle/>
                    <a:p>
                      <a:r>
                        <a:rPr lang="ru-RU" sz="1200" b="1" dirty="0" smtClean="0">
                          <a:solidFill>
                            <a:schemeClr val="tx1"/>
                          </a:solidFill>
                          <a:latin typeface="Arial" pitchFamily="34" charset="0"/>
                          <a:cs typeface="Arial" pitchFamily="34" charset="0"/>
                        </a:rPr>
                        <a:t>Ф.И. </a:t>
                      </a:r>
                      <a:r>
                        <a:rPr lang="ru-RU" sz="1200" b="1" dirty="0" smtClean="0">
                          <a:solidFill>
                            <a:schemeClr val="tx1"/>
                          </a:solidFill>
                          <a:latin typeface="Arial" pitchFamily="34" charset="0"/>
                          <a:cs typeface="Arial" pitchFamily="34" charset="0"/>
                        </a:rPr>
                        <a:t>участника проекта </a:t>
                      </a:r>
                    </a:p>
                    <a:p>
                      <a:r>
                        <a:rPr lang="ru-RU" sz="1200" b="1" dirty="0" smtClean="0">
                          <a:solidFill>
                            <a:schemeClr val="tx1"/>
                          </a:solidFill>
                          <a:latin typeface="Arial" pitchFamily="34" charset="0"/>
                          <a:cs typeface="Arial" pitchFamily="34" charset="0"/>
                        </a:rPr>
                        <a:t>Название команды </a:t>
                      </a:r>
                    </a:p>
                    <a:p>
                      <a:r>
                        <a:rPr lang="ru-RU" sz="1200" b="1" dirty="0" smtClean="0">
                          <a:solidFill>
                            <a:schemeClr val="tx1"/>
                          </a:solidFill>
                          <a:latin typeface="Arial" pitchFamily="34" charset="0"/>
                          <a:cs typeface="Arial" pitchFamily="34" charset="0"/>
                        </a:rPr>
                        <a:t>Вам понравился </a:t>
                      </a:r>
                      <a:r>
                        <a:rPr lang="ru-RU" sz="1200" b="1" dirty="0" smtClean="0">
                          <a:solidFill>
                            <a:schemeClr val="tx1"/>
                          </a:solidFill>
                          <a:latin typeface="Arial" pitchFamily="34" charset="0"/>
                          <a:cs typeface="Arial" pitchFamily="34" charset="0"/>
                        </a:rPr>
                        <a:t>проект?</a:t>
                      </a:r>
                      <a:endParaRPr lang="ru-RU" sz="1200" b="1" dirty="0" smtClean="0">
                        <a:solidFill>
                          <a:schemeClr val="tx1"/>
                        </a:solidFill>
                        <a:latin typeface="Arial" pitchFamily="34" charset="0"/>
                        <a:cs typeface="Arial" pitchFamily="34" charset="0"/>
                      </a:endParaRPr>
                    </a:p>
                    <a:p>
                      <a:pPr>
                        <a:buFont typeface="Arial" pitchFamily="34" charset="0"/>
                        <a:buChar char="•"/>
                      </a:pPr>
                      <a:r>
                        <a:rPr lang="ru-RU" sz="1200" dirty="0" smtClean="0">
                          <a:solidFill>
                            <a:schemeClr val="tx1"/>
                          </a:solidFill>
                          <a:latin typeface="Arial" pitchFamily="34" charset="0"/>
                          <a:cs typeface="Arial" pitchFamily="34" charset="0"/>
                        </a:rPr>
                        <a:t>  </a:t>
                      </a:r>
                      <a:r>
                        <a:rPr lang="ru-RU" sz="1200" b="0" i="1" dirty="0" smtClean="0">
                          <a:solidFill>
                            <a:schemeClr val="tx1"/>
                          </a:solidFill>
                          <a:latin typeface="Arial" pitchFamily="34" charset="0"/>
                          <a:cs typeface="Arial" pitchFamily="34" charset="0"/>
                        </a:rPr>
                        <a:t>Да</a:t>
                      </a:r>
                    </a:p>
                    <a:p>
                      <a:pPr>
                        <a:buFont typeface="Arial" pitchFamily="34" charset="0"/>
                        <a:buChar char="•"/>
                      </a:pPr>
                      <a:r>
                        <a:rPr lang="ru-RU" sz="1200" b="0" i="1" dirty="0" smtClean="0">
                          <a:solidFill>
                            <a:schemeClr val="tx1"/>
                          </a:solidFill>
                          <a:latin typeface="Arial" pitchFamily="34" charset="0"/>
                          <a:cs typeface="Arial" pitchFamily="34" charset="0"/>
                        </a:rPr>
                        <a:t>  Нет</a:t>
                      </a:r>
                    </a:p>
                    <a:p>
                      <a:pPr>
                        <a:buFont typeface="Arial" pitchFamily="34" charset="0"/>
                        <a:buChar char="•"/>
                      </a:pPr>
                      <a:r>
                        <a:rPr lang="ru-RU" sz="1200" b="0" i="1" dirty="0" smtClean="0">
                          <a:solidFill>
                            <a:schemeClr val="tx1"/>
                          </a:solidFill>
                          <a:latin typeface="Arial" pitchFamily="34" charset="0"/>
                          <a:cs typeface="Arial" pitchFamily="34" charset="0"/>
                        </a:rPr>
                        <a:t>  Затрудняюсь ответить</a:t>
                      </a:r>
                    </a:p>
                    <a:p>
                      <a:r>
                        <a:rPr lang="ru-RU" sz="1200" b="1" dirty="0" smtClean="0">
                          <a:solidFill>
                            <a:schemeClr val="tx1"/>
                          </a:solidFill>
                          <a:latin typeface="Arial" pitchFamily="34" charset="0"/>
                          <a:cs typeface="Arial" pitchFamily="34" charset="0"/>
                        </a:rPr>
                        <a:t>Как ты оцениваешь свою работу в </a:t>
                      </a:r>
                      <a:r>
                        <a:rPr lang="ru-RU" sz="1200" b="1" dirty="0" smtClean="0">
                          <a:solidFill>
                            <a:schemeClr val="tx1"/>
                          </a:solidFill>
                          <a:latin typeface="Arial" pitchFamily="34" charset="0"/>
                          <a:cs typeface="Arial" pitchFamily="34" charset="0"/>
                        </a:rPr>
                        <a:t>проекте?</a:t>
                      </a:r>
                      <a:endParaRPr lang="ru-RU" sz="1200" b="1" dirty="0" smtClean="0">
                        <a:solidFill>
                          <a:schemeClr val="tx1"/>
                        </a:solidFill>
                        <a:latin typeface="Arial" pitchFamily="34" charset="0"/>
                        <a:cs typeface="Arial" pitchFamily="34" charset="0"/>
                      </a:endParaRPr>
                    </a:p>
                    <a:p>
                      <a:pPr>
                        <a:buFont typeface="Arial" pitchFamily="34" charset="0"/>
                        <a:buChar char="•"/>
                      </a:pPr>
                      <a:r>
                        <a:rPr lang="ru-RU" sz="1200" dirty="0" smtClean="0">
                          <a:solidFill>
                            <a:schemeClr val="tx1"/>
                          </a:solidFill>
                          <a:latin typeface="Arial" pitchFamily="34" charset="0"/>
                          <a:cs typeface="Arial" pitchFamily="34" charset="0"/>
                        </a:rPr>
                        <a:t>  </a:t>
                      </a:r>
                      <a:r>
                        <a:rPr lang="ru-RU" sz="1200" b="0" i="1" dirty="0" smtClean="0">
                          <a:solidFill>
                            <a:schemeClr val="tx1"/>
                          </a:solidFill>
                          <a:latin typeface="Arial" pitchFamily="34" charset="0"/>
                          <a:cs typeface="Arial" pitchFamily="34" charset="0"/>
                        </a:rPr>
                        <a:t>Отлично</a:t>
                      </a:r>
                    </a:p>
                    <a:p>
                      <a:pPr>
                        <a:buFont typeface="Arial" pitchFamily="34" charset="0"/>
                        <a:buChar char="•"/>
                      </a:pPr>
                      <a:r>
                        <a:rPr lang="ru-RU" sz="1200" b="0" i="1" dirty="0" smtClean="0">
                          <a:solidFill>
                            <a:schemeClr val="tx1"/>
                          </a:solidFill>
                          <a:latin typeface="Arial" pitchFamily="34" charset="0"/>
                          <a:cs typeface="Arial" pitchFamily="34" charset="0"/>
                        </a:rPr>
                        <a:t>  Хорошо</a:t>
                      </a:r>
                    </a:p>
                    <a:p>
                      <a:pPr>
                        <a:buFont typeface="Arial" pitchFamily="34" charset="0"/>
                        <a:buChar char="•"/>
                      </a:pPr>
                      <a:r>
                        <a:rPr lang="ru-RU" sz="1200" b="0" i="1" dirty="0" smtClean="0">
                          <a:solidFill>
                            <a:schemeClr val="tx1"/>
                          </a:solidFill>
                          <a:latin typeface="Arial" pitchFamily="34" charset="0"/>
                          <a:cs typeface="Arial" pitchFamily="34" charset="0"/>
                        </a:rPr>
                        <a:t>  Затрудняюсь ответить</a:t>
                      </a:r>
                    </a:p>
                    <a:p>
                      <a:r>
                        <a:rPr lang="ru-RU" sz="1200" b="1" dirty="0" smtClean="0">
                          <a:solidFill>
                            <a:schemeClr val="tx1"/>
                          </a:solidFill>
                          <a:latin typeface="Arial" pitchFamily="34" charset="0"/>
                          <a:cs typeface="Arial" pitchFamily="34" charset="0"/>
                        </a:rPr>
                        <a:t>Как ты оцениваешь работу своей </a:t>
                      </a:r>
                      <a:r>
                        <a:rPr lang="ru-RU" sz="1200" b="1" dirty="0" smtClean="0">
                          <a:solidFill>
                            <a:schemeClr val="tx1"/>
                          </a:solidFill>
                          <a:latin typeface="Arial" pitchFamily="34" charset="0"/>
                          <a:cs typeface="Arial" pitchFamily="34" charset="0"/>
                        </a:rPr>
                        <a:t>команды?</a:t>
                      </a:r>
                      <a:endParaRPr lang="ru-RU" sz="1200" b="1" dirty="0" smtClean="0">
                        <a:solidFill>
                          <a:schemeClr val="tx1"/>
                        </a:solidFill>
                        <a:latin typeface="Arial" pitchFamily="34" charset="0"/>
                        <a:cs typeface="Arial" pitchFamily="34" charset="0"/>
                      </a:endParaRPr>
                    </a:p>
                    <a:p>
                      <a:pPr>
                        <a:buFont typeface="Arial" pitchFamily="34" charset="0"/>
                        <a:buChar char="•"/>
                      </a:pPr>
                      <a:r>
                        <a:rPr lang="ru-RU" sz="1200" dirty="0" smtClean="0">
                          <a:solidFill>
                            <a:schemeClr val="tx1"/>
                          </a:solidFill>
                          <a:latin typeface="Arial" pitchFamily="34" charset="0"/>
                          <a:cs typeface="Arial" pitchFamily="34" charset="0"/>
                        </a:rPr>
                        <a:t>  </a:t>
                      </a:r>
                      <a:r>
                        <a:rPr lang="ru-RU" sz="1200" b="0" i="1" dirty="0" smtClean="0">
                          <a:solidFill>
                            <a:schemeClr val="tx1"/>
                          </a:solidFill>
                          <a:latin typeface="Arial" pitchFamily="34" charset="0"/>
                          <a:cs typeface="Arial" pitchFamily="34" charset="0"/>
                        </a:rPr>
                        <a:t>Мы - молодцы!</a:t>
                      </a:r>
                    </a:p>
                    <a:p>
                      <a:pPr>
                        <a:buFont typeface="Arial" pitchFamily="34" charset="0"/>
                        <a:buChar char="•"/>
                      </a:pPr>
                      <a:r>
                        <a:rPr lang="ru-RU" sz="1200" b="0" i="1" dirty="0" smtClean="0">
                          <a:solidFill>
                            <a:schemeClr val="tx1"/>
                          </a:solidFill>
                          <a:latin typeface="Arial" pitchFamily="34" charset="0"/>
                          <a:cs typeface="Arial" pitchFamily="34" charset="0"/>
                        </a:rPr>
                        <a:t>  Неплохо</a:t>
                      </a:r>
                    </a:p>
                    <a:p>
                      <a:pPr>
                        <a:buFont typeface="Arial" pitchFamily="34" charset="0"/>
                        <a:buChar char="•"/>
                      </a:pPr>
                      <a:r>
                        <a:rPr lang="ru-RU" sz="1200" b="0" i="1" dirty="0" smtClean="0">
                          <a:solidFill>
                            <a:schemeClr val="tx1"/>
                          </a:solidFill>
                          <a:latin typeface="Arial" pitchFamily="34" charset="0"/>
                          <a:cs typeface="Arial" pitchFamily="34" charset="0"/>
                        </a:rPr>
                        <a:t>  Могли бы лучше</a:t>
                      </a:r>
                    </a:p>
                    <a:p>
                      <a:r>
                        <a:rPr lang="ru-RU" sz="1200" b="1" dirty="0" smtClean="0">
                          <a:solidFill>
                            <a:schemeClr val="tx1"/>
                          </a:solidFill>
                          <a:latin typeface="Arial" pitchFamily="34" charset="0"/>
                          <a:cs typeface="Arial" pitchFamily="34" charset="0"/>
                        </a:rPr>
                        <a:t>Какой этап проекта тебе понравился больше </a:t>
                      </a:r>
                      <a:r>
                        <a:rPr lang="ru-RU" sz="1200" b="1" dirty="0" smtClean="0">
                          <a:solidFill>
                            <a:schemeClr val="tx1"/>
                          </a:solidFill>
                          <a:latin typeface="Arial" pitchFamily="34" charset="0"/>
                          <a:cs typeface="Arial" pitchFamily="34" charset="0"/>
                        </a:rPr>
                        <a:t>всего?</a:t>
                      </a:r>
                      <a:endParaRPr lang="ru-RU" sz="1200" b="1" dirty="0" smtClean="0">
                        <a:solidFill>
                          <a:schemeClr val="tx1"/>
                        </a:solidFill>
                        <a:latin typeface="Arial" pitchFamily="34" charset="0"/>
                        <a:cs typeface="Arial" pitchFamily="34" charset="0"/>
                      </a:endParaRPr>
                    </a:p>
                    <a:p>
                      <a:pPr>
                        <a:buFont typeface="Arial" pitchFamily="34" charset="0"/>
                        <a:buChar char="•"/>
                      </a:pPr>
                      <a:r>
                        <a:rPr lang="ru-RU" sz="1200" i="1" dirty="0" smtClean="0">
                          <a:solidFill>
                            <a:schemeClr val="tx1"/>
                          </a:solidFill>
                          <a:latin typeface="Arial" pitchFamily="34" charset="0"/>
                          <a:cs typeface="Arial" pitchFamily="34" charset="0"/>
                        </a:rPr>
                        <a:t>  </a:t>
                      </a:r>
                      <a:r>
                        <a:rPr lang="ru-RU" sz="1200" b="0" i="1" dirty="0" smtClean="0">
                          <a:solidFill>
                            <a:schemeClr val="tx1"/>
                          </a:solidFill>
                          <a:latin typeface="Arial" pitchFamily="34" charset="0"/>
                          <a:cs typeface="Arial" pitchFamily="34" charset="0"/>
                        </a:rPr>
                        <a:t>Поиск и выбор информации по теме проекта</a:t>
                      </a:r>
                    </a:p>
                    <a:p>
                      <a:pPr>
                        <a:buFont typeface="Arial" pitchFamily="34" charset="0"/>
                        <a:buChar char="•"/>
                      </a:pPr>
                      <a:r>
                        <a:rPr lang="ru-RU" sz="1200" b="0" i="1" dirty="0" smtClean="0">
                          <a:solidFill>
                            <a:schemeClr val="tx1"/>
                          </a:solidFill>
                          <a:latin typeface="Arial" pitchFamily="34" charset="0"/>
                          <a:cs typeface="Arial" pitchFamily="34" charset="0"/>
                        </a:rPr>
                        <a:t>  Создание </a:t>
                      </a:r>
                      <a:r>
                        <a:rPr lang="ru-RU" sz="1200" b="0" i="1" dirty="0" err="1" smtClean="0">
                          <a:solidFill>
                            <a:schemeClr val="tx1"/>
                          </a:solidFill>
                          <a:latin typeface="Arial" pitchFamily="34" charset="0"/>
                          <a:cs typeface="Arial" pitchFamily="34" charset="0"/>
                        </a:rPr>
                        <a:t>мультимедийной</a:t>
                      </a:r>
                      <a:r>
                        <a:rPr lang="ru-RU" sz="1200" b="0" i="1" dirty="0" smtClean="0">
                          <a:solidFill>
                            <a:schemeClr val="tx1"/>
                          </a:solidFill>
                          <a:latin typeface="Arial" pitchFamily="34" charset="0"/>
                          <a:cs typeface="Arial" pitchFamily="34" charset="0"/>
                        </a:rPr>
                        <a:t> презентации</a:t>
                      </a:r>
                    </a:p>
                    <a:p>
                      <a:pPr>
                        <a:buFont typeface="Arial" pitchFamily="34" charset="0"/>
                        <a:buChar char="•"/>
                      </a:pPr>
                      <a:r>
                        <a:rPr lang="ru-RU" sz="1200" b="0" i="1" dirty="0" smtClean="0">
                          <a:solidFill>
                            <a:schemeClr val="tx1"/>
                          </a:solidFill>
                          <a:latin typeface="Arial" pitchFamily="34" charset="0"/>
                          <a:cs typeface="Arial" pitchFamily="34" charset="0"/>
                        </a:rPr>
                        <a:t>  Оформление, корректировка содержания</a:t>
                      </a:r>
                      <a:r>
                        <a:rPr lang="en-US" sz="1200" b="0" i="1" dirty="0" smtClean="0">
                          <a:solidFill>
                            <a:schemeClr val="tx1"/>
                          </a:solidFill>
                          <a:latin typeface="Arial" pitchFamily="34" charset="0"/>
                          <a:cs typeface="Arial" pitchFamily="34" charset="0"/>
                        </a:rPr>
                        <a:t> </a:t>
                      </a:r>
                      <a:r>
                        <a:rPr lang="ru-RU" sz="1200" b="0" i="1" dirty="0" smtClean="0">
                          <a:solidFill>
                            <a:schemeClr val="tx1"/>
                          </a:solidFill>
                          <a:latin typeface="Arial" pitchFamily="34" charset="0"/>
                          <a:cs typeface="Arial" pitchFamily="34" charset="0"/>
                        </a:rPr>
                        <a:t>работы</a:t>
                      </a:r>
                    </a:p>
                    <a:p>
                      <a:pPr>
                        <a:buFont typeface="Arial" pitchFamily="34" charset="0"/>
                        <a:buChar char="•"/>
                      </a:pPr>
                      <a:r>
                        <a:rPr lang="ru-RU" sz="1200" b="0" i="1" dirty="0" smtClean="0">
                          <a:solidFill>
                            <a:schemeClr val="tx1"/>
                          </a:solidFill>
                          <a:latin typeface="Arial" pitchFamily="34" charset="0"/>
                          <a:cs typeface="Arial" pitchFamily="34" charset="0"/>
                        </a:rPr>
                        <a:t>  Выступление – презентация работы</a:t>
                      </a:r>
                    </a:p>
                    <a:p>
                      <a:r>
                        <a:rPr lang="ru-RU" sz="1200" b="1" dirty="0" smtClean="0">
                          <a:solidFill>
                            <a:schemeClr val="tx1"/>
                          </a:solidFill>
                          <a:latin typeface="Arial" pitchFamily="34" charset="0"/>
                          <a:cs typeface="Arial" pitchFamily="34" charset="0"/>
                        </a:rPr>
                        <a:t>В чем ты испытывал наибольшую трудность? </a:t>
                      </a:r>
                    </a:p>
                    <a:p>
                      <a:r>
                        <a:rPr lang="ru-RU" sz="1200" b="1" dirty="0" smtClean="0">
                          <a:solidFill>
                            <a:schemeClr val="tx1"/>
                          </a:solidFill>
                          <a:latin typeface="Arial" pitchFamily="34" charset="0"/>
                          <a:cs typeface="Arial" pitchFamily="34" charset="0"/>
                        </a:rPr>
                        <a:t>Хотели бы вы поучаствовать в подобных проектах еще? </a:t>
                      </a:r>
                    </a:p>
                    <a:p>
                      <a:pPr>
                        <a:buFont typeface="Arial" pitchFamily="34" charset="0"/>
                        <a:buChar char="•"/>
                      </a:pPr>
                      <a:r>
                        <a:rPr lang="ru-RU" sz="1200" i="1" dirty="0" smtClean="0">
                          <a:solidFill>
                            <a:schemeClr val="tx1"/>
                          </a:solidFill>
                          <a:latin typeface="Arial" pitchFamily="34" charset="0"/>
                          <a:cs typeface="Arial" pitchFamily="34" charset="0"/>
                        </a:rPr>
                        <a:t> </a:t>
                      </a:r>
                      <a:r>
                        <a:rPr lang="ru-RU" sz="1200" b="0" i="1" dirty="0" smtClean="0">
                          <a:solidFill>
                            <a:schemeClr val="tx1"/>
                          </a:solidFill>
                          <a:latin typeface="Arial" pitchFamily="34" charset="0"/>
                          <a:cs typeface="Arial" pitchFamily="34" charset="0"/>
                        </a:rPr>
                        <a:t>да</a:t>
                      </a:r>
                    </a:p>
                    <a:p>
                      <a:pPr>
                        <a:buFont typeface="Arial" pitchFamily="34" charset="0"/>
                        <a:buChar char="•"/>
                      </a:pPr>
                      <a:r>
                        <a:rPr lang="ru-RU" sz="1200" b="0" i="1" dirty="0" smtClean="0">
                          <a:solidFill>
                            <a:schemeClr val="tx1"/>
                          </a:solidFill>
                          <a:latin typeface="Arial" pitchFamily="34" charset="0"/>
                          <a:cs typeface="Arial" pitchFamily="34" charset="0"/>
                        </a:rPr>
                        <a:t> нет</a:t>
                      </a:r>
                    </a:p>
                    <a:p>
                      <a:pPr>
                        <a:buFont typeface="Arial" pitchFamily="34" charset="0"/>
                        <a:buChar char="•"/>
                      </a:pPr>
                      <a:r>
                        <a:rPr lang="ru-RU" sz="1200" b="0" i="1" dirty="0" smtClean="0">
                          <a:solidFill>
                            <a:schemeClr val="tx1"/>
                          </a:solidFill>
                          <a:latin typeface="Arial" pitchFamily="34" charset="0"/>
                          <a:cs typeface="Arial" pitchFamily="34" charset="0"/>
                        </a:rPr>
                        <a:t> затрудняюсь ответить</a:t>
                      </a:r>
                      <a:endParaRPr lang="ru-RU" b="0" i="1" dirty="0">
                        <a:latin typeface="Arial" pitchFamily="34" charset="0"/>
                        <a:cs typeface="Arial" pitchFamily="34" charset="0"/>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457200" indent="-457200"/>
            <a:r>
              <a:rPr lang="en-US" sz="2400" b="1" dirty="0" smtClean="0">
                <a:solidFill>
                  <a:srgbClr val="FF0000"/>
                </a:solidFill>
                <a:latin typeface="Arial" pitchFamily="34" charset="0"/>
                <a:cs typeface="Arial" pitchFamily="34" charset="0"/>
              </a:rPr>
              <a:t>Conclusion</a:t>
            </a:r>
            <a:endParaRPr lang="ru-RU" sz="2400" b="1" dirty="0">
              <a:solidFill>
                <a:srgbClr val="FF0000"/>
              </a:solidFill>
              <a:latin typeface="Arial" pitchFamily="34" charset="0"/>
              <a:cs typeface="Arial" pitchFamily="34" charset="0"/>
            </a:endParaRPr>
          </a:p>
        </p:txBody>
      </p:sp>
      <p:sp>
        <p:nvSpPr>
          <p:cNvPr id="3" name="Содержимое 2"/>
          <p:cNvSpPr>
            <a:spLocks noGrp="1"/>
          </p:cNvSpPr>
          <p:nvPr>
            <p:ph idx="1"/>
          </p:nvPr>
        </p:nvSpPr>
        <p:spPr>
          <a:xfrm>
            <a:off x="1000100" y="1571612"/>
            <a:ext cx="7258072" cy="4525963"/>
          </a:xfrm>
        </p:spPr>
        <p:txBody>
          <a:bodyPr>
            <a:normAutofit/>
          </a:bodyPr>
          <a:lstStyle/>
          <a:p>
            <a:pPr>
              <a:buNone/>
            </a:pPr>
            <a:r>
              <a:rPr lang="en-US" sz="1600" dirty="0" smtClean="0">
                <a:latin typeface="Arial" pitchFamily="34" charset="0"/>
                <a:cs typeface="Arial" pitchFamily="34" charset="0"/>
              </a:rPr>
              <a:t>Students </a:t>
            </a:r>
            <a:r>
              <a:rPr lang="en-US" sz="1600" dirty="0" smtClean="0">
                <a:latin typeface="Arial" pitchFamily="34" charset="0"/>
                <a:cs typeface="Arial" pitchFamily="34" charset="0"/>
              </a:rPr>
              <a:t>found necessary </a:t>
            </a:r>
            <a:r>
              <a:rPr lang="en-US" sz="1600" dirty="0" smtClean="0">
                <a:latin typeface="Arial" pitchFamily="34" charset="0"/>
                <a:cs typeface="Arial" pitchFamily="34" charset="0"/>
              </a:rPr>
              <a:t>information </a:t>
            </a:r>
            <a:r>
              <a:rPr lang="en-US" sz="1600" dirty="0" smtClean="0">
                <a:latin typeface="Arial" pitchFamily="34" charset="0"/>
                <a:cs typeface="Arial" pitchFamily="34" charset="0"/>
              </a:rPr>
              <a:t>in the </a:t>
            </a:r>
            <a:r>
              <a:rPr lang="en-US" sz="1600" dirty="0" smtClean="0">
                <a:latin typeface="Arial" pitchFamily="34" charset="0"/>
                <a:cs typeface="Arial" pitchFamily="34" charset="0"/>
              </a:rPr>
              <a:t>Internet, used </a:t>
            </a:r>
            <a:r>
              <a:rPr lang="en-US" sz="1600" dirty="0" smtClean="0">
                <a:latin typeface="Arial" pitchFamily="34" charset="0"/>
                <a:cs typeface="Arial" pitchFamily="34" charset="0"/>
              </a:rPr>
              <a:t>basic </a:t>
            </a:r>
            <a:r>
              <a:rPr lang="en-US" sz="1600" dirty="0" smtClean="0">
                <a:latin typeface="Arial" pitchFamily="34" charset="0"/>
                <a:cs typeface="Arial" pitchFamily="34" charset="0"/>
              </a:rPr>
              <a:t>Internet </a:t>
            </a:r>
            <a:r>
              <a:rPr lang="en-US" sz="1600" dirty="0" smtClean="0">
                <a:latin typeface="Arial" pitchFamily="34" charset="0"/>
                <a:cs typeface="Arial" pitchFamily="34" charset="0"/>
              </a:rPr>
              <a:t>sites, which </a:t>
            </a:r>
            <a:r>
              <a:rPr lang="en-US" sz="1600" dirty="0" smtClean="0">
                <a:latin typeface="Arial" pitchFamily="34" charset="0"/>
                <a:cs typeface="Arial" pitchFamily="34" charset="0"/>
              </a:rPr>
              <a:t>were </a:t>
            </a:r>
            <a:r>
              <a:rPr lang="en-US" sz="1600" dirty="0" smtClean="0">
                <a:latin typeface="Arial" pitchFamily="34" charset="0"/>
                <a:cs typeface="Arial" pitchFamily="34" charset="0"/>
              </a:rPr>
              <a:t>indicated during the steps of this </a:t>
            </a:r>
            <a:r>
              <a:rPr lang="en-US" sz="1600" dirty="0" err="1" smtClean="0">
                <a:latin typeface="Arial" pitchFamily="34" charset="0"/>
                <a:cs typeface="Arial" pitchFamily="34" charset="0"/>
              </a:rPr>
              <a:t>WebQuest</a:t>
            </a:r>
            <a:r>
              <a:rPr lang="en-US" sz="1600" dirty="0" smtClean="0">
                <a:latin typeface="Arial" pitchFamily="34" charset="0"/>
                <a:cs typeface="Arial" pitchFamily="34" charset="0"/>
              </a:rPr>
              <a:t>. </a:t>
            </a:r>
            <a:endParaRPr lang="en-US" sz="1600" dirty="0" smtClean="0">
              <a:latin typeface="Arial" pitchFamily="34" charset="0"/>
              <a:cs typeface="Arial" pitchFamily="34" charset="0"/>
            </a:endParaRPr>
          </a:p>
          <a:p>
            <a:pPr>
              <a:buNone/>
            </a:pPr>
            <a:r>
              <a:rPr lang="en-US" sz="1600" dirty="0" smtClean="0">
                <a:latin typeface="Arial" pitchFamily="34" charset="0"/>
                <a:cs typeface="Arial" pitchFamily="34" charset="0"/>
              </a:rPr>
              <a:t>Students created PowerPoint Presentations </a:t>
            </a:r>
            <a:r>
              <a:rPr lang="en-US" sz="1600" dirty="0" smtClean="0">
                <a:latin typeface="Arial" pitchFamily="34" charset="0"/>
                <a:cs typeface="Arial" pitchFamily="34" charset="0"/>
              </a:rPr>
              <a:t>about </a:t>
            </a:r>
            <a:r>
              <a:rPr lang="en-US" sz="1600" dirty="0" smtClean="0">
                <a:latin typeface="Arial" pitchFamily="34" charset="0"/>
                <a:cs typeface="Arial" pitchFamily="34" charset="0"/>
              </a:rPr>
              <a:t>famous Russians who </a:t>
            </a:r>
            <a:r>
              <a:rPr lang="en-US" sz="1600" dirty="0" smtClean="0">
                <a:latin typeface="Arial" pitchFamily="34" charset="0"/>
                <a:cs typeface="Arial" pitchFamily="34" charset="0"/>
              </a:rPr>
              <a:t>contributed </a:t>
            </a:r>
            <a:r>
              <a:rPr lang="en-US" sz="1600" dirty="0" smtClean="0">
                <a:latin typeface="Arial" pitchFamily="34" charset="0"/>
                <a:cs typeface="Arial" pitchFamily="34" charset="0"/>
              </a:rPr>
              <a:t>to the history of Russia and all over the </a:t>
            </a:r>
            <a:r>
              <a:rPr lang="en-US" sz="1600" dirty="0" smtClean="0">
                <a:latin typeface="Arial" pitchFamily="34" charset="0"/>
                <a:cs typeface="Arial" pitchFamily="34" charset="0"/>
              </a:rPr>
              <a:t>world. They found </a:t>
            </a:r>
            <a:r>
              <a:rPr lang="en-US" sz="1600" dirty="0" smtClean="0">
                <a:latin typeface="Arial" pitchFamily="34" charset="0"/>
                <a:cs typeface="Arial" pitchFamily="34" charset="0"/>
              </a:rPr>
              <a:t>out what </a:t>
            </a:r>
            <a:r>
              <a:rPr lang="en-US" sz="1600" dirty="0" smtClean="0">
                <a:latin typeface="Arial" pitchFamily="34" charset="0"/>
                <a:cs typeface="Arial" pitchFamily="34" charset="0"/>
              </a:rPr>
              <a:t>had made them </a:t>
            </a:r>
            <a:r>
              <a:rPr lang="en-US" sz="1600" dirty="0" smtClean="0">
                <a:latin typeface="Arial" pitchFamily="34" charset="0"/>
                <a:cs typeface="Arial" pitchFamily="34" charset="0"/>
              </a:rPr>
              <a:t>famous.</a:t>
            </a:r>
          </a:p>
          <a:p>
            <a:pPr>
              <a:buNone/>
            </a:pPr>
            <a:r>
              <a:rPr lang="en-US" sz="1600" dirty="0" smtClean="0">
                <a:latin typeface="Arial" pitchFamily="34" charset="0"/>
                <a:cs typeface="Arial" pitchFamily="34" charset="0"/>
              </a:rPr>
              <a:t>They presented their project works to </a:t>
            </a:r>
            <a:r>
              <a:rPr lang="en-US" sz="1600" dirty="0" smtClean="0">
                <a:latin typeface="Arial" pitchFamily="34" charset="0"/>
                <a:cs typeface="Arial" pitchFamily="34" charset="0"/>
              </a:rPr>
              <a:t>the class.</a:t>
            </a:r>
            <a:endParaRPr lang="ru-RU" sz="1600" dirty="0" smtClean="0">
              <a:latin typeface="Arial" pitchFamily="34" charset="0"/>
              <a:cs typeface="Arial" pitchFamily="34" charset="0"/>
            </a:endParaRPr>
          </a:p>
          <a:p>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FF0000"/>
                </a:solidFill>
                <a:latin typeface="Arial" pitchFamily="34" charset="0"/>
                <a:cs typeface="Arial" pitchFamily="34" charset="0"/>
              </a:rPr>
              <a:t>Комментарии учителя</a:t>
            </a:r>
            <a:endParaRPr lang="ru-RU" sz="2400" b="1" dirty="0">
              <a:solidFill>
                <a:srgbClr val="FF0000"/>
              </a:solidFill>
              <a:latin typeface="Arial" pitchFamily="34" charset="0"/>
              <a:cs typeface="Arial" pitchFamily="34" charset="0"/>
            </a:endParaRPr>
          </a:p>
        </p:txBody>
      </p:sp>
      <p:sp>
        <p:nvSpPr>
          <p:cNvPr id="3" name="Содержимое 2"/>
          <p:cNvSpPr>
            <a:spLocks noGrp="1"/>
          </p:cNvSpPr>
          <p:nvPr>
            <p:ph idx="1"/>
          </p:nvPr>
        </p:nvSpPr>
        <p:spPr>
          <a:xfrm>
            <a:off x="1214414" y="1428736"/>
            <a:ext cx="6929486" cy="4525963"/>
          </a:xfrm>
        </p:spPr>
        <p:txBody>
          <a:bodyPr>
            <a:noAutofit/>
          </a:bodyPr>
          <a:lstStyle/>
          <a:p>
            <a:pPr>
              <a:buNone/>
            </a:pPr>
            <a:r>
              <a:rPr lang="ru-RU" sz="1200" dirty="0" smtClean="0">
                <a:latin typeface="Arial" pitchFamily="34" charset="0"/>
                <a:cs typeface="Arial" pitchFamily="34" charset="0"/>
              </a:rPr>
              <a:t>Применение технологии «</a:t>
            </a:r>
            <a:r>
              <a:rPr lang="ru-RU" sz="1200" dirty="0" err="1" smtClean="0">
                <a:latin typeface="Arial" pitchFamily="34" charset="0"/>
                <a:cs typeface="Arial" pitchFamily="34" charset="0"/>
              </a:rPr>
              <a:t>веб-квест</a:t>
            </a:r>
            <a:r>
              <a:rPr lang="ru-RU" sz="1200" dirty="0" smtClean="0">
                <a:latin typeface="Arial" pitchFamily="34" charset="0"/>
                <a:cs typeface="Arial" pitchFamily="34" charset="0"/>
              </a:rPr>
              <a:t>» способствует расширению </a:t>
            </a:r>
            <a:r>
              <a:rPr lang="ru-RU" sz="1200" dirty="0" err="1" smtClean="0">
                <a:latin typeface="Arial" pitchFamily="34" charset="0"/>
                <a:cs typeface="Arial" pitchFamily="34" charset="0"/>
              </a:rPr>
              <a:t>социокультурных</a:t>
            </a:r>
            <a:r>
              <a:rPr lang="ru-RU" sz="1200" dirty="0" smtClean="0">
                <a:latin typeface="Arial" pitchFamily="34" charset="0"/>
                <a:cs typeface="Arial" pitchFamily="34" charset="0"/>
              </a:rPr>
              <a:t> и страноведческих знаний по теме «</a:t>
            </a:r>
            <a:r>
              <a:rPr lang="en-US" sz="1200" dirty="0" smtClean="0">
                <a:latin typeface="Arial" pitchFamily="34" charset="0"/>
                <a:cs typeface="Arial" pitchFamily="34" charset="0"/>
              </a:rPr>
              <a:t>Famous People of Russia</a:t>
            </a:r>
            <a:r>
              <a:rPr lang="ru-RU" sz="1200" dirty="0" smtClean="0">
                <a:latin typeface="Arial" pitchFamily="34" charset="0"/>
                <a:cs typeface="Arial" pitchFamily="34" charset="0"/>
              </a:rPr>
              <a:t>», формированию интерактивной компьютерной грамотности, развитию коммуникативных навыков и творческих </a:t>
            </a:r>
            <a:r>
              <a:rPr lang="ru-RU" sz="1200" dirty="0" smtClean="0">
                <a:latin typeface="Arial" pitchFamily="34" charset="0"/>
                <a:cs typeface="Arial" pitchFamily="34" charset="0"/>
              </a:rPr>
              <a:t>способностей</a:t>
            </a:r>
            <a:r>
              <a:rPr lang="en-US" sz="1200" dirty="0" smtClean="0">
                <a:latin typeface="Arial" pitchFamily="34" charset="0"/>
                <a:cs typeface="Arial" pitchFamily="34" charset="0"/>
              </a:rPr>
              <a:t> </a:t>
            </a:r>
            <a:r>
              <a:rPr lang="ru-RU" sz="1200" dirty="0" smtClean="0">
                <a:latin typeface="Arial" pitchFamily="34" charset="0"/>
                <a:cs typeface="Arial" pitchFamily="34" charset="0"/>
              </a:rPr>
              <a:t>учащихся.</a:t>
            </a:r>
            <a:endParaRPr lang="en-US" sz="1200" dirty="0" smtClean="0">
              <a:latin typeface="Arial" pitchFamily="34" charset="0"/>
              <a:cs typeface="Arial" pitchFamily="34" charset="0"/>
            </a:endParaRPr>
          </a:p>
          <a:p>
            <a:pPr>
              <a:buNone/>
            </a:pPr>
            <a:r>
              <a:rPr lang="ru-RU" sz="1200" dirty="0" smtClean="0">
                <a:latin typeface="Arial" pitchFamily="34" charset="0"/>
                <a:cs typeface="Arial" pitchFamily="34" charset="0"/>
              </a:rPr>
              <a:t>После завершения проекта учащиеся </a:t>
            </a:r>
            <a:r>
              <a:rPr lang="ru-RU" sz="1200" dirty="0" smtClean="0">
                <a:latin typeface="Arial" pitchFamily="34" charset="0"/>
                <a:cs typeface="Arial" pitchFamily="34" charset="0"/>
              </a:rPr>
              <a:t>смогут:</a:t>
            </a:r>
            <a:endParaRPr lang="en-US" sz="1200" dirty="0" smtClean="0">
              <a:latin typeface="Arial" pitchFamily="34" charset="0"/>
              <a:cs typeface="Arial" pitchFamily="34" charset="0"/>
            </a:endParaRPr>
          </a:p>
          <a:p>
            <a:r>
              <a:rPr lang="ru-RU" sz="1200" dirty="0" smtClean="0">
                <a:latin typeface="Arial" pitchFamily="34" charset="0"/>
                <a:cs typeface="Arial" pitchFamily="34" charset="0"/>
              </a:rPr>
              <a:t>использовать </a:t>
            </a:r>
            <a:r>
              <a:rPr lang="ru-RU" sz="1200" dirty="0" smtClean="0">
                <a:latin typeface="Arial" pitchFamily="34" charset="0"/>
                <a:cs typeface="Arial" pitchFamily="34" charset="0"/>
              </a:rPr>
              <a:t>программные средства обработки изображений, создания презентаций, публикаций для представления результатов поисковой и исследовательской </a:t>
            </a:r>
            <a:r>
              <a:rPr lang="ru-RU" sz="1200" dirty="0" smtClean="0">
                <a:latin typeface="Arial" pitchFamily="34" charset="0"/>
                <a:cs typeface="Arial" pitchFamily="34" charset="0"/>
              </a:rPr>
              <a:t>деятельности;</a:t>
            </a:r>
            <a:endParaRPr lang="en-US" sz="1200" dirty="0" smtClean="0">
              <a:latin typeface="Arial" pitchFamily="34" charset="0"/>
              <a:cs typeface="Arial" pitchFamily="34" charset="0"/>
            </a:endParaRPr>
          </a:p>
          <a:p>
            <a:r>
              <a:rPr lang="ru-RU" sz="1200" dirty="0" smtClean="0">
                <a:latin typeface="Arial" pitchFamily="34" charset="0"/>
                <a:cs typeface="Arial" pitchFamily="34" charset="0"/>
              </a:rPr>
              <a:t>выражать </a:t>
            </a:r>
            <a:r>
              <a:rPr lang="ru-RU" sz="1200" dirty="0" smtClean="0">
                <a:latin typeface="Arial" pitchFamily="34" charset="0"/>
                <a:cs typeface="Arial" pitchFamily="34" charset="0"/>
              </a:rPr>
              <a:t>своё мнение по </a:t>
            </a:r>
            <a:r>
              <a:rPr lang="ru-RU" sz="1200" dirty="0" smtClean="0">
                <a:latin typeface="Arial" pitchFamily="34" charset="0"/>
                <a:cs typeface="Arial" pitchFamily="34" charset="0"/>
              </a:rPr>
              <a:t>проблеме;</a:t>
            </a:r>
            <a:endParaRPr lang="en-US" sz="1200" dirty="0" smtClean="0">
              <a:latin typeface="Arial" pitchFamily="34" charset="0"/>
              <a:cs typeface="Arial" pitchFamily="34" charset="0"/>
            </a:endParaRPr>
          </a:p>
          <a:p>
            <a:r>
              <a:rPr lang="ru-RU" sz="1200" dirty="0" smtClean="0">
                <a:latin typeface="Arial" pitchFamily="34" charset="0"/>
                <a:cs typeface="Arial" pitchFamily="34" charset="0"/>
              </a:rPr>
              <a:t>аргументировать </a:t>
            </a:r>
            <a:r>
              <a:rPr lang="ru-RU" sz="1200" dirty="0" smtClean="0">
                <a:latin typeface="Arial" pitchFamily="34" charset="0"/>
                <a:cs typeface="Arial" pitchFamily="34" charset="0"/>
              </a:rPr>
              <a:t>свою точку </a:t>
            </a:r>
            <a:r>
              <a:rPr lang="ru-RU" sz="1200" dirty="0" smtClean="0">
                <a:latin typeface="Arial" pitchFamily="34" charset="0"/>
                <a:cs typeface="Arial" pitchFamily="34" charset="0"/>
              </a:rPr>
              <a:t>зрения;</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c</a:t>
            </a:r>
            <a:r>
              <a:rPr lang="ru-RU" sz="1200" dirty="0" smtClean="0">
                <a:latin typeface="Arial" pitchFamily="34" charset="0"/>
                <a:cs typeface="Arial" pitchFamily="34" charset="0"/>
              </a:rPr>
              <a:t>оставлять </a:t>
            </a:r>
            <a:r>
              <a:rPr lang="ru-RU" sz="1200" dirty="0" smtClean="0">
                <a:latin typeface="Arial" pitchFamily="34" charset="0"/>
                <a:cs typeface="Arial" pitchFamily="34" charset="0"/>
              </a:rPr>
              <a:t>планы письменных и устных </a:t>
            </a:r>
            <a:r>
              <a:rPr lang="ru-RU" sz="1200" dirty="0" smtClean="0">
                <a:latin typeface="Arial" pitchFamily="34" charset="0"/>
                <a:cs typeface="Arial" pitchFamily="34" charset="0"/>
              </a:rPr>
              <a:t>сообщений;</a:t>
            </a:r>
            <a:endParaRPr lang="en-US" sz="1200" dirty="0" smtClean="0">
              <a:latin typeface="Arial" pitchFamily="34" charset="0"/>
              <a:cs typeface="Arial" pitchFamily="34" charset="0"/>
            </a:endParaRPr>
          </a:p>
          <a:p>
            <a:r>
              <a:rPr lang="ru-RU" sz="1200" dirty="0" smtClean="0">
                <a:latin typeface="Arial" pitchFamily="34" charset="0"/>
                <a:cs typeface="Arial" pitchFamily="34" charset="0"/>
              </a:rPr>
              <a:t>привести </a:t>
            </a:r>
            <a:r>
              <a:rPr lang="ru-RU" sz="1200" dirty="0" smtClean="0">
                <a:latin typeface="Arial" pitchFamily="34" charset="0"/>
                <a:cs typeface="Arial" pitchFamily="34" charset="0"/>
              </a:rPr>
              <a:t>примеры, иллюстрирующие изучаемую </a:t>
            </a:r>
            <a:r>
              <a:rPr lang="ru-RU" sz="1200" dirty="0" smtClean="0">
                <a:latin typeface="Arial" pitchFamily="34" charset="0"/>
                <a:cs typeface="Arial" pitchFamily="34" charset="0"/>
              </a:rPr>
              <a:t>проблему;</a:t>
            </a:r>
            <a:endParaRPr lang="en-US" sz="1200" dirty="0" smtClean="0">
              <a:latin typeface="Arial" pitchFamily="34" charset="0"/>
              <a:cs typeface="Arial" pitchFamily="34" charset="0"/>
            </a:endParaRPr>
          </a:p>
          <a:p>
            <a:r>
              <a:rPr lang="ru-RU" sz="1200" dirty="0" smtClean="0">
                <a:latin typeface="Arial" pitchFamily="34" charset="0"/>
                <a:cs typeface="Arial" pitchFamily="34" charset="0"/>
              </a:rPr>
              <a:t>анализировать</a:t>
            </a:r>
            <a:r>
              <a:rPr lang="ru-RU" sz="1200" dirty="0" smtClean="0">
                <a:latin typeface="Arial" pitchFamily="34" charset="0"/>
                <a:cs typeface="Arial" pitchFamily="34" charset="0"/>
              </a:rPr>
              <a:t>, сопоставлять факты и делать </a:t>
            </a:r>
            <a:r>
              <a:rPr lang="ru-RU" sz="1200" dirty="0" smtClean="0">
                <a:latin typeface="Arial" pitchFamily="34" charset="0"/>
                <a:cs typeface="Arial" pitchFamily="34" charset="0"/>
              </a:rPr>
              <a:t>выводы;</a:t>
            </a:r>
            <a:endParaRPr lang="en-US" sz="1200" dirty="0" smtClean="0">
              <a:latin typeface="Arial" pitchFamily="34" charset="0"/>
              <a:cs typeface="Arial" pitchFamily="34" charset="0"/>
            </a:endParaRPr>
          </a:p>
          <a:p>
            <a:r>
              <a:rPr lang="ru-RU" sz="1200" dirty="0" smtClean="0">
                <a:latin typeface="Arial" pitchFamily="34" charset="0"/>
                <a:cs typeface="Arial" pitchFamily="34" charset="0"/>
              </a:rPr>
              <a:t>обрабатывать </a:t>
            </a:r>
            <a:r>
              <a:rPr lang="ru-RU" sz="1200" dirty="0" smtClean="0">
                <a:latin typeface="Arial" pitchFamily="34" charset="0"/>
                <a:cs typeface="Arial" pitchFamily="34" charset="0"/>
              </a:rPr>
              <a:t>полученную </a:t>
            </a:r>
            <a:r>
              <a:rPr lang="ru-RU" sz="1200" dirty="0" smtClean="0">
                <a:latin typeface="Arial" pitchFamily="34" charset="0"/>
                <a:cs typeface="Arial" pitchFamily="34" charset="0"/>
              </a:rPr>
              <a:t>информацию;</a:t>
            </a:r>
            <a:endParaRPr lang="en-US" sz="1200" dirty="0" smtClean="0">
              <a:latin typeface="Arial" pitchFamily="34" charset="0"/>
              <a:cs typeface="Arial" pitchFamily="34" charset="0"/>
            </a:endParaRPr>
          </a:p>
          <a:p>
            <a:r>
              <a:rPr lang="ru-RU" sz="1200" dirty="0" smtClean="0">
                <a:latin typeface="Arial" pitchFamily="34" charset="0"/>
                <a:cs typeface="Arial" pitchFamily="34" charset="0"/>
              </a:rPr>
              <a:t>употреблять </a:t>
            </a:r>
            <a:r>
              <a:rPr lang="ru-RU" sz="1200" dirty="0" smtClean="0">
                <a:latin typeface="Arial" pitchFamily="34" charset="0"/>
                <a:cs typeface="Arial" pitchFamily="34" charset="0"/>
              </a:rPr>
              <a:t>в речи изученную лексику по </a:t>
            </a:r>
            <a:r>
              <a:rPr lang="ru-RU" sz="1200" dirty="0" smtClean="0">
                <a:latin typeface="Arial" pitchFamily="34" charset="0"/>
                <a:cs typeface="Arial" pitchFamily="34" charset="0"/>
              </a:rPr>
              <a:t>учебной теме;</a:t>
            </a:r>
            <a:endParaRPr lang="en-US" sz="1200" dirty="0" smtClean="0">
              <a:latin typeface="Arial" pitchFamily="34" charset="0"/>
              <a:cs typeface="Arial" pitchFamily="34" charset="0"/>
            </a:endParaRPr>
          </a:p>
          <a:p>
            <a:r>
              <a:rPr lang="ru-RU" sz="1200" dirty="0" smtClean="0">
                <a:latin typeface="Arial" pitchFamily="34" charset="0"/>
                <a:cs typeface="Arial" pitchFamily="34" charset="0"/>
              </a:rPr>
              <a:t>сотрудничать </a:t>
            </a:r>
            <a:r>
              <a:rPr lang="ru-RU" sz="1200" dirty="0" smtClean="0">
                <a:latin typeface="Arial" pitchFamily="34" charset="0"/>
                <a:cs typeface="Arial" pitchFamily="34" charset="0"/>
              </a:rPr>
              <a:t>с другими учащимися и </a:t>
            </a:r>
            <a:r>
              <a:rPr lang="ru-RU" sz="1200" dirty="0" smtClean="0">
                <a:latin typeface="Arial" pitchFamily="34" charset="0"/>
                <a:cs typeface="Arial" pitchFamily="34" charset="0"/>
              </a:rPr>
              <a:t>учителем, </a:t>
            </a:r>
            <a:r>
              <a:rPr lang="ru-RU" sz="1200" dirty="0" smtClean="0">
                <a:latin typeface="Arial" pitchFamily="34" charset="0"/>
                <a:cs typeface="Arial" pitchFamily="34" charset="0"/>
              </a:rPr>
              <a:t>продуктивно работать в команде для решения поставленной </a:t>
            </a:r>
            <a:r>
              <a:rPr lang="ru-RU" sz="1200" dirty="0" smtClean="0">
                <a:latin typeface="Arial" pitchFamily="34" charset="0"/>
                <a:cs typeface="Arial" pitchFamily="34" charset="0"/>
              </a:rPr>
              <a:t>проблемы;</a:t>
            </a:r>
            <a:endParaRPr lang="en-US" sz="1200" dirty="0" smtClean="0">
              <a:latin typeface="Arial" pitchFamily="34" charset="0"/>
              <a:cs typeface="Arial" pitchFamily="34" charset="0"/>
            </a:endParaRPr>
          </a:p>
          <a:p>
            <a:r>
              <a:rPr lang="ru-RU" sz="1200" dirty="0" smtClean="0">
                <a:latin typeface="Arial" pitchFamily="34" charset="0"/>
                <a:cs typeface="Arial" pitchFamily="34" charset="0"/>
              </a:rPr>
              <a:t>находить </a:t>
            </a:r>
            <a:r>
              <a:rPr lang="ru-RU" sz="1200" dirty="0" smtClean="0">
                <a:latin typeface="Arial" pitchFamily="34" charset="0"/>
                <a:cs typeface="Arial" pitchFamily="34" charset="0"/>
              </a:rPr>
              <a:t>нужные информационные </a:t>
            </a:r>
            <a:r>
              <a:rPr lang="ru-RU" sz="1200" dirty="0" smtClean="0">
                <a:latin typeface="Arial" pitchFamily="34" charset="0"/>
                <a:cs typeface="Arial" pitchFamily="34" charset="0"/>
              </a:rPr>
              <a:t>ресурсы;</a:t>
            </a:r>
            <a:endParaRPr lang="en-US" sz="1200" dirty="0" smtClean="0">
              <a:latin typeface="Arial" pitchFamily="34" charset="0"/>
              <a:cs typeface="Arial" pitchFamily="34" charset="0"/>
            </a:endParaRPr>
          </a:p>
          <a:p>
            <a:r>
              <a:rPr lang="ru-RU" sz="1200" dirty="0" smtClean="0">
                <a:latin typeface="Arial" pitchFamily="34" charset="0"/>
                <a:cs typeface="Arial" pitchFamily="34" charset="0"/>
              </a:rPr>
              <a:t>применять </a:t>
            </a:r>
            <a:r>
              <a:rPr lang="ru-RU" sz="1200" dirty="0" smtClean="0">
                <a:latin typeface="Arial" pitchFamily="34" charset="0"/>
                <a:cs typeface="Arial" pitchFamily="34" charset="0"/>
              </a:rPr>
              <a:t>творчески свои идеи.</a:t>
            </a:r>
          </a:p>
          <a:p>
            <a:endParaRPr lang="ru-RU" sz="1400" dirty="0" smtClean="0">
              <a:latin typeface="Arial" pitchFamily="34" charset="0"/>
              <a:cs typeface="Arial" pitchFamily="34" charset="0"/>
            </a:endParaRPr>
          </a:p>
          <a:p>
            <a:pPr>
              <a:buNone/>
            </a:pPr>
            <a:endParaRPr lang="en-US" sz="1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454</Words>
  <Application>Microsoft Office PowerPoint</Application>
  <PresentationFormat>Экран (4:3)</PresentationFormat>
  <Paragraphs>93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Веб–квест по английскому языку  для 7 – 8 классов «Famous People of Russia»</vt:lpstr>
      <vt:lpstr>WebQuest «Famous People of Russia»</vt:lpstr>
      <vt:lpstr>Introduction</vt:lpstr>
      <vt:lpstr>Task</vt:lpstr>
      <vt:lpstr>Process</vt:lpstr>
      <vt:lpstr>Evaluation</vt:lpstr>
      <vt:lpstr>Анкета участника проекта</vt:lpstr>
      <vt:lpstr>Conclusion</vt:lpstr>
      <vt:lpstr>Комментарии учителя</vt:lpstr>
      <vt:lpstr>Источники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 «Моя Россия» 3</dc:title>
  <dc:creator>Ольга Михайловна</dc:creator>
  <cp:lastModifiedBy>Aдминистратор</cp:lastModifiedBy>
  <cp:revision>30</cp:revision>
  <dcterms:created xsi:type="dcterms:W3CDTF">2014-10-10T16:14:42Z</dcterms:created>
  <dcterms:modified xsi:type="dcterms:W3CDTF">2015-07-30T09:43:07Z</dcterms:modified>
</cp:coreProperties>
</file>