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25" r:id="rId2"/>
  </p:sldMasterIdLst>
  <p:notesMasterIdLst>
    <p:notesMasterId r:id="rId36"/>
  </p:notesMasterIdLst>
  <p:sldIdLst>
    <p:sldId id="256" r:id="rId3"/>
    <p:sldId id="277" r:id="rId4"/>
    <p:sldId id="257" r:id="rId5"/>
    <p:sldId id="263" r:id="rId6"/>
    <p:sldId id="264" r:id="rId7"/>
    <p:sldId id="283" r:id="rId8"/>
    <p:sldId id="284" r:id="rId9"/>
    <p:sldId id="282" r:id="rId10"/>
    <p:sldId id="293" r:id="rId11"/>
    <p:sldId id="265" r:id="rId12"/>
    <p:sldId id="266" r:id="rId13"/>
    <p:sldId id="268" r:id="rId14"/>
    <p:sldId id="267" r:id="rId15"/>
    <p:sldId id="258" r:id="rId16"/>
    <p:sldId id="300" r:id="rId17"/>
    <p:sldId id="301" r:id="rId18"/>
    <p:sldId id="280" r:id="rId19"/>
    <p:sldId id="287" r:id="rId20"/>
    <p:sldId id="286" r:id="rId21"/>
    <p:sldId id="259" r:id="rId22"/>
    <p:sldId id="289" r:id="rId23"/>
    <p:sldId id="291" r:id="rId24"/>
    <p:sldId id="290" r:id="rId25"/>
    <p:sldId id="292" r:id="rId26"/>
    <p:sldId id="273" r:id="rId27"/>
    <p:sldId id="294" r:id="rId28"/>
    <p:sldId id="296" r:id="rId29"/>
    <p:sldId id="297" r:id="rId30"/>
    <p:sldId id="298" r:id="rId31"/>
    <p:sldId id="299" r:id="rId32"/>
    <p:sldId id="262" r:id="rId33"/>
    <p:sldId id="269" r:id="rId34"/>
    <p:sldId id="270" r:id="rId35"/>
  </p:sldIdLst>
  <p:sldSz cx="9144000" cy="6858000" type="screen4x3"/>
  <p:notesSz cx="6858000" cy="9144000"/>
  <p:custDataLst>
    <p:tags r:id="rId37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9A0804"/>
    <a:srgbClr val="8C805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05" autoAdjust="0"/>
    <p:restoredTop sz="98851" autoAdjust="0"/>
  </p:normalViewPr>
  <p:slideViewPr>
    <p:cSldViewPr>
      <p:cViewPr varScale="1">
        <p:scale>
          <a:sx n="111" d="100"/>
          <a:sy n="111" d="100"/>
        </p:scale>
        <p:origin x="-8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F6C1D93-EB01-403C-8232-99ACDF7CD856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B06E741-A926-4993-AC48-535E2C908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75DE0-3F49-4B86-8CB5-532933CB066D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C5EC3-AB4C-4FA1-8B6A-97771275B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7FA67-39B5-4057-A8F8-971564B142A8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1F00-85E6-4596-A224-9844EFEB5A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0390633-2DEE-4E6E-AFC9-4F55EDA871CF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BAB5B7C-F840-4F85-940B-785B34A447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D85419B-CD66-4C3D-91ED-AFE0F815C41E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D227E2C-BDD2-4091-8F3E-DAEDE7D1D2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10357C2-305F-450C-A618-F4C25F6A11D0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C99033B-934F-4FE1-9530-2C399A8DD6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2A72048-4066-4CE4-B61F-8FC7A0E1D610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6BCBCBD-1F98-40F8-9D81-6DA42909CE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49096A-D221-4847-804E-0188BD192FB1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9ABCC82-476D-49F1-AC6D-377989D4E0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B473134-EC74-44D9-BFB0-01A4D2386CBF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E6B40BA-B269-4E16-869C-94008E754C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41C3CAC-9176-4080-A0E1-FEA51674C5C7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17748D9-80D9-4637-A432-6183B2D4D7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29C7E2B3-4C33-4A8D-9B59-8310C01EF925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EBC720B-1D9B-496A-8338-F52A6D72A5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BC7640E-959E-4ABE-9B1C-FE7CC37F85AF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A7B149A-B8A0-456C-97E5-A52A112E22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B6EAC-9954-40ED-BBB7-8A23C8CCBAB0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BC840-8146-4409-82CF-22C3499D2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23B5CE5-9836-4638-9C8A-6E452B150F13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646E74E-07D4-449B-9FFA-2C75E00F95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7EFDD8E-FAC1-420A-B05A-F0A8E249FE86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AD65949-4C5E-48BC-97F4-B5D16618A2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1D9D8-22B2-4B72-8958-77A81AA7344F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52019-924F-4C48-B651-0891B5CF0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F85B2-C31B-4D00-81CE-44EC7539161D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A47A8-2AB8-4BFD-B42C-533F0AA866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25909-D63D-402E-9C62-4DC84D0EC18F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E80F3-F5AB-433C-A480-FC53BCF8E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08AA1-70C9-438F-92A4-1244077BB361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13ED-73D8-4C41-A456-AA8A3BFF52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E018C-445D-4962-8CF7-1A38BB550A73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71194-C6FF-48EE-B7DA-0B562DD3E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73767-96E7-4CA8-9474-71C4AECB4E13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DAC35-97A4-4E87-9911-3B4A5BC82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A6C5E-6BC0-4D5D-9256-E0F2D7D96911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74D4-D262-4A78-9A9E-E6C72D3958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B0794D-32D8-4813-9C1F-5E78CEF29849}" type="datetimeFigureOut">
              <a:rPr lang="ru-RU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3A779C-3EEB-4E6D-A666-57F9413EAA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74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75" r:id="rId8"/>
    <p:sldLayoutId id="2147483862" r:id="rId9"/>
    <p:sldLayoutId id="2147483863" r:id="rId10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4B0794D-32D8-4813-9C1F-5E78CEF29849}" type="datetimeFigureOut">
              <a:rPr lang="ru-RU" smtClean="0"/>
              <a:pPr>
                <a:defRPr/>
              </a:pPr>
              <a:t>17.03.2019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73A779C-3EEB-4E6D-A666-57F9413EAA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1.xml"/><Relationship Id="rId5" Type="http://schemas.openxmlformats.org/officeDocument/2006/relationships/slide" Target="slide18.xml"/><Relationship Id="rId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gif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683568" y="333375"/>
            <a:ext cx="7704782" cy="547211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endParaRPr lang="ru-RU" sz="3600" b="1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5400000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</a:endParaRPr>
          </a:p>
        </p:txBody>
      </p:sp>
      <p:sp>
        <p:nvSpPr>
          <p:cNvPr id="6147" name="WordArt 4"/>
          <p:cNvSpPr>
            <a:spLocks noChangeArrowheads="1" noChangeShapeType="1" noTextEdit="1"/>
          </p:cNvSpPr>
          <p:nvPr/>
        </p:nvSpPr>
        <p:spPr bwMode="auto">
          <a:xfrm>
            <a:off x="6156325" y="5876925"/>
            <a:ext cx="2987675" cy="981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548680"/>
            <a:ext cx="6912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</a:rPr>
              <a:t>Техника безопасности весной!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2276872"/>
            <a:ext cx="4539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</a:rPr>
              <a:t>ЗОЖ- это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7094" y="3244334"/>
            <a:ext cx="28071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З</a:t>
            </a:r>
            <a:r>
              <a:rPr lang="ru-RU" sz="4000" b="1" dirty="0" smtClean="0">
                <a:solidFill>
                  <a:srgbClr val="0070C0"/>
                </a:solidFill>
              </a:rPr>
              <a:t>доровы 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О</a:t>
            </a:r>
            <a:r>
              <a:rPr lang="ru-RU" sz="4000" b="1" dirty="0" smtClean="0">
                <a:solidFill>
                  <a:srgbClr val="0070C0"/>
                </a:solidFill>
              </a:rPr>
              <a:t>браз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Ж</a:t>
            </a:r>
            <a:r>
              <a:rPr lang="ru-RU" sz="4000" b="1" dirty="0" smtClean="0">
                <a:solidFill>
                  <a:srgbClr val="0070C0"/>
                </a:solidFill>
              </a:rPr>
              <a:t>изни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3240088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WordArt 9"/>
          <p:cNvSpPr>
            <a:spLocks noChangeArrowheads="1" noChangeShapeType="1" noTextEdit="1"/>
          </p:cNvSpPr>
          <p:nvPr/>
        </p:nvSpPr>
        <p:spPr bwMode="auto">
          <a:xfrm>
            <a:off x="2484438" y="333375"/>
            <a:ext cx="4267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Когда ты один дома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140200" y="1628775"/>
            <a:ext cx="424815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На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балконе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Ты 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на 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стулья, </a:t>
            </a:r>
          </a:p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на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перила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</a:p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вставай,</a:t>
            </a:r>
          </a:p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Это опасно!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22" name="Picture 2" descr="https://im0-tub-ru.yandex.net/i?id=8bf0bb62fbd7b0df4f6719079b1c5ea5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996952"/>
            <a:ext cx="2276128" cy="3083786"/>
          </a:xfrm>
          <a:prstGeom prst="rect">
            <a:avLst/>
          </a:prstGeom>
          <a:noFill/>
        </p:spPr>
      </p:pic>
      <p:pic>
        <p:nvPicPr>
          <p:cNvPr id="30724" name="Picture 4" descr="https://im0-tub-ru.yandex.net/i?id=12c7d4a46f1979352586364cb6d6039a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764704"/>
            <a:ext cx="5172075" cy="7315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3457575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WordArt 9"/>
          <p:cNvSpPr>
            <a:spLocks noChangeArrowheads="1" noChangeShapeType="1" noTextEdit="1"/>
          </p:cNvSpPr>
          <p:nvPr/>
        </p:nvSpPr>
        <p:spPr bwMode="auto">
          <a:xfrm>
            <a:off x="2484438" y="333375"/>
            <a:ext cx="4267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Когда ты один дома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140200" y="1412875"/>
            <a:ext cx="4105275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</a:t>
            </a:r>
            <a:r>
              <a:rPr lang="ru-RU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подоконник не </a:t>
            </a: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вставай</a:t>
            </a:r>
          </a:p>
          <a:p>
            <a:pPr>
              <a:spcBef>
                <a:spcPct val="50000"/>
              </a:spcBef>
              <a:defRPr/>
            </a:pP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стекло не </a:t>
            </a:r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нажимай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698" name="Picture 2" descr="https://im0-tub-ru.yandex.net/i?id=f4944313e1eb517fafa3aef012118e2f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24944"/>
            <a:ext cx="3220338" cy="4200441"/>
          </a:xfrm>
          <a:prstGeom prst="rect">
            <a:avLst/>
          </a:prstGeom>
          <a:noFill/>
        </p:spPr>
      </p:pic>
      <p:pic>
        <p:nvPicPr>
          <p:cNvPr id="29700" name="Picture 4" descr="http://900igr.net/thumbi/okruzhajuschij-mir/Opasnosti-doma-i-na-ulitse/0020-029-Ne-sidi-na-podokonni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077072"/>
            <a:ext cx="2276069" cy="2636912"/>
          </a:xfrm>
          <a:prstGeom prst="rect">
            <a:avLst/>
          </a:prstGeom>
          <a:noFill/>
        </p:spPr>
      </p:pic>
      <p:pic>
        <p:nvPicPr>
          <p:cNvPr id="29702" name="Picture 6" descr="https://im0-tub-ru.yandex.net/i?id=b1792f7eaff538b8eafd0c7bece73576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645024"/>
            <a:ext cx="3356992" cy="3356992"/>
          </a:xfrm>
          <a:prstGeom prst="rect">
            <a:avLst/>
          </a:prstGeom>
          <a:noFill/>
        </p:spPr>
      </p:pic>
      <p:pic>
        <p:nvPicPr>
          <p:cNvPr id="29704" name="Picture 8" descr="https://im0-tub-ru.yandex.net/i?id=ea463448556602947d0f75e4438f7afc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0"/>
            <a:ext cx="2892971" cy="3759394"/>
          </a:xfrm>
          <a:prstGeom prst="rect">
            <a:avLst/>
          </a:prstGeom>
          <a:noFill/>
        </p:spPr>
      </p:pic>
      <p:pic>
        <p:nvPicPr>
          <p:cNvPr id="29706" name="Picture 10" descr="https://im0-tub-ru.yandex.net/i?id=b20b45b52ecdbfc0dd6b94a620fd32fb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16632"/>
            <a:ext cx="4752528" cy="3169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3600450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6804025" y="616585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3" action="ppaction://hlinksldjump"/>
              </a:rPr>
              <a:t>Содержание</a:t>
            </a:r>
            <a:endParaRPr lang="ru-RU"/>
          </a:p>
        </p:txBody>
      </p:sp>
      <p:sp>
        <p:nvSpPr>
          <p:cNvPr id="14340" name="WordArt 9"/>
          <p:cNvSpPr>
            <a:spLocks noChangeArrowheads="1" noChangeShapeType="1" noTextEdit="1"/>
          </p:cNvSpPr>
          <p:nvPr/>
        </p:nvSpPr>
        <p:spPr bwMode="auto">
          <a:xfrm>
            <a:off x="2484438" y="333375"/>
            <a:ext cx="4267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Когда ты один дома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140200" y="1125538"/>
            <a:ext cx="42481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Если взрослых дома нет, </a:t>
            </a:r>
          </a:p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дверь не открывай!</a:t>
            </a:r>
          </a:p>
          <a:p>
            <a:pPr>
              <a:spcBef>
                <a:spcPct val="50000"/>
              </a:spcBef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0" name="Picture 2" descr="https://im0-tub-ru.yandex.net/i?id=1b6e0c0f4b5a16952065d5c94baac093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3960951" cy="4797152"/>
          </a:xfrm>
          <a:prstGeom prst="rect">
            <a:avLst/>
          </a:prstGeom>
          <a:noFill/>
        </p:spPr>
      </p:pic>
      <p:pic>
        <p:nvPicPr>
          <p:cNvPr id="27652" name="Picture 4" descr="https://im0-tub-ru.yandex.net/i?id=7d6dced09be98d831ed81604ca1d81b0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4577" y="2852936"/>
            <a:ext cx="5119423" cy="38395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14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43535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WordArt 9"/>
          <p:cNvSpPr>
            <a:spLocks noChangeArrowheads="1" noChangeShapeType="1" noTextEdit="1"/>
          </p:cNvSpPr>
          <p:nvPr/>
        </p:nvSpPr>
        <p:spPr bwMode="auto">
          <a:xfrm>
            <a:off x="2484438" y="333375"/>
            <a:ext cx="4267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Когда ты один дома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572000" y="1124744"/>
            <a:ext cx="457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лифт </a:t>
            </a:r>
            <a:r>
              <a:rPr lang="ru-RU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 незнакомыми – не заходи!</a:t>
            </a:r>
          </a:p>
          <a:p>
            <a:pPr>
              <a:spcBef>
                <a:spcPct val="50000"/>
              </a:spcBef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pic>
        <p:nvPicPr>
          <p:cNvPr id="28674" name="Picture 2" descr="http://asyan.org/potra/%D0%9F%D1%80%D0%B0%D0%B2%D0%B8%D0%BB%D0%B0+%D0%BF%D0%BE%D0%B2%D0%B5%D0%B4%D1%96%D0%BD%D0%BA%D0%B8+%D0%BD%D0%B0+%D0%B2%D0%BE%D0%B4%D1%96+%D1%82%D0%B0+%D0%BF%D0%BE%D0%B1%D0%BB%D0%B8%D0%B7%D1%83+%D0%B2%D0%BE%D0%B4%D0%BE%D0%B9%D0%BC%D0%B8%D1%89%D0%B0%21+%D0%9F%D0%B0%D0%BC%27%D1%8F%D1%82%D0%B0%D0%B9%D1%82%D0%B5%21+%D0%9F%D0%B5%D1%80%D0%B5%D0%B4+%D1%82%D0%B8%D0%BC%2C+%D1%8F%D0%BA+%D0%B7%D0%B0%D0%B9%D1%82%D0%B8+%D1%83+%D0%B2%D0%BE%D0%B4%D1%83a/89597_html_m162975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2914650" cy="4762500"/>
          </a:xfrm>
          <a:prstGeom prst="rect">
            <a:avLst/>
          </a:prstGeom>
          <a:noFill/>
        </p:spPr>
      </p:pic>
      <p:pic>
        <p:nvPicPr>
          <p:cNvPr id="28676" name="Picture 4" descr="https://im0-tub-ru.yandex.net/i?id=30af6f5638a068c6158987c1febff0fe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84584" y="1556792"/>
            <a:ext cx="5351240" cy="5184576"/>
          </a:xfrm>
          <a:prstGeom prst="rect">
            <a:avLst/>
          </a:prstGeom>
          <a:noFill/>
        </p:spPr>
      </p:pic>
      <p:pic>
        <p:nvPicPr>
          <p:cNvPr id="28678" name="Picture 6" descr="https://im0-tub-ru.yandex.net/i?id=e7dd4064b7a6d3cae938057dc2e222e4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96752"/>
            <a:ext cx="4139952" cy="5519936"/>
          </a:xfrm>
          <a:prstGeom prst="rect">
            <a:avLst/>
          </a:prstGeom>
          <a:noFill/>
        </p:spPr>
      </p:pic>
      <p:pic>
        <p:nvPicPr>
          <p:cNvPr id="28680" name="Picture 8" descr="https://im0-tub-ru.yandex.net/i?id=20807c44191624ddab206399b022cb99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124744"/>
            <a:ext cx="4067944" cy="5463609"/>
          </a:xfrm>
          <a:prstGeom prst="rect">
            <a:avLst/>
          </a:prstGeom>
          <a:noFill/>
        </p:spPr>
      </p:pic>
      <p:pic>
        <p:nvPicPr>
          <p:cNvPr id="9" name="Рисунок 8" descr="https://im0-tub-ru.yandex.net/i?id=0be4417db199786f6f785c792aefc8f6-l&amp;n=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132856"/>
            <a:ext cx="5266662" cy="296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012160" y="5661248"/>
            <a:ext cx="20320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лифт</a:t>
            </a:r>
            <a:endParaRPr lang="ru-RU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10"/>
          <p:cNvSpPr>
            <a:spLocks noChangeArrowheads="1" noChangeShapeType="1" noTextEdit="1"/>
          </p:cNvSpPr>
          <p:nvPr/>
        </p:nvSpPr>
        <p:spPr bwMode="auto">
          <a:xfrm>
            <a:off x="179388" y="404813"/>
            <a:ext cx="87439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</a:t>
            </a:r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безопасности на улице</a:t>
            </a:r>
          </a:p>
        </p:txBody>
      </p:sp>
      <p:sp>
        <p:nvSpPr>
          <p:cNvPr id="15363" name="Rectangle 11"/>
          <p:cNvSpPr>
            <a:spLocks noChangeArrowheads="1"/>
          </p:cNvSpPr>
          <p:nvPr/>
        </p:nvSpPr>
        <p:spPr bwMode="auto">
          <a:xfrm>
            <a:off x="0" y="1341804"/>
            <a:ext cx="87852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/>
              <a:t>Если </a:t>
            </a:r>
            <a:r>
              <a:rPr lang="ru-RU" sz="2000" b="1" dirty="0"/>
              <a:t>на улице кто-то идёт и бежит за тобой, а </a:t>
            </a:r>
            <a:r>
              <a:rPr lang="ru-RU" sz="2000" b="1" dirty="0" smtClean="0"/>
              <a:t>домой </a:t>
            </a:r>
            <a:r>
              <a:rPr lang="ru-RU" sz="2000" b="1" dirty="0"/>
              <a:t>далеко, беги </a:t>
            </a:r>
            <a:r>
              <a:rPr lang="ru-RU" sz="2000" b="1" dirty="0" smtClean="0">
                <a:solidFill>
                  <a:srgbClr val="FF0000"/>
                </a:solidFill>
              </a:rPr>
              <a:t>в магазин</a:t>
            </a:r>
            <a:r>
              <a:rPr lang="ru-RU" sz="2000" b="1" dirty="0" smtClean="0"/>
              <a:t>, </a:t>
            </a:r>
            <a:r>
              <a:rPr lang="ru-RU" sz="2000" b="1" dirty="0"/>
              <a:t>автобусной </a:t>
            </a:r>
            <a:r>
              <a:rPr lang="ru-RU" sz="2000" b="1" dirty="0">
                <a:solidFill>
                  <a:srgbClr val="FF0000"/>
                </a:solidFill>
              </a:rPr>
              <a:t>остановке</a:t>
            </a:r>
            <a:r>
              <a:rPr lang="ru-RU" sz="2000" b="1" dirty="0" smtClean="0"/>
              <a:t>.</a:t>
            </a:r>
          </a:p>
          <a:p>
            <a:pPr marL="457200" indent="-457200">
              <a:buAutoNum type="arabicPeriod"/>
            </a:pPr>
            <a:r>
              <a:rPr lang="ru-RU" sz="2000" b="1" dirty="0"/>
              <a:t> </a:t>
            </a:r>
            <a:br>
              <a:rPr lang="ru-RU" sz="2000" b="1" dirty="0"/>
            </a:br>
            <a:r>
              <a:rPr lang="ru-RU" sz="2000" b="1" dirty="0"/>
              <a:t>2. </a:t>
            </a:r>
            <a:r>
              <a:rPr lang="ru-RU" sz="2000" b="1" dirty="0" smtClean="0"/>
              <a:t>Незнакомые  хотят </a:t>
            </a:r>
            <a:r>
              <a:rPr lang="ru-RU" sz="2000" b="1" dirty="0"/>
              <a:t>увести </a:t>
            </a:r>
            <a:r>
              <a:rPr lang="ru-RU" sz="2000" b="1" dirty="0" smtClean="0"/>
              <a:t> , </a:t>
            </a:r>
            <a:r>
              <a:rPr lang="ru-RU" sz="2000" b="1" dirty="0"/>
              <a:t>кричи, зови на помощь: "</a:t>
            </a:r>
            <a:r>
              <a:rPr lang="ru-RU" sz="2000" b="1" dirty="0">
                <a:solidFill>
                  <a:srgbClr val="FF0000"/>
                </a:solidFill>
              </a:rPr>
              <a:t>Помогите! </a:t>
            </a:r>
            <a:r>
              <a:rPr lang="ru-RU" sz="2000" b="1" dirty="0" smtClean="0">
                <a:solidFill>
                  <a:srgbClr val="FF0000"/>
                </a:solidFill>
              </a:rPr>
              <a:t>На помощь!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5364" name="Picture 9" descr="{EDDFE3E9-B47A-448B-B6A5-4FE76C04ED3B}"/>
          <p:cNvPicPr>
            <a:picLocks noChangeAspect="1" noChangeArrowheads="1"/>
          </p:cNvPicPr>
          <p:nvPr/>
        </p:nvPicPr>
        <p:blipFill>
          <a:blip r:embed="rId2" cstate="print">
            <a:lum bright="-18000" contrast="100000"/>
          </a:blip>
          <a:srcRect/>
          <a:stretch>
            <a:fillRect/>
          </a:stretch>
        </p:blipFill>
        <p:spPr bwMode="auto">
          <a:xfrm>
            <a:off x="7380312" y="908720"/>
            <a:ext cx="1632199" cy="220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s://im0-tub-ru.yandex.net/i?id=0728ee027a870166e3625b0d1f930551-sr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3373832" cy="2885173"/>
          </a:xfrm>
          <a:prstGeom prst="rect">
            <a:avLst/>
          </a:prstGeom>
          <a:noFill/>
        </p:spPr>
      </p:pic>
      <p:pic>
        <p:nvPicPr>
          <p:cNvPr id="26628" name="Picture 4" descr="http://kartinki-vernisazh.ru/_ph/56/1/313625920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284984"/>
            <a:ext cx="2462950" cy="3573016"/>
          </a:xfrm>
          <a:prstGeom prst="rect">
            <a:avLst/>
          </a:prstGeom>
          <a:noFill/>
        </p:spPr>
      </p:pic>
      <p:pic>
        <p:nvPicPr>
          <p:cNvPr id="26630" name="Picture 6" descr="https://im0-tub-ru.yandex.net/i?id=27bb641eddc76b52c9b2a20e7c694170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329608"/>
            <a:ext cx="2893281" cy="3528392"/>
          </a:xfrm>
          <a:prstGeom prst="rect">
            <a:avLst/>
          </a:prstGeom>
          <a:noFill/>
        </p:spPr>
      </p:pic>
      <p:pic>
        <p:nvPicPr>
          <p:cNvPr id="11" name="Picture 3" descr="C:\Documents and Settings\олечка\Рабочий стол\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3861048"/>
            <a:ext cx="4474514" cy="237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im0-tub-ru.yandex.net/i?id=bc01cb65a7592a9228384d7fcad38763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599087"/>
            <a:ext cx="3055149" cy="32589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692150"/>
            <a:ext cx="86407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/>
              <a:t>        Нельзя подходить и играть </a:t>
            </a:r>
            <a:r>
              <a:rPr lang="ru-RU" sz="2000" b="1" dirty="0" smtClean="0">
                <a:solidFill>
                  <a:srgbClr val="FF0000"/>
                </a:solidFill>
              </a:rPr>
              <a:t>с бродячими </a:t>
            </a:r>
            <a:r>
              <a:rPr lang="ru-RU" sz="2000" b="1" dirty="0" smtClean="0"/>
              <a:t>собаками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      Бродячие собаки </a:t>
            </a:r>
            <a:r>
              <a:rPr lang="ru-RU" sz="2000" b="1" dirty="0" smtClean="0"/>
              <a:t>могут </a:t>
            </a:r>
            <a:r>
              <a:rPr lang="ru-RU" sz="2000" b="1" dirty="0" smtClean="0">
                <a:solidFill>
                  <a:srgbClr val="FF0000"/>
                </a:solidFill>
              </a:rPr>
              <a:t>укусить</a:t>
            </a:r>
            <a:r>
              <a:rPr lang="ru-RU" sz="2000" b="1" dirty="0" smtClean="0"/>
              <a:t>!</a:t>
            </a:r>
            <a:r>
              <a:rPr lang="ru-RU" sz="2000" b="1" dirty="0"/>
              <a:t> </a:t>
            </a:r>
            <a:endParaRPr lang="ru-RU" sz="2000" b="1" dirty="0" smtClean="0"/>
          </a:p>
          <a:p>
            <a:r>
              <a:rPr lang="ru-RU" sz="2000" b="1" dirty="0" smtClean="0"/>
              <a:t> 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16389" name="WordArt 10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439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</a:t>
            </a: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безопасности </a:t>
            </a:r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на улице</a:t>
            </a:r>
          </a:p>
        </p:txBody>
      </p:sp>
      <p:pic>
        <p:nvPicPr>
          <p:cNvPr id="8" name="Рисунок 7" descr="http://www.infpol.ru/upload/resize_cache/iblock/148/1200_600_1/148398924d900d3ad5cb997587714e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60851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m0-tub-ru.yandex.net/i?id=e8349703f976c365a6ef1fa1a621d7ae-l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441369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51720" y="5805264"/>
            <a:ext cx="4121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бродячие собаки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im0-tub-ru.yandex.net/i?id=aaa7d8b1560f413f72f9bbbf1f2ae0e3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4858" y="1700808"/>
            <a:ext cx="4739142" cy="36007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692150"/>
            <a:ext cx="864076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/>
              <a:t>Ходить в </a:t>
            </a:r>
            <a:r>
              <a:rPr lang="ru-RU" sz="2800" b="1" dirty="0" smtClean="0">
                <a:solidFill>
                  <a:srgbClr val="FF0000"/>
                </a:solidFill>
              </a:rPr>
              <a:t>подвалы и чердаки </a:t>
            </a:r>
            <a:r>
              <a:rPr lang="ru-RU" sz="2800" b="1" dirty="0" smtClean="0"/>
              <a:t>опасно!</a:t>
            </a:r>
            <a:r>
              <a:rPr lang="ru-RU" sz="2800" b="1" dirty="0"/>
              <a:t> </a:t>
            </a:r>
            <a:endParaRPr lang="ru-RU" sz="2800" b="1" dirty="0" smtClean="0"/>
          </a:p>
          <a:p>
            <a:r>
              <a:rPr lang="ru-RU" sz="2000" b="1" dirty="0" smtClean="0"/>
              <a:t> 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16389" name="WordArt 10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439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</a:t>
            </a: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безопасности </a:t>
            </a:r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на улице</a:t>
            </a:r>
          </a:p>
        </p:txBody>
      </p:sp>
      <p:pic>
        <p:nvPicPr>
          <p:cNvPr id="4" name="Рисунок 3" descr="http://sprotyv.info/sites/sprotyv/files/images/2015/11750623_450515735130732_18915689032250553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139786" cy="357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Рисунок 35" descr="https://otvet.imgsmail.ru/download/185758371_19d7e221b8bbabc9710c81f09cf69413_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340768"/>
            <a:ext cx="4576936" cy="2533545"/>
          </a:xfrm>
          <a:prstGeom prst="rect">
            <a:avLst/>
          </a:prstGeom>
          <a:noFill/>
        </p:spPr>
      </p:pic>
      <p:pic>
        <p:nvPicPr>
          <p:cNvPr id="1025" name="Рисунок 29" descr="http://fotki.ykt.ru/albums/userpics/48312/42_692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365104"/>
            <a:ext cx="1584176" cy="220677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5008608"/>
            <a:ext cx="342914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6600" b="1" dirty="0" err="1" smtClean="0">
                <a:solidFill>
                  <a:srgbClr val="FF0000"/>
                </a:solidFill>
              </a:rPr>
              <a:t>подва́л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9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5517232"/>
            <a:ext cx="3478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err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черда́к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32" name="Picture 8" descr="https://im0-tub-ru.yandex.net/i?id=270cf8bad56287c6b2ba278164deda8d-sr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68559" y="1196753"/>
            <a:ext cx="5184575" cy="3888432"/>
          </a:xfrm>
          <a:prstGeom prst="rect">
            <a:avLst/>
          </a:prstGeom>
          <a:noFill/>
        </p:spPr>
      </p:pic>
      <p:pic>
        <p:nvPicPr>
          <p:cNvPr id="12" name="Picture 6" descr="https://im0-tub-ru.yandex.net/i?id=279e528054cd735d23776f93d6a14015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68560" y="1268760"/>
            <a:ext cx="5389277" cy="3672408"/>
          </a:xfrm>
          <a:prstGeom prst="rect">
            <a:avLst/>
          </a:prstGeom>
          <a:noFill/>
        </p:spPr>
      </p:pic>
      <p:pic>
        <p:nvPicPr>
          <p:cNvPr id="1034" name="Picture 10" descr="https://im0-tub-ru.yandex.net/i?id=f3296fac3f85dec20e6149ebacd09f56-sr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1196752"/>
            <a:ext cx="5279554" cy="3355112"/>
          </a:xfrm>
          <a:prstGeom prst="rect">
            <a:avLst/>
          </a:prstGeom>
          <a:noFill/>
        </p:spPr>
      </p:pic>
      <p:pic>
        <p:nvPicPr>
          <p:cNvPr id="1036" name="Picture 12" descr="https://im0-tub-ru.yandex.net/i?id=e31c42fe60e915d5cced95436c9b7e30-l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1340768"/>
            <a:ext cx="5408641" cy="3473550"/>
          </a:xfrm>
          <a:prstGeom prst="rect">
            <a:avLst/>
          </a:prstGeom>
          <a:noFill/>
        </p:spPr>
      </p:pic>
      <p:pic>
        <p:nvPicPr>
          <p:cNvPr id="1038" name="Picture 14" descr="https://im0-tub-ru.yandex.net/i?id=324924448bf92e60b4e9ed72c1e460e2-srl&amp;n=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4584" y="1340768"/>
            <a:ext cx="4680520" cy="35125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692150"/>
            <a:ext cx="86407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/>
              <a:t>с </a:t>
            </a:r>
            <a:r>
              <a:rPr lang="ru-RU" sz="2000" b="1" dirty="0"/>
              <a:t>незнакомыми </a:t>
            </a:r>
            <a:r>
              <a:rPr lang="ru-RU" sz="2000" b="1" dirty="0" smtClean="0"/>
              <a:t>и </a:t>
            </a:r>
            <a:r>
              <a:rPr lang="ru-RU" sz="2000" b="1" dirty="0">
                <a:solidFill>
                  <a:srgbClr val="7030A0"/>
                </a:solidFill>
              </a:rPr>
              <a:t>не садись </a:t>
            </a:r>
            <a:r>
              <a:rPr lang="ru-RU" sz="2000" b="1" dirty="0" smtClean="0"/>
              <a:t>в </a:t>
            </a:r>
            <a:r>
              <a:rPr lang="ru-RU" sz="2000" b="1" dirty="0"/>
              <a:t>машину. </a:t>
            </a:r>
            <a:endParaRPr lang="ru-RU" sz="2000" b="1" dirty="0" smtClean="0"/>
          </a:p>
          <a:p>
            <a:r>
              <a:rPr lang="ru-RU" sz="2000" b="1" dirty="0" smtClean="0"/>
              <a:t> </a:t>
            </a:r>
            <a:r>
              <a:rPr lang="ru-RU" sz="2000" b="1" dirty="0">
                <a:solidFill>
                  <a:srgbClr val="7030A0"/>
                </a:solidFill>
              </a:rPr>
              <a:t>не хвастайся </a:t>
            </a:r>
            <a:r>
              <a:rPr lang="ru-RU" sz="2000" b="1" dirty="0" smtClean="0"/>
              <a:t>, </a:t>
            </a:r>
            <a:r>
              <a:rPr lang="ru-RU" sz="2000" b="1" dirty="0"/>
              <a:t>что у твоих родных много </a:t>
            </a:r>
            <a:r>
              <a:rPr lang="ru-RU" sz="2000" b="1" dirty="0">
                <a:solidFill>
                  <a:srgbClr val="7030A0"/>
                </a:solidFill>
              </a:rPr>
              <a:t>денег</a:t>
            </a:r>
            <a:r>
              <a:rPr lang="ru-RU" sz="2000" b="1" dirty="0"/>
              <a:t>. </a:t>
            </a:r>
          </a:p>
          <a:p>
            <a:r>
              <a:rPr lang="ru-RU" sz="2000" b="1" dirty="0" smtClean="0"/>
              <a:t>Не </a:t>
            </a:r>
            <a:r>
              <a:rPr lang="ru-RU" sz="2000" b="1" dirty="0"/>
              <a:t>приглашай домой незнакомых </a:t>
            </a:r>
            <a:r>
              <a:rPr lang="ru-RU" sz="2000" b="1" dirty="0" smtClean="0"/>
              <a:t>детей, </a:t>
            </a:r>
            <a:r>
              <a:rPr lang="ru-RU" sz="2000" b="1" dirty="0"/>
              <a:t>если дома нет никого из взрослых. </a:t>
            </a:r>
            <a:endParaRPr lang="ru-RU" sz="2000" b="1" dirty="0" smtClean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16387" name="Picture 2" descr="C:\Documents and Settings\олечка\Рабочий стол\0007-008-Mery-predostorozhnosti-dlja-devushek-Ne-provotsirovat-muzhchinu-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645024"/>
            <a:ext cx="3455988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WordArt 10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439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</a:t>
            </a: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безопасности </a:t>
            </a:r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на улице</a:t>
            </a:r>
          </a:p>
        </p:txBody>
      </p:sp>
      <p:pic>
        <p:nvPicPr>
          <p:cNvPr id="25602" name="Picture 2" descr="https://im0-tub-ru.yandex.net/i?id=aa5b4e50c89ca28ab0d3ce347d525252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933056"/>
            <a:ext cx="3360384" cy="2732212"/>
          </a:xfrm>
          <a:prstGeom prst="rect">
            <a:avLst/>
          </a:prstGeom>
          <a:noFill/>
        </p:spPr>
      </p:pic>
      <p:pic>
        <p:nvPicPr>
          <p:cNvPr id="25604" name="Picture 4" descr="https://im0-tub-ru.yandex.net/i?id=6b3e9513019408f6dc685e589a541c86-sr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1"/>
            <a:ext cx="5148064" cy="3861049"/>
          </a:xfrm>
          <a:prstGeom prst="rect">
            <a:avLst/>
          </a:prstGeom>
          <a:noFill/>
        </p:spPr>
      </p:pic>
      <p:pic>
        <p:nvPicPr>
          <p:cNvPr id="25606" name="Picture 6" descr="https://im0-tub-ru.yandex.net/i?id=bd49c7a5caebfa80b60a4a87e2556f31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5856" y="404664"/>
            <a:ext cx="2318144" cy="31432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5818651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Не играй </a:t>
            </a:r>
            <a:r>
              <a:rPr lang="ru-RU" sz="3200" b="1" dirty="0" smtClean="0">
                <a:solidFill>
                  <a:srgbClr val="7030A0"/>
                </a:solidFill>
              </a:rPr>
              <a:t>вблизи зданий, с крыш которых </a:t>
            </a:r>
            <a:r>
              <a:rPr lang="ru-RU" sz="3200" b="1" dirty="0" smtClean="0">
                <a:solidFill>
                  <a:srgbClr val="FF0000"/>
                </a:solidFill>
              </a:rPr>
              <a:t>свисает снег </a:t>
            </a:r>
            <a:r>
              <a:rPr lang="ru-RU" sz="3200" b="1" dirty="0" smtClean="0">
                <a:solidFill>
                  <a:srgbClr val="7030A0"/>
                </a:solidFill>
              </a:rPr>
              <a:t>, </a:t>
            </a:r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сосульки!</a:t>
            </a:r>
          </a:p>
          <a:p>
            <a:pPr>
              <a:buNone/>
            </a:pPr>
            <a:endParaRPr lang="ru-RU" sz="2800" b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H="1">
            <a:off x="8686800" y="274638"/>
            <a:ext cx="12858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s://im0-tub-ru.yandex.net/i?id=2665d802474a8abdb5e3f24e1e3ba7eb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272880" cy="2454660"/>
          </a:xfrm>
          <a:prstGeom prst="rect">
            <a:avLst/>
          </a:prstGeom>
          <a:noFill/>
        </p:spPr>
      </p:pic>
      <p:pic>
        <p:nvPicPr>
          <p:cNvPr id="54274" name="Picture 2" descr="https://im0-tub-ru.yandex.net/i?id=d0e3e908cf956b606df3e9b29e011c30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3323861" cy="2492896"/>
          </a:xfrm>
          <a:prstGeom prst="rect">
            <a:avLst/>
          </a:prstGeom>
          <a:noFill/>
        </p:spPr>
      </p:pic>
      <p:pic>
        <p:nvPicPr>
          <p:cNvPr id="54276" name="Picture 4" descr="https://im0-tub-ru.yandex.net/i?id=a93ea7d0f6e8e3d9f5d18a6393114349-sr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268760"/>
            <a:ext cx="4451403" cy="2448272"/>
          </a:xfrm>
          <a:prstGeom prst="rect">
            <a:avLst/>
          </a:prstGeom>
          <a:noFill/>
        </p:spPr>
      </p:pic>
      <p:pic>
        <p:nvPicPr>
          <p:cNvPr id="54278" name="Picture 6" descr="https://im0-tub-ru.yandex.net/i?id=21167906a27c5533abb1954c9b94c436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933056"/>
            <a:ext cx="3851920" cy="230794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23928" y="5517232"/>
            <a:ext cx="53085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сход </a:t>
            </a:r>
            <a:r>
              <a:rPr lang="ru-RU" sz="7200" b="1" dirty="0" err="1" smtClean="0">
                <a:solidFill>
                  <a:srgbClr val="FF0000"/>
                </a:solidFill>
              </a:rPr>
              <a:t>сне́га</a:t>
            </a:r>
            <a:r>
              <a:rPr lang="ru-RU" sz="7200" b="1" dirty="0" smtClean="0">
                <a:solidFill>
                  <a:srgbClr val="FF0000"/>
                </a:solidFill>
              </a:rPr>
              <a:t> 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14416" y="3244334"/>
            <a:ext cx="47032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</a:rPr>
              <a:t>сосульки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5699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на улице  можно играть до 21.00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4" name="Picture 2" descr="http://asyan.org/potra/%D0%9F%D1%80%D0%B0%D0%B2%D0%B8%D0%BB%D0%B0+%D0%BF%D0%BE%D0%B2%D0%B5%D0%B4%D1%96%D0%BD%D0%BA%D0%B8+%D0%BD%D0%B0+%D0%B2%D0%BE%D0%B4%D1%96+%D1%82%D0%B0+%D0%BF%D0%BE%D0%B1%D0%BB%D0%B8%D0%B7%D1%83+%D0%B2%D0%BE%D0%B4%D0%BE%D0%B9%D0%BC%D0%B8%D1%89%D0%B0%21+%D0%9F%D0%B0%D0%BC%27%D1%8F%D1%82%D0%B0%D0%B9%D1%82%D0%B5%21+%D0%9F%D0%B5%D1%80%D0%B5%D0%B4+%D1%82%D0%B8%D0%BC%2C+%D1%8F%D0%BA+%D0%B7%D0%B0%D0%B9%D1%82%D0%B8+%D1%83+%D0%B2%D0%BE%D0%B4%D1%83a/89597_html_m7b9da50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99392"/>
            <a:ext cx="4762500" cy="3371851"/>
          </a:xfrm>
          <a:prstGeom prst="rect">
            <a:avLst/>
          </a:prstGeom>
          <a:noFill/>
        </p:spPr>
      </p:pic>
      <p:pic>
        <p:nvPicPr>
          <p:cNvPr id="53252" name="Picture 4" descr="https://im0-tub-ru.yandex.net/i?id=928742a66bcb377f60ad90f3bf11ebc6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5310281" cy="3013944"/>
          </a:xfrm>
          <a:prstGeom prst="rect">
            <a:avLst/>
          </a:prstGeom>
          <a:noFill/>
        </p:spPr>
      </p:pic>
      <p:pic>
        <p:nvPicPr>
          <p:cNvPr id="53254" name="Picture 6" descr="http://gifki.info/uploads/posts/2017-02/1486480719_730-budilnik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048000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484313"/>
            <a:ext cx="8686800" cy="4495800"/>
          </a:xfrm>
          <a:noFill/>
        </p:spPr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ru-RU" b="1" dirty="0" smtClean="0">
                <a:solidFill>
                  <a:srgbClr val="FF0000"/>
                </a:solidFill>
                <a:effectLst/>
                <a:latin typeface="Arial" pitchFamily="34" charset="0"/>
                <a:hlinkClick r:id="rId2" action="ppaction://hlinksldjump"/>
              </a:rPr>
              <a:t>Когда ты один дома</a:t>
            </a:r>
            <a:endParaRPr lang="ru-RU" b="1" dirty="0" smtClean="0"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b="1" dirty="0" smtClean="0">
                <a:solidFill>
                  <a:srgbClr val="FF0000"/>
                </a:solidFill>
                <a:effectLst/>
                <a:latin typeface="Arial" pitchFamily="34" charset="0"/>
                <a:hlinkClick r:id="rId3" action="ppaction://hlinksldjump"/>
              </a:rPr>
              <a:t>Правила безопасности на улице</a:t>
            </a:r>
            <a:endParaRPr lang="ru-RU" b="1" dirty="0" smtClean="0"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b="1" dirty="0" smtClean="0">
                <a:solidFill>
                  <a:srgbClr val="FF0000"/>
                </a:solidFill>
                <a:effectLst/>
                <a:latin typeface="Arial" pitchFamily="34" charset="0"/>
                <a:hlinkClick r:id="rId4" action="ppaction://hlinksldjump"/>
              </a:rPr>
              <a:t>Правила дорожного движения</a:t>
            </a:r>
            <a:endParaRPr lang="ru-RU" b="1" dirty="0" smtClean="0"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b="1" dirty="0" smtClean="0">
                <a:solidFill>
                  <a:srgbClr val="FF0000"/>
                </a:solidFill>
                <a:effectLst/>
                <a:latin typeface="Arial" pitchFamily="34" charset="0"/>
                <a:hlinkClick r:id="rId5" action="ppaction://hlinksldjump"/>
              </a:rPr>
              <a:t>Правила пожарной безопасности и обращения с электроприборами</a:t>
            </a:r>
            <a:endParaRPr lang="ru-RU" b="1" dirty="0" smtClean="0"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b="1" dirty="0" smtClean="0">
                <a:solidFill>
                  <a:srgbClr val="FF0000"/>
                </a:solidFill>
                <a:effectLst/>
                <a:latin typeface="Arial" pitchFamily="34" charset="0"/>
                <a:hlinkClick r:id="rId4" action="ppaction://hlinksldjump"/>
              </a:rPr>
              <a:t>Правила безопасности на льду</a:t>
            </a:r>
            <a:endParaRPr lang="ru-RU" b="1" dirty="0" smtClean="0"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609600" indent="-609600">
              <a:buFont typeface="Wingdings" pitchFamily="2" charset="2"/>
              <a:buAutoNum type="arabicPeriod"/>
            </a:pPr>
            <a:r>
              <a:rPr lang="ru-RU" b="1" dirty="0" smtClean="0">
                <a:solidFill>
                  <a:srgbClr val="FF0000"/>
                </a:solidFill>
                <a:effectLst/>
                <a:latin typeface="Arial" pitchFamily="34" charset="0"/>
                <a:hlinkClick r:id="rId6" action="ppaction://hlinksldjump"/>
              </a:rPr>
              <a:t>Правила работы за компьютером</a:t>
            </a:r>
            <a:endParaRPr lang="ru-RU" b="1" dirty="0" smtClean="0"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7171" name="WordArt 4"/>
          <p:cNvSpPr>
            <a:spLocks noChangeArrowheads="1" noChangeShapeType="1" noTextEdit="1"/>
          </p:cNvSpPr>
          <p:nvPr/>
        </p:nvSpPr>
        <p:spPr bwMode="auto">
          <a:xfrm>
            <a:off x="2484438" y="333375"/>
            <a:ext cx="4319587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План беседы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</a:endParaRP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179388" y="1484313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AutoNum type="arabicPeriod"/>
            </a:pP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611188" y="404813"/>
            <a:ext cx="79930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дорожного движения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0" y="1700224"/>
            <a:ext cx="892016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dirty="0"/>
              <a:t>1. </a:t>
            </a:r>
            <a:r>
              <a:rPr lang="ru-RU" sz="3600" b="1" dirty="0" smtClean="0"/>
              <a:t>иди </a:t>
            </a:r>
            <a:r>
              <a:rPr lang="ru-RU" sz="3600" b="1" dirty="0"/>
              <a:t>по левому краю дороги, навстречу движению транспорта. </a:t>
            </a:r>
            <a:br>
              <a:rPr lang="ru-RU" sz="3600" b="1" dirty="0"/>
            </a:br>
            <a:endParaRPr lang="ru-RU" sz="2000" b="1" dirty="0"/>
          </a:p>
        </p:txBody>
      </p:sp>
      <p:pic>
        <p:nvPicPr>
          <p:cNvPr id="23554" name="Picture 2" descr="https://im0-tub-ru.yandex.net/i?id=cba9a0e7daa41156c46b0c76c052bbd0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501008"/>
            <a:ext cx="5023413" cy="37675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611188" y="404813"/>
            <a:ext cx="79930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дорожного движения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0" y="1607891"/>
            <a:ext cx="892016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dirty="0" smtClean="0"/>
              <a:t>.</a:t>
            </a:r>
            <a:r>
              <a:rPr lang="ru-RU" sz="2000" b="1" dirty="0"/>
              <a:t> </a:t>
            </a:r>
            <a:br>
              <a:rPr lang="ru-RU" sz="2000" b="1" dirty="0"/>
            </a:br>
            <a:r>
              <a:rPr lang="ru-RU" sz="3200" b="1" dirty="0" smtClean="0"/>
              <a:t>Когда </a:t>
            </a:r>
            <a:r>
              <a:rPr lang="ru-RU" sz="3200" b="1" dirty="0"/>
              <a:t>переходишь дорогу, смотри сначала </a:t>
            </a:r>
            <a:r>
              <a:rPr lang="ru-RU" sz="3200" b="1" dirty="0">
                <a:solidFill>
                  <a:srgbClr val="7030A0"/>
                </a:solidFill>
              </a:rPr>
              <a:t>налево</a:t>
            </a:r>
            <a:r>
              <a:rPr lang="ru-RU" sz="3200" b="1" dirty="0"/>
              <a:t>, потом </a:t>
            </a:r>
            <a:r>
              <a:rPr lang="ru-RU" sz="3200" b="1" dirty="0">
                <a:solidFill>
                  <a:srgbClr val="7030A0"/>
                </a:solidFill>
              </a:rPr>
              <a:t>на право</a:t>
            </a:r>
            <a:r>
              <a:rPr lang="ru-RU" sz="3200" b="1" dirty="0"/>
              <a:t>. </a:t>
            </a:r>
            <a:br>
              <a:rPr lang="ru-RU" sz="3200" b="1" dirty="0"/>
            </a:br>
            <a:endParaRPr lang="ru-RU" sz="2000" b="1" dirty="0"/>
          </a:p>
        </p:txBody>
      </p:sp>
      <p:pic>
        <p:nvPicPr>
          <p:cNvPr id="23556" name="Picture 4" descr="https://im0-tub-ru.yandex.net/i?id=e7272d4438ab7da8a2afe6ff05fd3319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068960"/>
            <a:ext cx="4065147" cy="3960912"/>
          </a:xfrm>
          <a:prstGeom prst="rect">
            <a:avLst/>
          </a:prstGeom>
          <a:noFill/>
        </p:spPr>
      </p:pic>
      <p:pic>
        <p:nvPicPr>
          <p:cNvPr id="57346" name="Picture 2" descr="https://im0-tub-ru.yandex.net/i?id=4a3f861282e13e1ed27fc7285ce5b36f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96952"/>
            <a:ext cx="4022254" cy="3712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611188" y="188640"/>
            <a:ext cx="7993062" cy="7924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дорожного движения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0" y="1134617"/>
            <a:ext cx="892016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dirty="0"/>
              <a:t> </a:t>
            </a:r>
            <a:br>
              <a:rPr lang="ru-RU" sz="2000" b="1" dirty="0"/>
            </a:br>
            <a:r>
              <a:rPr lang="ru-RU" sz="2000" b="1" dirty="0"/>
              <a:t>5. </a:t>
            </a:r>
            <a:r>
              <a:rPr lang="ru-RU" sz="4000" b="1" dirty="0"/>
              <a:t>На проезжей части </a:t>
            </a:r>
            <a:r>
              <a:rPr lang="ru-RU" sz="4000" b="1" dirty="0">
                <a:solidFill>
                  <a:srgbClr val="7030A0"/>
                </a:solidFill>
              </a:rPr>
              <a:t>игры</a:t>
            </a:r>
            <a:r>
              <a:rPr lang="ru-RU" sz="4000" b="1" dirty="0"/>
              <a:t> строго запрещены. </a:t>
            </a:r>
          </a:p>
        </p:txBody>
      </p:sp>
      <p:pic>
        <p:nvPicPr>
          <p:cNvPr id="56322" name="Picture 2" descr="https://im0-tub-ru.yandex.net/i?id=91d8fc2ea29ad0bee580a2cb43875cd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3631258" cy="2723444"/>
          </a:xfrm>
          <a:prstGeom prst="rect">
            <a:avLst/>
          </a:prstGeom>
          <a:noFill/>
        </p:spPr>
      </p:pic>
      <p:pic>
        <p:nvPicPr>
          <p:cNvPr id="56324" name="Picture 4" descr="https://im0-tub-ru.yandex.net/i?id=51419b09d4e87abe876f7132f6c0aa3c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284984"/>
            <a:ext cx="4294296" cy="2952328"/>
          </a:xfrm>
          <a:prstGeom prst="rect">
            <a:avLst/>
          </a:prstGeom>
          <a:noFill/>
        </p:spPr>
      </p:pic>
      <p:pic>
        <p:nvPicPr>
          <p:cNvPr id="58370" name="Picture 2" descr="https://im0-tub-ru.yandex.net/i?id=172622bac65ea33cfeaf822a44d33158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356992"/>
            <a:ext cx="4562475" cy="32403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611188" y="188640"/>
            <a:ext cx="7993062" cy="7924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дорожного движения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0" y="1134616"/>
            <a:ext cx="892016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dirty="0"/>
              <a:t> </a:t>
            </a:r>
            <a:endParaRPr lang="ru-RU" sz="4000" b="1" dirty="0"/>
          </a:p>
          <a:p>
            <a:r>
              <a:rPr lang="ru-RU" sz="4000" b="1" dirty="0" smtClean="0">
                <a:solidFill>
                  <a:srgbClr val="7030A0"/>
                </a:solidFill>
              </a:rPr>
              <a:t>Не выезжай на проезжую часть на </a:t>
            </a:r>
            <a:r>
              <a:rPr lang="ru-RU" sz="4000" b="1" dirty="0" smtClean="0">
                <a:solidFill>
                  <a:srgbClr val="0070C0"/>
                </a:solidFill>
              </a:rPr>
              <a:t>велосипеде</a:t>
            </a:r>
            <a:r>
              <a:rPr lang="ru-RU" sz="4000" b="1" dirty="0" smtClean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56326" name="Picture 6" descr="https://im0-tub-ru.yandex.net/i?id=ed6f73f67cb3779eaff2f58f1199ddcc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5505450" cy="3686176"/>
          </a:xfrm>
          <a:prstGeom prst="rect">
            <a:avLst/>
          </a:prstGeom>
          <a:noFill/>
        </p:spPr>
      </p:pic>
      <p:pic>
        <p:nvPicPr>
          <p:cNvPr id="56328" name="Picture 8" descr="https://im0-tub-ru.yandex.net/i?id=8e59fe8d37936b86b9aa61d49ee00cdd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996952"/>
            <a:ext cx="3831382" cy="2988478"/>
          </a:xfrm>
          <a:prstGeom prst="rect">
            <a:avLst/>
          </a:prstGeom>
          <a:noFill/>
        </p:spPr>
      </p:pic>
      <p:pic>
        <p:nvPicPr>
          <p:cNvPr id="56330" name="Picture 10" descr="http://odintsovo.mobi/wp-content/uploads/2017/07/111-770x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2936"/>
            <a:ext cx="4985855" cy="4176464"/>
          </a:xfrm>
          <a:prstGeom prst="rect">
            <a:avLst/>
          </a:prstGeom>
          <a:noFill/>
        </p:spPr>
      </p:pic>
      <p:pic>
        <p:nvPicPr>
          <p:cNvPr id="56332" name="Picture 12" descr="https://im0-tub-ru.yandex.net/i?id=479dc76f3f27a744a37d7ee41b7174ad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708920"/>
            <a:ext cx="4211960" cy="3888432"/>
          </a:xfrm>
          <a:prstGeom prst="rect">
            <a:avLst/>
          </a:prstGeom>
          <a:noFill/>
        </p:spPr>
      </p:pic>
      <p:pic>
        <p:nvPicPr>
          <p:cNvPr id="56334" name="Picture 14" descr="https://www.chitalnya.ru/upload2/455/e002b41ddd6291b70ba4940a752598f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60648"/>
            <a:ext cx="1905000" cy="1266826"/>
          </a:xfrm>
          <a:prstGeom prst="rect">
            <a:avLst/>
          </a:prstGeom>
          <a:noFill/>
        </p:spPr>
      </p:pic>
      <p:pic>
        <p:nvPicPr>
          <p:cNvPr id="56336" name="Picture 16" descr="https://im0-tub-ru.yandex.net/i?id=58569fbcd711fbdfbed013a94c5d3aa7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3140968"/>
            <a:ext cx="5289104" cy="39668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611188" y="188640"/>
            <a:ext cx="7993062" cy="7924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дорожного движения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0" y="1134616"/>
            <a:ext cx="892016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dirty="0"/>
              <a:t> </a:t>
            </a:r>
            <a:endParaRPr lang="ru-RU" sz="4000" b="1" dirty="0"/>
          </a:p>
          <a:p>
            <a:r>
              <a:rPr lang="ru-RU" sz="4000" b="1" dirty="0" smtClean="0">
                <a:solidFill>
                  <a:srgbClr val="7030A0"/>
                </a:solidFill>
              </a:rPr>
              <a:t>Не выезжай на проезжую часть на </a:t>
            </a:r>
            <a:r>
              <a:rPr lang="ru-RU" sz="4000" b="1" dirty="0" smtClean="0">
                <a:solidFill>
                  <a:srgbClr val="0070C0"/>
                </a:solidFill>
              </a:rPr>
              <a:t>велосипеде</a:t>
            </a:r>
            <a:r>
              <a:rPr lang="ru-RU" sz="4000" b="1" dirty="0" smtClean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56334" name="Picture 14" descr="https://www.chitalnya.ru/upload2/455/e002b41ddd6291b70ba4940a752598f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60648"/>
            <a:ext cx="1905000" cy="1266826"/>
          </a:xfrm>
          <a:prstGeom prst="rect">
            <a:avLst/>
          </a:prstGeom>
          <a:noFill/>
        </p:spPr>
      </p:pic>
      <p:pic>
        <p:nvPicPr>
          <p:cNvPr id="59394" name="Picture 2" descr="https://i.siteapi.org/UsLfOMbYxIuBfMxQXi3KM59Y50s=/fit-in/1024x768/center/top/3c688825d34ddb6.ru.s.siteapi.org/img/11a77696d513dbd4f64bb57ff9dadf24ae5af6b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348880"/>
            <a:ext cx="3059832" cy="3059832"/>
          </a:xfrm>
          <a:prstGeom prst="rect">
            <a:avLst/>
          </a:prstGeom>
          <a:noFill/>
        </p:spPr>
      </p:pic>
      <p:pic>
        <p:nvPicPr>
          <p:cNvPr id="59396" name="Picture 4" descr="https://xn--80aaagl8ahknbd5b5e.xn--p1ai/images/stories/uchebnik/tema_03/tema_03.05/3.5_15_3.znaki-osobyh-predpisani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9"/>
            <a:ext cx="5724128" cy="37170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Documents and Settings\олечка\Рабочий стол\skazki-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287" y="3168650"/>
            <a:ext cx="4176713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1042988" y="1196975"/>
            <a:ext cx="70564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/>
              <a:t/>
            </a:r>
            <a:br>
              <a:rPr lang="ru-RU" sz="2000" dirty="0"/>
            </a:br>
            <a:r>
              <a:rPr lang="ru-RU" sz="2800" b="1" dirty="0">
                <a:solidFill>
                  <a:srgbClr val="0070C0"/>
                </a:solidFill>
              </a:rPr>
              <a:t>Знак "</a:t>
            </a:r>
            <a:r>
              <a:rPr lang="ru-RU" sz="2800" b="1" dirty="0">
                <a:solidFill>
                  <a:srgbClr val="FF0000"/>
                </a:solidFill>
              </a:rPr>
              <a:t>Пешеходный переход</a:t>
            </a:r>
            <a:r>
              <a:rPr lang="ru-RU" sz="2800" b="1" dirty="0">
                <a:solidFill>
                  <a:srgbClr val="0070C0"/>
                </a:solidFill>
              </a:rPr>
              <a:t>", </a:t>
            </a:r>
            <a:br>
              <a:rPr lang="ru-RU" sz="2800" b="1" dirty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Нужно на </a:t>
            </a:r>
            <a:r>
              <a:rPr lang="ru-RU" sz="2800" b="1" dirty="0">
                <a:solidFill>
                  <a:srgbClr val="0070C0"/>
                </a:solidFill>
              </a:rPr>
              <a:t>улице найди и под ним </a:t>
            </a:r>
            <a:r>
              <a:rPr lang="ru-RU" sz="2800" b="1" dirty="0" smtClean="0">
                <a:solidFill>
                  <a:srgbClr val="0070C0"/>
                </a:solidFill>
              </a:rPr>
              <a:t>ходить!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9460" name="WordArt 4"/>
          <p:cNvSpPr>
            <a:spLocks noChangeArrowheads="1" noChangeShapeType="1" noTextEdit="1"/>
          </p:cNvSpPr>
          <p:nvPr/>
        </p:nvSpPr>
        <p:spPr bwMode="auto">
          <a:xfrm>
            <a:off x="611188" y="404813"/>
            <a:ext cx="79930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дорожного движения</a:t>
            </a:r>
          </a:p>
        </p:txBody>
      </p:sp>
      <p:pic>
        <p:nvPicPr>
          <p:cNvPr id="22530" name="Picture 2" descr="https://im0-tub-ru.yandex.net/i?id=81641db9fd22370ea4e1d3971be9be30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01" y="3068960"/>
            <a:ext cx="4800533" cy="3600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4"/>
          <p:cNvSpPr>
            <a:spLocks noChangeArrowheads="1" noChangeShapeType="1" noTextEdit="1"/>
          </p:cNvSpPr>
          <p:nvPr/>
        </p:nvSpPr>
        <p:spPr bwMode="auto">
          <a:xfrm>
            <a:off x="395288" y="404813"/>
            <a:ext cx="82804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безопасности на льду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179512" y="1124744"/>
            <a:ext cx="8604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Весной по льду ходить </a:t>
            </a:r>
            <a:r>
              <a:rPr lang="ru-RU" sz="3200" b="1" dirty="0" smtClean="0">
                <a:solidFill>
                  <a:srgbClr val="FF0000"/>
                </a:solidFill>
              </a:rPr>
              <a:t>опасно</a:t>
            </a:r>
            <a:r>
              <a:rPr lang="ru-RU" sz="3200" b="1" dirty="0" smtClean="0">
                <a:solidFill>
                  <a:srgbClr val="7030A0"/>
                </a:solidFill>
              </a:rPr>
              <a:t>!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23556" name="Picture 6" descr="E:\Новая папка (2)\ТБ\Фотография (6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3729037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 descr="https://im0-tub-ru.yandex.net/i?id=9d1e2871b744cad49c4bb2f009b4f27f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4067944" cy="3083531"/>
          </a:xfrm>
          <a:prstGeom prst="rect">
            <a:avLst/>
          </a:prstGeom>
          <a:noFill/>
        </p:spPr>
      </p:pic>
      <p:pic>
        <p:nvPicPr>
          <p:cNvPr id="61444" name="Picture 4" descr="https://im0-tub-ru.yandex.net/i?id=6b54080d3f8f60f777f50c5eb16877dc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474386"/>
            <a:ext cx="4355976" cy="3266982"/>
          </a:xfrm>
          <a:prstGeom prst="rect">
            <a:avLst/>
          </a:prstGeom>
          <a:noFill/>
        </p:spPr>
      </p:pic>
      <p:pic>
        <p:nvPicPr>
          <p:cNvPr id="61446" name="Picture 6" descr="https://im0-tub-ru.yandex.net/i?id=e3adb4bbffd57f8da34de36b63b414f7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2664296" cy="2994519"/>
          </a:xfrm>
          <a:prstGeom prst="rect">
            <a:avLst/>
          </a:prstGeom>
          <a:noFill/>
        </p:spPr>
      </p:pic>
      <p:pic>
        <p:nvPicPr>
          <p:cNvPr id="61448" name="Picture 8" descr="https://im0-tub-ru.yandex.net/i?id=2e511d8cda0c74dcb573e25e061a7e59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72816"/>
            <a:ext cx="3587639" cy="2304256"/>
          </a:xfrm>
          <a:prstGeom prst="rect">
            <a:avLst/>
          </a:prstGeom>
          <a:noFill/>
        </p:spPr>
      </p:pic>
      <p:pic>
        <p:nvPicPr>
          <p:cNvPr id="61450" name="Picture 10" descr="https://im0-tub-ru.yandex.net/i?id=4ce010636cc3e6e7315aa1bb25bf7eba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48680"/>
            <a:ext cx="4363429" cy="2907135"/>
          </a:xfrm>
          <a:prstGeom prst="rect">
            <a:avLst/>
          </a:prstGeom>
          <a:noFill/>
        </p:spPr>
      </p:pic>
      <p:pic>
        <p:nvPicPr>
          <p:cNvPr id="61452" name="Picture 12" descr="https://im0-tub-ru.yandex.net/i?id=307d653cc545dc75555bcc30038a294e-l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88640"/>
            <a:ext cx="4965452" cy="3308648"/>
          </a:xfrm>
          <a:prstGeom prst="rect">
            <a:avLst/>
          </a:prstGeom>
          <a:noFill/>
        </p:spPr>
      </p:pic>
      <p:pic>
        <p:nvPicPr>
          <p:cNvPr id="61456" name="Picture 16" descr="https://im0-tub-ru.yandex.net/i?id=bdc3ee90025fc09cf5d8f2afa8f05996-l&amp;n=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501008"/>
            <a:ext cx="4422256" cy="3554388"/>
          </a:xfrm>
          <a:prstGeom prst="rect">
            <a:avLst/>
          </a:prstGeom>
          <a:noFill/>
        </p:spPr>
      </p:pic>
      <p:pic>
        <p:nvPicPr>
          <p:cNvPr id="61458" name="Picture 18" descr="https://im0-tub-ru.yandex.net/i?id=4da6c65befbe79ff7dfaf6739f05f2f3-l&amp;n=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3501008"/>
            <a:ext cx="8892480" cy="33569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864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безопасности </a:t>
            </a:r>
            <a:endParaRPr lang="ru-RU" sz="3600" dirty="0"/>
          </a:p>
        </p:txBody>
      </p:sp>
      <p:pic>
        <p:nvPicPr>
          <p:cNvPr id="3" name="Picture 6" descr="https://im0-tub-ru.yandex.net/i?id=41bc467f42c7453da22ab6fb6c968090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3874063" cy="29055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1124744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Не играй </a:t>
            </a:r>
            <a:r>
              <a:rPr lang="ru-RU" sz="2800" b="1" dirty="0" smtClean="0">
                <a:solidFill>
                  <a:srgbClr val="FF0000"/>
                </a:solidFill>
              </a:rPr>
              <a:t>в пещеры </a:t>
            </a:r>
            <a:r>
              <a:rPr lang="ru-RU" sz="2800" b="1" dirty="0" smtClean="0"/>
              <a:t>под тяжёлым снегом</a:t>
            </a:r>
            <a:endParaRPr lang="ru-RU" sz="2800" b="1" dirty="0"/>
          </a:p>
        </p:txBody>
      </p:sp>
      <p:pic>
        <p:nvPicPr>
          <p:cNvPr id="63490" name="Picture 2" descr="https://im0-tub-ru.yandex.net/i?id=82631058b82b81e4fc314cebf3d6ee59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772816"/>
            <a:ext cx="4318281" cy="2880320"/>
          </a:xfrm>
          <a:prstGeom prst="rect">
            <a:avLst/>
          </a:prstGeom>
          <a:noFill/>
        </p:spPr>
      </p:pic>
      <p:pic>
        <p:nvPicPr>
          <p:cNvPr id="6" name="Picture 4" descr="https://im0-tub-ru.yandex.net/i?id=4c477c6a7ef212de13a79f55e09c06bf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581128"/>
            <a:ext cx="4292463" cy="2657872"/>
          </a:xfrm>
          <a:prstGeom prst="rect">
            <a:avLst/>
          </a:prstGeom>
          <a:noFill/>
        </p:spPr>
      </p:pic>
      <p:pic>
        <p:nvPicPr>
          <p:cNvPr id="7" name="Picture 2" descr="https://im0-tub-ru.yandex.net/i?id=b9b58f68ce2772bceb3ae01c61e303f6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437112"/>
            <a:ext cx="4097259" cy="2728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4"/>
          <p:cNvSpPr>
            <a:spLocks noChangeArrowheads="1" noChangeShapeType="1" noTextEdit="1"/>
          </p:cNvSpPr>
          <p:nvPr/>
        </p:nvSpPr>
        <p:spPr bwMode="auto">
          <a:xfrm>
            <a:off x="611188" y="260350"/>
            <a:ext cx="80645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работы за компьютером</a:t>
            </a:r>
          </a:p>
        </p:txBody>
      </p:sp>
      <p:pic>
        <p:nvPicPr>
          <p:cNvPr id="16386" name="Picture 2" descr="http://www.gif.ovh/russian-gif/%D0%BA%D0%BE%D0%BC%D0%BF%D1%8C%D1%8E%D1%82%D0%B5%D1%80%D0%BD%D1%8B%D0%B9%20%D1%81%D0%BF%D0%B5%D1%86%D0%B8%D0%B0%D0%BB%D0%B8%D1%81%D1%82%20Gif/%D0%BA%D0%BE%D0%BC%D0%BF%D1%8C%D1%8E%D1%82%D0%B5%D1%80%D0%BD%D1%8B%D0%B9%20%D1%81%D0%BF%D0%B5%D1%86%D0%B8%D0%B0%D0%BB%D0%B8%D1%81%D1%82%20Gif%20(20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528392" cy="244450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23928" y="1997839"/>
            <a:ext cx="468052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ru-RU" sz="3200" b="1" dirty="0" smtClean="0">
                <a:solidFill>
                  <a:srgbClr val="0070C0"/>
                </a:solidFill>
              </a:rPr>
              <a:t>Ученикам :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со 2-го по 5-й класс – </a:t>
            </a:r>
            <a:r>
              <a:rPr lang="ru-RU" sz="3200" b="1" dirty="0" smtClean="0">
                <a:solidFill>
                  <a:srgbClr val="FF0000"/>
                </a:solidFill>
              </a:rPr>
              <a:t> 30 минут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en-US" sz="3200" b="1" dirty="0" smtClean="0">
                <a:solidFill>
                  <a:srgbClr val="0070C0"/>
                </a:solidFill>
              </a:rPr>
              <a:t>	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https://im0-tub-ru.yandex.net/i?id=989a88beff000aa6304c47a20cbe4343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852936"/>
            <a:ext cx="4128457" cy="3096344"/>
          </a:xfrm>
          <a:prstGeom prst="rect">
            <a:avLst/>
          </a:prstGeom>
          <a:noFill/>
        </p:spPr>
      </p:pic>
      <p:pic>
        <p:nvPicPr>
          <p:cNvPr id="64516" name="Picture 4" descr="https://im0-tub-ru.yandex.net/i?id=3215b4b4d321f7857fdc15b9b2049314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936"/>
            <a:ext cx="4221155" cy="3165866"/>
          </a:xfrm>
          <a:prstGeom prst="rect">
            <a:avLst/>
          </a:prstGeom>
          <a:noFill/>
        </p:spPr>
      </p:pic>
      <p:pic>
        <p:nvPicPr>
          <p:cNvPr id="64518" name="Picture 6" descr="http://sc-next.ru/images/sanita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76672"/>
            <a:ext cx="2362572" cy="1430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9"/>
          <p:cNvSpPr>
            <a:spLocks noChangeArrowheads="1" noChangeShapeType="1" noTextEdit="1"/>
          </p:cNvSpPr>
          <p:nvPr/>
        </p:nvSpPr>
        <p:spPr bwMode="auto">
          <a:xfrm>
            <a:off x="2484438" y="333375"/>
            <a:ext cx="4267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Когда ты один дома</a:t>
            </a:r>
          </a:p>
        </p:txBody>
      </p:sp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395288" y="815137"/>
            <a:ext cx="8425184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7030A0"/>
                </a:solidFill>
              </a:rPr>
              <a:t>Открывать </a:t>
            </a:r>
            <a:r>
              <a:rPr lang="ru-RU" sz="2000" b="1" dirty="0">
                <a:solidFill>
                  <a:srgbClr val="7030A0"/>
                </a:solidFill>
              </a:rPr>
              <a:t>дверь можно только хорошо знакомому </a:t>
            </a:r>
            <a:r>
              <a:rPr lang="ru-RU" sz="2000" b="1" dirty="0" smtClean="0">
                <a:solidFill>
                  <a:srgbClr val="7030A0"/>
                </a:solidFill>
              </a:rPr>
              <a:t>человеку</a:t>
            </a:r>
          </a:p>
          <a:p>
            <a:pPr marL="457200" indent="-457200"/>
            <a:r>
              <a:rPr lang="ru-RU" sz="2000" b="1" dirty="0">
                <a:solidFill>
                  <a:srgbClr val="7030A0"/>
                </a:solidFill>
              </a:rPr>
              <a:t>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2. Не оставляй ключ от квартиры в "надежном </a:t>
            </a:r>
            <a:r>
              <a:rPr lang="ru-RU" sz="2000" b="1" dirty="0" smtClean="0">
                <a:solidFill>
                  <a:srgbClr val="7030A0"/>
                </a:solidFill>
              </a:rPr>
              <a:t>месте«</a:t>
            </a:r>
          </a:p>
          <a:p>
            <a:pPr marL="457200" indent="-457200"/>
            <a:r>
              <a:rPr lang="ru-RU" sz="2000" b="1" dirty="0">
                <a:solidFill>
                  <a:srgbClr val="7030A0"/>
                </a:solidFill>
              </a:rPr>
              <a:t> 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3. Не вешай ключ на шнурке себе на шею. 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457200" indent="-457200"/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4. Если ты потерял ключ - немедленно сообщи об этом родителям</a:t>
            </a:r>
            <a:r>
              <a:rPr lang="ru-RU" sz="2000" b="1" dirty="0" smtClean="0">
                <a:solidFill>
                  <a:srgbClr val="7030A0"/>
                </a:solidFill>
              </a:rPr>
              <a:t>.</a:t>
            </a:r>
          </a:p>
          <a:p>
            <a:pPr marL="457200" indent="-457200"/>
            <a:r>
              <a:rPr lang="ru-RU" b="1" dirty="0" smtClean="0">
                <a:solidFill>
                  <a:srgbClr val="7030A0"/>
                </a:solidFill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8196" name="Picture 11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8"/>
            <a:ext cx="250825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860032" y="3429000"/>
            <a:ext cx="417671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Если позвонил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звонок,</a:t>
            </a:r>
          </a:p>
          <a:p>
            <a:pPr>
              <a:spcBef>
                <a:spcPct val="50000"/>
              </a:spcBef>
              <a:defRPr/>
            </a:pP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Посмотри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сперва в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глазок</a:t>
            </a:r>
          </a:p>
          <a:p>
            <a:pPr>
              <a:spcBef>
                <a:spcPct val="50000"/>
              </a:spcBef>
              <a:defRPr/>
            </a:pP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,А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станут отвечать – </a:t>
            </a:r>
            <a:endParaRPr lang="ru-RU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Дверь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надо открывать!</a:t>
            </a:r>
          </a:p>
          <a:p>
            <a:pPr>
              <a:spcBef>
                <a:spcPct val="50000"/>
              </a:spcBef>
              <a:defRPr/>
            </a:pP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https://im0-tub-ru.yandex.net/i?id=4e58bbc41a129604c00a9125ef833c1e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71600"/>
            <a:ext cx="9144000" cy="900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4"/>
          <p:cNvSpPr>
            <a:spLocks noChangeArrowheads="1" noChangeShapeType="1" noTextEdit="1"/>
          </p:cNvSpPr>
          <p:nvPr/>
        </p:nvSpPr>
        <p:spPr bwMode="auto">
          <a:xfrm>
            <a:off x="611188" y="260350"/>
            <a:ext cx="80645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работы за компьютером</a:t>
            </a:r>
          </a:p>
        </p:txBody>
      </p:sp>
      <p:pic>
        <p:nvPicPr>
          <p:cNvPr id="25603" name="Picture 5" descr="1284406854_kak-sidet-za-k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147763"/>
            <a:ext cx="7632700" cy="57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www.gif.ovh/russian-gif/%D0%BA%D0%BE%D0%BC%D0%BF%D1%8C%D1%8E%D1%82%D0%B5%D1%80%D0%BD%D1%8B%D0%B9%20%D1%81%D0%BF%D0%B5%D1%86%D0%B8%D0%B0%D0%BB%D0%B8%D1%81%D1%82%20Gif/%D0%BA%D0%BE%D0%BC%D0%BF%D1%8C%D1%8E%D1%82%D0%B5%D1%80%D0%BD%D1%8B%D0%B9%20%D1%81%D0%BF%D0%B5%D1%86%D0%B8%D0%B0%D0%BB%D0%B8%D1%81%D1%82%20Gif%20(20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479425"/>
            <a:ext cx="1457325" cy="1009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971550" y="1260475"/>
            <a:ext cx="7596188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dirty="0"/>
              <a:t>Непрерывная продолжительность работы на компьютере не должна превышать</a:t>
            </a:r>
            <a:r>
              <a:rPr lang="en-US" sz="2000" dirty="0"/>
              <a:t>: </a:t>
            </a:r>
            <a:endParaRPr lang="ru-RU" sz="2000" dirty="0"/>
          </a:p>
          <a:p>
            <a:endParaRPr lang="en-US" sz="2000" dirty="0"/>
          </a:p>
          <a:p>
            <a:r>
              <a:rPr lang="ru-RU" sz="2000" dirty="0"/>
              <a:t>Ученикам </a:t>
            </a:r>
            <a:r>
              <a:rPr lang="ru-RU" sz="2000" b="1" dirty="0"/>
              <a:t>со 2-го по 5-й класс – по 15 мин</a:t>
            </a:r>
          </a:p>
          <a:p>
            <a:r>
              <a:rPr lang="en-US" sz="2000" b="1" dirty="0"/>
              <a:t>	    c</a:t>
            </a:r>
            <a:r>
              <a:rPr lang="ru-RU" sz="2000" b="1" dirty="0"/>
              <a:t> 6-го по 7-й класс – 20 минут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	    c</a:t>
            </a:r>
            <a:r>
              <a:rPr lang="ru-RU" sz="2000" b="1" dirty="0"/>
              <a:t> 8-го по 9-й класс – по 25 минут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	    </a:t>
            </a:r>
            <a:r>
              <a:rPr lang="ru-RU" sz="2000" b="1" dirty="0"/>
              <a:t>Старшеклассники могут работать за компьютером не более 30 минут</a:t>
            </a:r>
            <a:r>
              <a:rPr lang="ru-RU" sz="2000" dirty="0"/>
              <a:t>.</a:t>
            </a:r>
            <a:br>
              <a:rPr lang="ru-RU" sz="2000" dirty="0"/>
            </a:br>
            <a:endParaRPr lang="ru-RU" sz="2000" dirty="0"/>
          </a:p>
          <a:p>
            <a:r>
              <a:rPr lang="ru-RU" sz="2000" dirty="0"/>
              <a:t>Потом обязательно нужно делать перерыв и гимнастику для глаз: поморгать, </a:t>
            </a:r>
            <a:r>
              <a:rPr lang="ru-RU" sz="2000" dirty="0" err="1"/>
              <a:t>повращать</a:t>
            </a:r>
            <a:r>
              <a:rPr lang="ru-RU" sz="2000" dirty="0"/>
              <a:t> зрачками, посмотреть вдаль. </a:t>
            </a:r>
          </a:p>
        </p:txBody>
      </p:sp>
      <p:sp>
        <p:nvSpPr>
          <p:cNvPr id="26627" name="WordArt 4"/>
          <p:cNvSpPr>
            <a:spLocks noChangeArrowheads="1" noChangeShapeType="1" noTextEdit="1"/>
          </p:cNvSpPr>
          <p:nvPr/>
        </p:nvSpPr>
        <p:spPr bwMode="auto">
          <a:xfrm>
            <a:off x="611188" y="260350"/>
            <a:ext cx="80645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работы за компьютером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804025" y="616585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 action="ppaction://hlinksldjump"/>
              </a:rPr>
              <a:t>Содержание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1412776"/>
            <a:ext cx="4669869" cy="2862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Спасибо</a:t>
            </a:r>
          </a:p>
          <a:p>
            <a:pPr algn="ctr">
              <a:defRPr/>
            </a:pPr>
            <a:r>
              <a:rPr lang="ru-RU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За</a:t>
            </a:r>
          </a:p>
          <a:p>
            <a:pPr algn="ctr">
              <a:defRPr/>
            </a:pPr>
            <a:r>
              <a:rPr lang="ru-RU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внимание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364163" y="1312863"/>
            <a:ext cx="3779837" cy="55451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С таблетками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Нельзя   играть!</a:t>
            </a:r>
            <a:endParaRPr lang="ru-RU" sz="32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3200" b="1" dirty="0" smtClean="0"/>
              <a:t>Опасно!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00B050"/>
                </a:solidFill>
              </a:rPr>
              <a:t>Вот если заболеете,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00B050"/>
                </a:solidFill>
              </a:rPr>
              <a:t>Врача позовут,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00B050"/>
                </a:solidFill>
              </a:rPr>
              <a:t>То взрослые таблетку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00B050"/>
                </a:solidFill>
              </a:rPr>
              <a:t>принесут.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		</a:t>
            </a:r>
          </a:p>
        </p:txBody>
      </p:sp>
      <p:sp>
        <p:nvSpPr>
          <p:cNvPr id="9219" name="WordArt 4"/>
          <p:cNvSpPr>
            <a:spLocks noChangeArrowheads="1" noChangeShapeType="1" noTextEdit="1"/>
          </p:cNvSpPr>
          <p:nvPr/>
        </p:nvSpPr>
        <p:spPr bwMode="auto">
          <a:xfrm>
            <a:off x="2484438" y="333375"/>
            <a:ext cx="4267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Когда ты один дома</a:t>
            </a:r>
          </a:p>
        </p:txBody>
      </p:sp>
      <p:pic>
        <p:nvPicPr>
          <p:cNvPr id="9220" name="Picture 5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908720"/>
            <a:ext cx="5040312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s://im0-tub-ru.yandex.net/i?id=1fb9f466153aad60b0ef2490697b676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17032"/>
            <a:ext cx="1886467" cy="3140968"/>
          </a:xfrm>
          <a:prstGeom prst="rect">
            <a:avLst/>
          </a:prstGeom>
          <a:noFill/>
        </p:spPr>
      </p:pic>
      <p:pic>
        <p:nvPicPr>
          <p:cNvPr id="32772" name="Picture 4" descr="https://im0-tub-ru.yandex.net/i?id=ab100d9b0f7aab79fdbf5e2f467f00cf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2852934" cy="2852936"/>
          </a:xfrm>
          <a:prstGeom prst="rect">
            <a:avLst/>
          </a:prstGeom>
          <a:noFill/>
        </p:spPr>
      </p:pic>
      <p:pic>
        <p:nvPicPr>
          <p:cNvPr id="32774" name="Picture 6" descr="https://im0-tub-ru.yandex.net/i?id=239d7423a1bd73bc532476e118d8e9a7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5085184"/>
            <a:ext cx="3130783" cy="2088232"/>
          </a:xfrm>
          <a:prstGeom prst="rect">
            <a:avLst/>
          </a:prstGeom>
          <a:noFill/>
        </p:spPr>
      </p:pic>
      <p:pic>
        <p:nvPicPr>
          <p:cNvPr id="32776" name="Picture 8" descr="https://im0-tub-ru.yandex.net/i?id=432b4d1d8fed18e2cbaa50387cd6e9b8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2656"/>
            <a:ext cx="2744313" cy="38884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980728"/>
            <a:ext cx="3960812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9"/>
          <p:cNvSpPr>
            <a:spLocks noChangeArrowheads="1" noChangeShapeType="1" noTextEdit="1"/>
          </p:cNvSpPr>
          <p:nvPr/>
        </p:nvSpPr>
        <p:spPr bwMode="auto">
          <a:xfrm>
            <a:off x="2484438" y="333375"/>
            <a:ext cx="4267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Когда ты один дома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51920" y="1484313"/>
            <a:ext cx="48602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Очень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опасно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 плите приближаться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ru-RU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746" name="Picture 2" descr="https://im0-tub-ru.yandex.net/i?id=7213c03d152d30824ea28c6a4a81a188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2880320" cy="21602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427984" y="3573016"/>
            <a:ext cx="47802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Может она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загореться,</a:t>
            </a:r>
          </a:p>
          <a:p>
            <a:pPr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взорваться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pic>
        <p:nvPicPr>
          <p:cNvPr id="31748" name="Picture 4" descr="https://im0-tub-ru.yandex.net/i?id=214a7592680ac8f33645f96ee4ae19f7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6483000" cy="4464496"/>
          </a:xfrm>
          <a:prstGeom prst="rect">
            <a:avLst/>
          </a:prstGeom>
          <a:noFill/>
        </p:spPr>
      </p:pic>
      <p:pic>
        <p:nvPicPr>
          <p:cNvPr id="31750" name="Picture 6" descr="https://im0-tub-ru.yandex.net/i?id=1ca4503143051228c9da135c21f94571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2656"/>
            <a:ext cx="5400599" cy="4320480"/>
          </a:xfrm>
          <a:prstGeom prst="rect">
            <a:avLst/>
          </a:prstGeom>
          <a:noFill/>
        </p:spPr>
      </p:pic>
      <p:pic>
        <p:nvPicPr>
          <p:cNvPr id="31752" name="Picture 8" descr="http://kaz1954xxc22.ucoz.ru/plita22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941168"/>
            <a:ext cx="2952328" cy="221424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851920" y="2420888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Спичкой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газ ты сам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поджигай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754" name="Picture 10" descr="https://im0-tub-ru.yandex.net/i?id=14688f3d0d8812e580292df4e7491f1b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797152"/>
            <a:ext cx="2455946" cy="2448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4800" dirty="0" smtClean="0"/>
              <a:t>это - электроприборы</a:t>
            </a:r>
            <a:endParaRPr lang="ru-RU" sz="4800" dirty="0"/>
          </a:p>
        </p:txBody>
      </p:sp>
      <p:pic>
        <p:nvPicPr>
          <p:cNvPr id="50178" name="Picture 2" descr="http://animo2.ucoz.ru/_ph/14/2/74409932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1238250" cy="1238250"/>
          </a:xfrm>
          <a:prstGeom prst="rect">
            <a:avLst/>
          </a:prstGeom>
          <a:noFill/>
        </p:spPr>
      </p:pic>
      <p:pic>
        <p:nvPicPr>
          <p:cNvPr id="50180" name="Picture 4" descr="http://www.gifki.org/data/media/1360/mikrovolnovaya-pech-animatsionnaya-kartinka-00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2592288" cy="1932142"/>
          </a:xfrm>
          <a:prstGeom prst="rect">
            <a:avLst/>
          </a:prstGeom>
          <a:noFill/>
        </p:spPr>
      </p:pic>
      <p:pic>
        <p:nvPicPr>
          <p:cNvPr id="50182" name="Picture 6" descr="http://animo2.ucoz.ru/_ph/14/2/93256311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340768"/>
            <a:ext cx="2643733" cy="2643733"/>
          </a:xfrm>
          <a:prstGeom prst="rect">
            <a:avLst/>
          </a:prstGeom>
          <a:noFill/>
        </p:spPr>
      </p:pic>
      <p:pic>
        <p:nvPicPr>
          <p:cNvPr id="50184" name="Picture 8" descr="http://www.gifki.org/data/media/138/tv-i-televizor-animatsionnaya-kartinka-001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93096"/>
            <a:ext cx="2824708" cy="2824708"/>
          </a:xfrm>
          <a:prstGeom prst="rect">
            <a:avLst/>
          </a:prstGeom>
          <a:noFill/>
        </p:spPr>
      </p:pic>
      <p:pic>
        <p:nvPicPr>
          <p:cNvPr id="50188" name="Picture 12" descr="https://im0-tub-ru.yandex.net/i?id=bf03c1eacfd6af06afa23df7a883b16f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446683"/>
            <a:ext cx="3938900" cy="5411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Правила безопасности с электроприборами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02" name="Picture 2" descr="https://im0-tub-ru.yandex.net/i?id=9d693465ab42cdee0ad4898fd36f146f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2564904"/>
            <a:ext cx="6096000" cy="4572000"/>
          </a:xfrm>
          <a:prstGeom prst="rect">
            <a:avLst/>
          </a:prstGeom>
          <a:noFill/>
        </p:spPr>
      </p:pic>
      <p:pic>
        <p:nvPicPr>
          <p:cNvPr id="51204" name="Picture 4" descr="https://im0-tub-ru.yandex.net/i?id=101dea452092d1f0843ed1fcea2b98fd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439" y="1889448"/>
            <a:ext cx="3507561" cy="4968552"/>
          </a:xfrm>
          <a:prstGeom prst="rect">
            <a:avLst/>
          </a:prstGeom>
          <a:noFill/>
        </p:spPr>
      </p:pic>
      <p:pic>
        <p:nvPicPr>
          <p:cNvPr id="51206" name="Picture 6" descr="https://im0-tub-ru.yandex.net/i?id=cc5b71bea6e2440c839057177db686fd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617640"/>
            <a:ext cx="4320480" cy="3240360"/>
          </a:xfrm>
          <a:prstGeom prst="rect">
            <a:avLst/>
          </a:prstGeom>
          <a:noFill/>
        </p:spPr>
      </p:pic>
      <p:pic>
        <p:nvPicPr>
          <p:cNvPr id="51208" name="Picture 8" descr="https://im0-tub-ru.yandex.net/i?id=281cba8bc8ac1084ab7233502ace3d4a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0"/>
            <a:ext cx="2843808" cy="3074868"/>
          </a:xfrm>
          <a:prstGeom prst="rect">
            <a:avLst/>
          </a:prstGeom>
          <a:noFill/>
        </p:spPr>
      </p:pic>
      <p:pic>
        <p:nvPicPr>
          <p:cNvPr id="51210" name="Picture 10" descr="https://im0-tub-ru.yandex.net/i?id=50b54da4b0a4b6165a17f19b505ea7d6-sr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0325" y="188640"/>
            <a:ext cx="3673675" cy="2449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Когда ты один дома</a:t>
            </a:r>
            <a:br>
              <a:rPr lang="ru-RU" sz="44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</a:br>
            <a:endParaRPr lang="ru-RU" dirty="0"/>
          </a:p>
        </p:txBody>
      </p:sp>
      <p:pic>
        <p:nvPicPr>
          <p:cNvPr id="49154" name="Picture 2" descr="https://im0-tub-ru.yandex.net/i?id=f4c2c80fa9a237ce3ed64966170f037e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019600" cy="2512250"/>
          </a:xfrm>
          <a:prstGeom prst="rect">
            <a:avLst/>
          </a:prstGeom>
          <a:noFill/>
        </p:spPr>
      </p:pic>
      <p:pic>
        <p:nvPicPr>
          <p:cNvPr id="49156" name="Picture 4" descr="https://im0-tub-ru.yandex.net/i?id=33cd69f719ee83dc9297f9d9c59b1cc5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3747493" cy="2486834"/>
          </a:xfrm>
          <a:prstGeom prst="rect">
            <a:avLst/>
          </a:prstGeom>
          <a:noFill/>
        </p:spPr>
      </p:pic>
      <p:pic>
        <p:nvPicPr>
          <p:cNvPr id="49158" name="Picture 6" descr="https://im0-tub-ru.yandex.net/i?id=f29da39bdb513969c30444535fa7861a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77072"/>
            <a:ext cx="3231129" cy="2520280"/>
          </a:xfrm>
          <a:prstGeom prst="rect">
            <a:avLst/>
          </a:prstGeom>
          <a:noFill/>
        </p:spPr>
      </p:pic>
      <p:pic>
        <p:nvPicPr>
          <p:cNvPr id="49162" name="Picture 10" descr="http://kartinki.vip/uploads/posts/2017-09/1506637711_245-ogon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552" y="908720"/>
            <a:ext cx="6660735" cy="5760640"/>
          </a:xfrm>
          <a:prstGeom prst="rect">
            <a:avLst/>
          </a:prstGeom>
          <a:noFill/>
        </p:spPr>
      </p:pic>
      <p:pic>
        <p:nvPicPr>
          <p:cNvPr id="49164" name="Picture 12" descr="https://im0-tub-ru.yandex.net/i?id=7b14808215150257a27876ef68a61af8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052736"/>
            <a:ext cx="3584799" cy="2688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3"/>
          <p:cNvSpPr>
            <a:spLocks noChangeArrowheads="1"/>
          </p:cNvSpPr>
          <p:nvPr/>
        </p:nvSpPr>
        <p:spPr bwMode="auto">
          <a:xfrm>
            <a:off x="323850" y="1700213"/>
            <a:ext cx="482441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Если пожар</a:t>
            </a:r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Нужно звать  </a:t>
            </a:r>
            <a:r>
              <a:rPr lang="ru-RU" sz="2400" b="1" dirty="0">
                <a:solidFill>
                  <a:srgbClr val="7030A0"/>
                </a:solidFill>
              </a:rPr>
              <a:t>пожарную охрану.</a:t>
            </a:r>
            <a:r>
              <a:rPr lang="ru-RU" sz="24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164388" y="6308725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hlinkClick r:id="rId2" action="ppaction://hlinksldjump"/>
              </a:rPr>
              <a:t>Содержание</a:t>
            </a:r>
            <a:endParaRPr lang="ru-RU"/>
          </a:p>
        </p:txBody>
      </p:sp>
      <p:sp>
        <p:nvSpPr>
          <p:cNvPr id="22533" name="WordArt 4"/>
          <p:cNvSpPr>
            <a:spLocks noChangeArrowheads="1" noChangeShapeType="1" noTextEdit="1"/>
          </p:cNvSpPr>
          <p:nvPr/>
        </p:nvSpPr>
        <p:spPr bwMode="auto">
          <a:xfrm>
            <a:off x="400050" y="260350"/>
            <a:ext cx="8276406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Правила пожарной </a:t>
            </a: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</a:rPr>
              <a:t>безопасности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</a:endParaRPr>
          </a:p>
        </p:txBody>
      </p:sp>
      <p:pic>
        <p:nvPicPr>
          <p:cNvPr id="60418" name="Picture 2" descr="https://im0-tub-ru.yandex.net/i?id=ec525ca6f1e2a0a563e500f6d066f6ff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01008"/>
            <a:ext cx="7028036" cy="3143949"/>
          </a:xfrm>
          <a:prstGeom prst="rect">
            <a:avLst/>
          </a:prstGeom>
          <a:noFill/>
        </p:spPr>
      </p:pic>
      <p:pic>
        <p:nvPicPr>
          <p:cNvPr id="60420" name="Picture 4" descr="https://im0-tub-ru.yandex.net/i?id=050245349324a07e0c8c0b3ead786a16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272" y="1484784"/>
            <a:ext cx="3016728" cy="241338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167f9294fe59d7d29e2df85afe93797f9a5b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ткрыт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680</TotalTime>
  <Words>376</Words>
  <Application>Microsoft Office PowerPoint</Application>
  <PresentationFormat>Экран (4:3)</PresentationFormat>
  <Paragraphs>118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Поток</vt:lpstr>
      <vt:lpstr>Открытая</vt:lpstr>
      <vt:lpstr>Слайд 1</vt:lpstr>
      <vt:lpstr>Слайд 2</vt:lpstr>
      <vt:lpstr>Слайд 3</vt:lpstr>
      <vt:lpstr>Слайд 4</vt:lpstr>
      <vt:lpstr>Слайд 5</vt:lpstr>
      <vt:lpstr> это - электроприборы</vt:lpstr>
      <vt:lpstr>Правила безопасности с электроприборами</vt:lpstr>
      <vt:lpstr>Когда ты один дома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72</cp:revision>
  <dcterms:modified xsi:type="dcterms:W3CDTF">2019-03-17T03:35:32Z</dcterms:modified>
</cp:coreProperties>
</file>