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80" r:id="rId4"/>
    <p:sldId id="261" r:id="rId5"/>
    <p:sldId id="281" r:id="rId6"/>
    <p:sldId id="262" r:id="rId7"/>
    <p:sldId id="263" r:id="rId8"/>
    <p:sldId id="282" r:id="rId9"/>
    <p:sldId id="265" r:id="rId10"/>
    <p:sldId id="267" r:id="rId11"/>
    <p:sldId id="271" r:id="rId12"/>
    <p:sldId id="273" r:id="rId13"/>
    <p:sldId id="283" r:id="rId14"/>
    <p:sldId id="274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1130-161E-4DA2-9163-0B21B85B2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4D3A-F357-4964-AEDA-239296C8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7952-B3AD-4C38-AF14-3DCCCBD24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7153-34F6-406E-8F9F-E08FED27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9D43-B9B6-4A38-A87F-A956600C6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D6C9A-76A4-47B2-86B8-C2AE13497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D88-96B0-479C-BB7E-0D79B6494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4776-4BF4-4F7E-9AD8-8D08EFF4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CA416-592C-4CE7-BBCD-41DF6B89D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CFA9-4B5C-48EE-82EE-D74D071B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B08F-AA37-441B-AA29-9C357D87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64F13-FFBB-4033-8203-4722A0768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6425" cy="58689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	Древним людям было голодно, очень редко </a:t>
            </a:r>
          </a:p>
          <a:p>
            <a:r>
              <a:rPr lang="ru-RU" sz="2800"/>
              <a:t>находили они себе пищу.</a:t>
            </a:r>
          </a:p>
          <a:p>
            <a:endParaRPr lang="ru-RU" sz="16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825"/>
            <a:ext cx="9144000" cy="2924175"/>
          </a:xfrm>
          <a:solidFill>
            <a:srgbClr val="99FF66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   </a:t>
            </a:r>
            <a:r>
              <a:rPr lang="ru-RU" sz="2800" smtClean="0"/>
              <a:t>Однажды один разумный человек стал подкармливать волков, которые ходили возле его жилья. Постепенно волки стали добрее, а их детёныши привязались к человеку, стали жить рядом с ним. Они были уже не дикими, а домашними. Так появились собаки.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79388" y="260350"/>
            <a:ext cx="8718550" cy="3529013"/>
            <a:chOff x="179388" y="260350"/>
            <a:chExt cx="8718551" cy="3529013"/>
          </a:xfrm>
        </p:grpSpPr>
        <p:pic>
          <p:nvPicPr>
            <p:cNvPr id="12292" name="Picture 4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84163"/>
              <a:ext cx="5184776" cy="3482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2293" name="Picture 6" descr="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1" y="260350"/>
              <a:ext cx="3487738" cy="35290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0"/>
            <a:ext cx="3924300" cy="6884988"/>
          </a:xfrm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ru-RU" sz="1400" smtClean="0"/>
              <a:t>		 </a:t>
            </a:r>
          </a:p>
          <a:p>
            <a:pPr eaLnBrk="1" hangingPunct="1"/>
            <a:r>
              <a:rPr lang="ru-RU" sz="2800" smtClean="0"/>
              <a:t>Собаки научились охранять человека от врагов, помогать ему искать и добывать пищу.</a:t>
            </a:r>
          </a:p>
          <a:p>
            <a:pPr eaLnBrk="1" hangingPunct="1"/>
            <a:r>
              <a:rPr lang="ru-RU" sz="2800" smtClean="0"/>
              <a:t>Шло время, число друзей человека среди животных росло. </a:t>
            </a:r>
            <a:r>
              <a:rPr lang="ru-RU" smtClean="0"/>
              <a:t>			    	</a:t>
            </a:r>
            <a:r>
              <a:rPr lang="ru-RU" sz="2800" smtClean="0"/>
              <a:t>Теперь человек уже не может жить без своих домашних друзей и помощников.</a:t>
            </a:r>
          </a:p>
        </p:txBody>
      </p:sp>
      <p:pic>
        <p:nvPicPr>
          <p:cNvPr id="13316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54070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843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smtClean="0"/>
              <a:t>     Игра «Назови детеныша»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1447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Свинья</a:t>
            </a:r>
            <a:r>
              <a:rPr lang="ru-RU" sz="200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3200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Поросёнок</a:t>
            </a:r>
            <a:r>
              <a:rPr lang="ru-RU"/>
              <a:t> 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85800" y="1524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Корова</a:t>
            </a:r>
            <a:r>
              <a:rPr lang="ru-RU"/>
              <a:t> 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867400" y="41148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Телёнок</a:t>
            </a:r>
            <a:r>
              <a:rPr lang="ru-RU"/>
              <a:t> 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304800" y="22860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Утка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4572000" y="22860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Утёнок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1828800" y="2286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Гусь</a:t>
            </a:r>
            <a:r>
              <a:rPr lang="ru-RU"/>
              <a:t> 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6019800" y="4876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Гусёнок</a:t>
            </a:r>
            <a:r>
              <a:rPr lang="ru-RU"/>
              <a:t> 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0" y="40386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Лошадь</a:t>
            </a:r>
            <a:r>
              <a:rPr lang="ru-RU"/>
              <a:t> 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5334000" y="16764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Жеребёнок</a:t>
            </a:r>
            <a:r>
              <a:rPr lang="ru-RU"/>
              <a:t> 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1905000" y="2971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Овца 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3505200" y="35814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Ягнёнок</a:t>
            </a:r>
            <a:r>
              <a:rPr lang="ru-RU"/>
              <a:t> 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295400" y="46482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Кошка</a:t>
            </a:r>
            <a:r>
              <a:rPr lang="ru-RU"/>
              <a:t> </a:t>
            </a:r>
          </a:p>
        </p:txBody>
      </p:sp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6400800" y="2362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Котёнок</a:t>
            </a:r>
            <a:r>
              <a:rPr lang="ru-RU"/>
              <a:t> </a:t>
            </a:r>
          </a:p>
        </p:txBody>
      </p: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2590800" y="2133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Собака</a:t>
            </a:r>
            <a:r>
              <a:rPr lang="ru-RU"/>
              <a:t> </a:t>
            </a:r>
          </a:p>
        </p:txBody>
      </p:sp>
      <p:sp>
        <p:nvSpPr>
          <p:cNvPr id="14354" name="TextBox 19"/>
          <p:cNvSpPr txBox="1">
            <a:spLocks noChangeArrowheads="1"/>
          </p:cNvSpPr>
          <p:nvPr/>
        </p:nvSpPr>
        <p:spPr bwMode="auto">
          <a:xfrm>
            <a:off x="3962400" y="4419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Щенок</a:t>
            </a:r>
            <a:r>
              <a:rPr lang="ru-RU"/>
              <a:t> </a:t>
            </a:r>
          </a:p>
        </p:txBody>
      </p:sp>
      <p:sp>
        <p:nvSpPr>
          <p:cNvPr id="14355" name="TextBox 20"/>
          <p:cNvSpPr txBox="1">
            <a:spLocks noChangeArrowheads="1"/>
          </p:cNvSpPr>
          <p:nvPr/>
        </p:nvSpPr>
        <p:spPr bwMode="auto">
          <a:xfrm>
            <a:off x="533400" y="31242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Курица </a:t>
            </a:r>
          </a:p>
        </p:txBody>
      </p:sp>
      <p:sp>
        <p:nvSpPr>
          <p:cNvPr id="14356" name="TextBox 21"/>
          <p:cNvSpPr txBox="1">
            <a:spLocks noChangeArrowheads="1"/>
          </p:cNvSpPr>
          <p:nvPr/>
        </p:nvSpPr>
        <p:spPr bwMode="auto">
          <a:xfrm>
            <a:off x="6477000" y="37338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Цыплёнок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1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7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6" dur="1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2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3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xit" presetSubtype="4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3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4341" grpId="0"/>
      <p:bldP spid="14341" grpId="1"/>
      <p:bldP spid="14342" grpId="0"/>
      <p:bldP spid="14342" grpId="1"/>
      <p:bldP spid="14343" grpId="0"/>
      <p:bldP spid="14343" grpId="1"/>
      <p:bldP spid="14344" grpId="0"/>
      <p:bldP spid="14344" grpId="1"/>
      <p:bldP spid="14345" grpId="0"/>
      <p:bldP spid="14345" grpId="1"/>
      <p:bldP spid="14346" grpId="0"/>
      <p:bldP spid="14346" grpId="1"/>
      <p:bldP spid="14347" grpId="0"/>
      <p:bldP spid="14347" grpId="1"/>
      <p:bldP spid="14348" grpId="0"/>
      <p:bldP spid="14348" grpId="1"/>
      <p:bldP spid="14349" grpId="0"/>
      <p:bldP spid="14349" grpId="1"/>
      <p:bldP spid="14350" grpId="0"/>
      <p:bldP spid="14350" grpId="1"/>
      <p:bldP spid="14351" grpId="0"/>
      <p:bldP spid="14351" grpId="1"/>
      <p:bldP spid="14352" grpId="0"/>
      <p:bldP spid="14352" grpId="1"/>
      <p:bldP spid="14353" grpId="0"/>
      <p:bldP spid="14353" grpId="1"/>
      <p:bldP spid="14354" grpId="0"/>
      <p:bldP spid="14354" grpId="1"/>
      <p:bldP spid="14355" grpId="0"/>
      <p:bldP spid="14355" grpId="1"/>
      <p:bldP spid="14356" grpId="0"/>
      <p:bldP spid="1435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9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im7-tub-ru.yandex.net/i?id=221864296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1137"/>
            <a:ext cx="914400" cy="99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http://im1-tub-ru.yandex.net/i?id=342464952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09" y="5341620"/>
            <a:ext cx="914400" cy="115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Picture 9" descr="slide0012_image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155575"/>
            <a:ext cx="1028700" cy="107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8018" y="4018515"/>
            <a:ext cx="1059601" cy="108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191000"/>
            <a:ext cx="717177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" name="Picture 8" descr="slide0039_image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447800"/>
            <a:ext cx="838097" cy="65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2" name="Picture 11" descr="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6163" y="3087688"/>
            <a:ext cx="914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3" descr="40314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6738" y="4356100"/>
            <a:ext cx="571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http://im3-tub-ru.yandex.net/i?id=167133323-61-72&amp;n=21"/>
          <p:cNvPicPr>
            <a:picLocks noChangeAspect="1" noChangeArrowheads="1"/>
          </p:cNvPicPr>
          <p:nvPr/>
        </p:nvPicPr>
        <p:blipFill>
          <a:blip r:embed="rId10" cstate="print"/>
          <a:srcRect r="17892"/>
          <a:stretch>
            <a:fillRect/>
          </a:stretch>
        </p:blipFill>
        <p:spPr bwMode="auto">
          <a:xfrm>
            <a:off x="3878263" y="267970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http://im5-tub-ru.yandex.net/i?id=437323553-07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39397" y="3251090"/>
            <a:ext cx="10668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http://im5-tub-ru.yandex.net/i?id=126051005-63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53837" y="2853998"/>
            <a:ext cx="1066800" cy="109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5" descr="http://im5-tub-ru.yandex.net/i?id=48347707-33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9988" y="1409700"/>
            <a:ext cx="725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25"/>
          <p:cNvSpPr txBox="1">
            <a:spLocks noChangeArrowheads="1"/>
          </p:cNvSpPr>
          <p:nvPr/>
        </p:nvSpPr>
        <p:spPr bwMode="auto">
          <a:xfrm>
            <a:off x="6799263" y="39688"/>
            <a:ext cx="260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У него большие уши, 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Он хозяину послушен. 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И хотя он невелик, 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Но везет, как грузовик</a:t>
            </a:r>
            <a:r>
              <a:rPr lang="ru-RU"/>
              <a:t>!</a:t>
            </a: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0" y="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65" name="TextBox 149"/>
          <p:cNvSpPr txBox="1">
            <a:spLocks noChangeArrowheads="1"/>
          </p:cNvSpPr>
          <p:nvPr/>
        </p:nvSpPr>
        <p:spPr bwMode="auto">
          <a:xfrm>
            <a:off x="0" y="0"/>
            <a:ext cx="38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</a:t>
            </a:r>
          </a:p>
          <a:p>
            <a:pPr algn="ctr"/>
            <a:endParaRPr lang="ru-RU"/>
          </a:p>
          <a:p>
            <a:pPr algn="ctr"/>
            <a:r>
              <a:rPr lang="ru-RU"/>
              <a:t>О</a:t>
            </a:r>
          </a:p>
          <a:p>
            <a:pPr algn="ctr"/>
            <a:endParaRPr lang="ru-RU"/>
          </a:p>
          <a:p>
            <a:pPr algn="ctr"/>
            <a:r>
              <a:rPr lang="ru-RU"/>
              <a:t>Ш</a:t>
            </a:r>
          </a:p>
          <a:p>
            <a:pPr algn="ctr"/>
            <a:endParaRPr lang="ru-RU"/>
          </a:p>
          <a:p>
            <a:pPr algn="ctr"/>
            <a:r>
              <a:rPr lang="ru-RU"/>
              <a:t>А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Д</a:t>
            </a:r>
          </a:p>
          <a:p>
            <a:pPr algn="ctr"/>
            <a:endParaRPr lang="ru-RU"/>
          </a:p>
          <a:p>
            <a:pPr algn="ctr"/>
            <a:r>
              <a:rPr lang="ru-RU"/>
              <a:t>Ь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4572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4572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572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4572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9144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9144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9144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9144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914400" y="4267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914400" y="4800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 bwMode="auto">
          <a:xfrm>
            <a:off x="914400" y="5334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77" name="TextBox 168"/>
          <p:cNvSpPr txBox="1">
            <a:spLocks noChangeArrowheads="1"/>
          </p:cNvSpPr>
          <p:nvPr/>
        </p:nvSpPr>
        <p:spPr bwMode="auto">
          <a:xfrm>
            <a:off x="533400" y="2209800"/>
            <a:ext cx="3635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</a:t>
            </a:r>
          </a:p>
          <a:p>
            <a:endParaRPr lang="ru-RU"/>
          </a:p>
          <a:p>
            <a:r>
              <a:rPr lang="ru-RU"/>
              <a:t>С</a:t>
            </a:r>
          </a:p>
          <a:p>
            <a:endParaRPr lang="ru-RU"/>
          </a:p>
          <a:p>
            <a:r>
              <a:rPr lang="ru-RU"/>
              <a:t>Ё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914400" y="5867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13716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80" name="Picture 8" descr="D:\Рабочий стол\МОЕ\анимации для презентаций\АНИМАЦИЯ_животные\Хищники\a90225c9cfc23cc11b4c980d428f8219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5213" y="4749800"/>
            <a:ext cx="685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Прямоугольник 257"/>
          <p:cNvSpPr/>
          <p:nvPr/>
        </p:nvSpPr>
        <p:spPr bwMode="auto">
          <a:xfrm>
            <a:off x="13716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9" name="Прямоугольник 258"/>
          <p:cNvSpPr/>
          <p:nvPr/>
        </p:nvSpPr>
        <p:spPr bwMode="auto">
          <a:xfrm>
            <a:off x="13716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0" name="Прямоугольник 259"/>
          <p:cNvSpPr/>
          <p:nvPr/>
        </p:nvSpPr>
        <p:spPr bwMode="auto">
          <a:xfrm>
            <a:off x="13716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1" name="Прямоугольник 260"/>
          <p:cNvSpPr/>
          <p:nvPr/>
        </p:nvSpPr>
        <p:spPr bwMode="auto">
          <a:xfrm>
            <a:off x="13716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" name="Прямоугольник 261"/>
          <p:cNvSpPr/>
          <p:nvPr/>
        </p:nvSpPr>
        <p:spPr bwMode="auto">
          <a:xfrm>
            <a:off x="13716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5" name="Прямоугольник 264"/>
          <p:cNvSpPr/>
          <p:nvPr/>
        </p:nvSpPr>
        <p:spPr bwMode="auto">
          <a:xfrm>
            <a:off x="18288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" name="Прямоугольник 265"/>
          <p:cNvSpPr/>
          <p:nvPr/>
        </p:nvSpPr>
        <p:spPr bwMode="auto">
          <a:xfrm>
            <a:off x="18288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7" name="Прямоугольник 266"/>
          <p:cNvSpPr/>
          <p:nvPr/>
        </p:nvSpPr>
        <p:spPr bwMode="auto">
          <a:xfrm>
            <a:off x="18288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8" name="Прямоугольник 267"/>
          <p:cNvSpPr/>
          <p:nvPr/>
        </p:nvSpPr>
        <p:spPr bwMode="auto">
          <a:xfrm>
            <a:off x="18288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9" name="Прямоугольник 268"/>
          <p:cNvSpPr/>
          <p:nvPr/>
        </p:nvSpPr>
        <p:spPr bwMode="auto">
          <a:xfrm>
            <a:off x="18288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1" name="Прямоугольник 270"/>
          <p:cNvSpPr/>
          <p:nvPr/>
        </p:nvSpPr>
        <p:spPr bwMode="auto">
          <a:xfrm>
            <a:off x="22860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2" name="Прямоугольник 271"/>
          <p:cNvSpPr/>
          <p:nvPr/>
        </p:nvSpPr>
        <p:spPr bwMode="auto">
          <a:xfrm>
            <a:off x="22860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3" name="Прямоугольник 272"/>
          <p:cNvSpPr/>
          <p:nvPr/>
        </p:nvSpPr>
        <p:spPr bwMode="auto">
          <a:xfrm>
            <a:off x="22860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4" name="Прямоугольник 273"/>
          <p:cNvSpPr/>
          <p:nvPr/>
        </p:nvSpPr>
        <p:spPr bwMode="auto">
          <a:xfrm>
            <a:off x="22860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" name="Прямоугольник 275"/>
          <p:cNvSpPr/>
          <p:nvPr/>
        </p:nvSpPr>
        <p:spPr bwMode="auto">
          <a:xfrm>
            <a:off x="2743200" y="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7" name="Прямоугольник 276"/>
          <p:cNvSpPr/>
          <p:nvPr/>
        </p:nvSpPr>
        <p:spPr bwMode="auto">
          <a:xfrm>
            <a:off x="27432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8" name="Прямоугольник 277"/>
          <p:cNvSpPr/>
          <p:nvPr/>
        </p:nvSpPr>
        <p:spPr bwMode="auto">
          <a:xfrm>
            <a:off x="27432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9" name="Прямоугольник 278"/>
          <p:cNvSpPr/>
          <p:nvPr/>
        </p:nvSpPr>
        <p:spPr bwMode="auto">
          <a:xfrm>
            <a:off x="27432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0" name="Прямоугольник 279"/>
          <p:cNvSpPr/>
          <p:nvPr/>
        </p:nvSpPr>
        <p:spPr bwMode="auto">
          <a:xfrm>
            <a:off x="2286000" y="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3" name="Прямоугольник 282"/>
          <p:cNvSpPr/>
          <p:nvPr/>
        </p:nvSpPr>
        <p:spPr bwMode="auto">
          <a:xfrm>
            <a:off x="32004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4" name="Прямоугольник 283"/>
          <p:cNvSpPr/>
          <p:nvPr/>
        </p:nvSpPr>
        <p:spPr bwMode="auto">
          <a:xfrm>
            <a:off x="32004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5" name="Прямоугольник 284"/>
          <p:cNvSpPr/>
          <p:nvPr/>
        </p:nvSpPr>
        <p:spPr bwMode="auto">
          <a:xfrm>
            <a:off x="32004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" name="Прямоугольник 285"/>
          <p:cNvSpPr/>
          <p:nvPr/>
        </p:nvSpPr>
        <p:spPr bwMode="auto">
          <a:xfrm>
            <a:off x="32004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7" name="Прямоугольник 286"/>
          <p:cNvSpPr/>
          <p:nvPr/>
        </p:nvSpPr>
        <p:spPr bwMode="auto">
          <a:xfrm>
            <a:off x="27432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8" name="Прямоугольник 287"/>
          <p:cNvSpPr/>
          <p:nvPr/>
        </p:nvSpPr>
        <p:spPr bwMode="auto">
          <a:xfrm>
            <a:off x="27432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9" name="Прямоугольник 288"/>
          <p:cNvSpPr/>
          <p:nvPr/>
        </p:nvSpPr>
        <p:spPr bwMode="auto">
          <a:xfrm>
            <a:off x="32004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1" name="Прямоугольник 290"/>
          <p:cNvSpPr/>
          <p:nvPr/>
        </p:nvSpPr>
        <p:spPr bwMode="auto">
          <a:xfrm>
            <a:off x="50292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2" name="Прямоугольник 291"/>
          <p:cNvSpPr/>
          <p:nvPr/>
        </p:nvSpPr>
        <p:spPr bwMode="auto">
          <a:xfrm>
            <a:off x="50292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3" name="Прямоугольник 292"/>
          <p:cNvSpPr/>
          <p:nvPr/>
        </p:nvSpPr>
        <p:spPr bwMode="auto">
          <a:xfrm>
            <a:off x="50292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4" name="Прямоугольник 293"/>
          <p:cNvSpPr/>
          <p:nvPr/>
        </p:nvSpPr>
        <p:spPr bwMode="auto">
          <a:xfrm>
            <a:off x="50292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5" name="Прямоугольник 294"/>
          <p:cNvSpPr/>
          <p:nvPr/>
        </p:nvSpPr>
        <p:spPr bwMode="auto">
          <a:xfrm>
            <a:off x="36576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" name="Прямоугольник 295"/>
          <p:cNvSpPr/>
          <p:nvPr/>
        </p:nvSpPr>
        <p:spPr bwMode="auto">
          <a:xfrm>
            <a:off x="41148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97" name="Прямоугольник 296"/>
          <p:cNvSpPr/>
          <p:nvPr/>
        </p:nvSpPr>
        <p:spPr bwMode="auto">
          <a:xfrm>
            <a:off x="45720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9" name="Прямоугольник 298"/>
          <p:cNvSpPr/>
          <p:nvPr/>
        </p:nvSpPr>
        <p:spPr bwMode="auto">
          <a:xfrm>
            <a:off x="50292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0" name="Прямоугольник 299"/>
          <p:cNvSpPr/>
          <p:nvPr/>
        </p:nvSpPr>
        <p:spPr bwMode="auto">
          <a:xfrm>
            <a:off x="50292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1" name="Прямоугольник 300"/>
          <p:cNvSpPr/>
          <p:nvPr/>
        </p:nvSpPr>
        <p:spPr bwMode="auto">
          <a:xfrm>
            <a:off x="5029200" y="4267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4" name="Прямоугольник 303"/>
          <p:cNvSpPr/>
          <p:nvPr/>
        </p:nvSpPr>
        <p:spPr bwMode="auto">
          <a:xfrm>
            <a:off x="54864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5" name="Прямоугольник 304"/>
          <p:cNvSpPr/>
          <p:nvPr/>
        </p:nvSpPr>
        <p:spPr bwMode="auto">
          <a:xfrm>
            <a:off x="54864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6" name="Прямоугольник 305"/>
          <p:cNvSpPr/>
          <p:nvPr/>
        </p:nvSpPr>
        <p:spPr bwMode="auto">
          <a:xfrm>
            <a:off x="54864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" name="Прямоугольник 306"/>
          <p:cNvSpPr/>
          <p:nvPr/>
        </p:nvSpPr>
        <p:spPr bwMode="auto">
          <a:xfrm>
            <a:off x="54864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5943600" y="533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0" name="Прямоугольник 309"/>
          <p:cNvSpPr/>
          <p:nvPr/>
        </p:nvSpPr>
        <p:spPr bwMode="auto">
          <a:xfrm>
            <a:off x="59436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1" name="Прямоугольник 310"/>
          <p:cNvSpPr/>
          <p:nvPr/>
        </p:nvSpPr>
        <p:spPr bwMode="auto">
          <a:xfrm>
            <a:off x="59436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2" name="Прямоугольник 311"/>
          <p:cNvSpPr/>
          <p:nvPr/>
        </p:nvSpPr>
        <p:spPr bwMode="auto">
          <a:xfrm>
            <a:off x="59436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4" name="Прямоугольник 313"/>
          <p:cNvSpPr/>
          <p:nvPr/>
        </p:nvSpPr>
        <p:spPr bwMode="auto">
          <a:xfrm>
            <a:off x="6400800" y="1066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5" name="Прямоугольник 314"/>
          <p:cNvSpPr/>
          <p:nvPr/>
        </p:nvSpPr>
        <p:spPr bwMode="auto">
          <a:xfrm>
            <a:off x="64008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6" name="Прямоугольник 315"/>
          <p:cNvSpPr/>
          <p:nvPr/>
        </p:nvSpPr>
        <p:spPr bwMode="auto">
          <a:xfrm>
            <a:off x="64008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7" name="Прямоугольник 316"/>
          <p:cNvSpPr/>
          <p:nvPr/>
        </p:nvSpPr>
        <p:spPr bwMode="auto">
          <a:xfrm>
            <a:off x="64008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9" name="Прямоугольник 318"/>
          <p:cNvSpPr/>
          <p:nvPr/>
        </p:nvSpPr>
        <p:spPr bwMode="auto">
          <a:xfrm>
            <a:off x="6858000" y="1600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0" name="Прямоугольник 319"/>
          <p:cNvSpPr/>
          <p:nvPr/>
        </p:nvSpPr>
        <p:spPr bwMode="auto">
          <a:xfrm>
            <a:off x="6858000" y="2133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1" name="Прямоугольник 320"/>
          <p:cNvSpPr/>
          <p:nvPr/>
        </p:nvSpPr>
        <p:spPr bwMode="auto">
          <a:xfrm>
            <a:off x="6858000" y="2667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2" name="Прямоугольник 321"/>
          <p:cNvSpPr/>
          <p:nvPr/>
        </p:nvSpPr>
        <p:spPr bwMode="auto">
          <a:xfrm>
            <a:off x="6858000" y="32004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33" name="TextBox 328"/>
          <p:cNvSpPr txBox="1">
            <a:spLocks noChangeArrowheads="1"/>
          </p:cNvSpPr>
          <p:nvPr/>
        </p:nvSpPr>
        <p:spPr bwMode="auto">
          <a:xfrm>
            <a:off x="914400" y="2209800"/>
            <a:ext cx="396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М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  <a:p>
            <a:r>
              <a:rPr lang="ru-RU"/>
              <a:t>Р</a:t>
            </a:r>
          </a:p>
          <a:p>
            <a:endParaRPr lang="ru-RU"/>
          </a:p>
          <a:p>
            <a:r>
              <a:rPr lang="ru-RU"/>
              <a:t>Т</a:t>
            </a:r>
          </a:p>
          <a:p>
            <a:endParaRPr lang="ru-RU"/>
          </a:p>
          <a:p>
            <a:r>
              <a:rPr lang="ru-RU"/>
              <a:t>Ы</a:t>
            </a:r>
          </a:p>
          <a:p>
            <a:endParaRPr lang="ru-RU"/>
          </a:p>
          <a:p>
            <a:r>
              <a:rPr lang="ru-RU"/>
              <a:t>Ш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</p:txBody>
      </p:sp>
      <p:sp>
        <p:nvSpPr>
          <p:cNvPr id="6234" name="TextBox 329"/>
          <p:cNvSpPr txBox="1">
            <a:spLocks noChangeArrowheads="1"/>
          </p:cNvSpPr>
          <p:nvPr/>
        </p:nvSpPr>
        <p:spPr bwMode="auto">
          <a:xfrm>
            <a:off x="1447800" y="533400"/>
            <a:ext cx="363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  <a:p>
            <a:endParaRPr lang="ru-RU"/>
          </a:p>
          <a:p>
            <a:r>
              <a:rPr lang="ru-RU"/>
              <a:t>О</a:t>
            </a:r>
          </a:p>
          <a:p>
            <a:endParaRPr lang="ru-RU"/>
          </a:p>
          <a:p>
            <a:r>
              <a:rPr lang="ru-RU"/>
              <a:t>Б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А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</p:txBody>
      </p:sp>
      <p:sp>
        <p:nvSpPr>
          <p:cNvPr id="6235" name="TextBox 330"/>
          <p:cNvSpPr txBox="1">
            <a:spLocks noChangeArrowheads="1"/>
          </p:cNvSpPr>
          <p:nvPr/>
        </p:nvSpPr>
        <p:spPr bwMode="auto">
          <a:xfrm>
            <a:off x="1828800" y="1143000"/>
            <a:ext cx="45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</a:t>
            </a:r>
          </a:p>
          <a:p>
            <a:pPr algn="ctr"/>
            <a:endParaRPr lang="ru-RU"/>
          </a:p>
          <a:p>
            <a:pPr algn="ctr"/>
            <a:r>
              <a:rPr lang="ru-RU"/>
              <a:t>О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Ш</a:t>
            </a:r>
          </a:p>
          <a:p>
            <a:pPr algn="ctr"/>
            <a:endParaRPr lang="ru-RU"/>
          </a:p>
          <a:p>
            <a:pPr algn="ctr"/>
            <a:r>
              <a:rPr lang="ru-RU"/>
              <a:t>К</a:t>
            </a:r>
          </a:p>
          <a:p>
            <a:pPr algn="ctr"/>
            <a:endParaRPr lang="ru-RU"/>
          </a:p>
          <a:p>
            <a:pPr algn="ctr"/>
            <a:r>
              <a:rPr lang="ru-RU"/>
              <a:t>А</a:t>
            </a:r>
          </a:p>
          <a:p>
            <a:pPr algn="ctr"/>
            <a:endParaRPr lang="ru-RU"/>
          </a:p>
        </p:txBody>
      </p:sp>
      <p:sp>
        <p:nvSpPr>
          <p:cNvPr id="6236" name="TextBox 331"/>
          <p:cNvSpPr txBox="1">
            <a:spLocks noChangeArrowheads="1"/>
          </p:cNvSpPr>
          <p:nvPr/>
        </p:nvSpPr>
        <p:spPr bwMode="auto">
          <a:xfrm>
            <a:off x="2362200" y="0"/>
            <a:ext cx="3508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  <a:p>
            <a:r>
              <a:rPr lang="ru-RU"/>
              <a:t>Р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Н</a:t>
            </a:r>
          </a:p>
          <a:p>
            <a:endParaRPr lang="ru-RU"/>
          </a:p>
        </p:txBody>
      </p:sp>
      <p:sp>
        <p:nvSpPr>
          <p:cNvPr id="6237" name="TextBox 332"/>
          <p:cNvSpPr txBox="1">
            <a:spLocks noChangeArrowheads="1"/>
          </p:cNvSpPr>
          <p:nvPr/>
        </p:nvSpPr>
        <p:spPr bwMode="auto">
          <a:xfrm>
            <a:off x="2743200" y="0"/>
            <a:ext cx="363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Р</a:t>
            </a:r>
          </a:p>
          <a:p>
            <a:endParaRPr lang="ru-RU"/>
          </a:p>
          <a:p>
            <a:r>
              <a:rPr lang="ru-RU"/>
              <a:t>О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И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</p:txBody>
      </p:sp>
      <p:sp>
        <p:nvSpPr>
          <p:cNvPr id="6238" name="TextBox 333"/>
          <p:cNvSpPr txBox="1">
            <a:spLocks noChangeArrowheads="1"/>
          </p:cNvSpPr>
          <p:nvPr/>
        </p:nvSpPr>
        <p:spPr bwMode="auto">
          <a:xfrm>
            <a:off x="3276600" y="1600200"/>
            <a:ext cx="3508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Е</a:t>
            </a:r>
          </a:p>
          <a:p>
            <a:endParaRPr lang="ru-RU"/>
          </a:p>
          <a:p>
            <a:r>
              <a:rPr lang="ru-RU"/>
              <a:t>Т</a:t>
            </a:r>
          </a:p>
          <a:p>
            <a:endParaRPr lang="ru-RU"/>
          </a:p>
          <a:p>
            <a:r>
              <a:rPr lang="ru-RU"/>
              <a:t>У</a:t>
            </a:r>
          </a:p>
          <a:p>
            <a:endParaRPr lang="ru-RU"/>
          </a:p>
          <a:p>
            <a:r>
              <a:rPr lang="ru-RU"/>
              <a:t>Х</a:t>
            </a:r>
          </a:p>
          <a:p>
            <a:endParaRPr lang="ru-RU"/>
          </a:p>
        </p:txBody>
      </p:sp>
      <p:sp>
        <p:nvSpPr>
          <p:cNvPr id="6239" name="TextBox 335"/>
          <p:cNvSpPr txBox="1">
            <a:spLocks noChangeArrowheads="1"/>
          </p:cNvSpPr>
          <p:nvPr/>
        </p:nvSpPr>
        <p:spPr bwMode="auto">
          <a:xfrm>
            <a:off x="5029200" y="1066800"/>
            <a:ext cx="3762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М</a:t>
            </a:r>
          </a:p>
          <a:p>
            <a:pPr algn="ctr"/>
            <a:endParaRPr lang="ru-RU"/>
          </a:p>
          <a:p>
            <a:pPr algn="ctr"/>
            <a:r>
              <a:rPr lang="ru-RU"/>
              <a:t>Е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Д</a:t>
            </a:r>
          </a:p>
          <a:p>
            <a:pPr algn="ctr"/>
            <a:endParaRPr lang="ru-RU"/>
          </a:p>
          <a:p>
            <a:pPr algn="ctr"/>
            <a:r>
              <a:rPr lang="ru-RU"/>
              <a:t>В</a:t>
            </a:r>
          </a:p>
          <a:p>
            <a:pPr algn="ctr"/>
            <a:endParaRPr lang="ru-RU"/>
          </a:p>
          <a:p>
            <a:pPr algn="ctr"/>
            <a:r>
              <a:rPr lang="ru-RU"/>
              <a:t>Е</a:t>
            </a:r>
          </a:p>
          <a:p>
            <a:pPr algn="ctr"/>
            <a:endParaRPr lang="ru-RU"/>
          </a:p>
          <a:p>
            <a:pPr algn="ctr"/>
            <a:r>
              <a:rPr lang="ru-RU"/>
              <a:t>Д</a:t>
            </a:r>
          </a:p>
          <a:p>
            <a:pPr algn="ctr"/>
            <a:endParaRPr lang="ru-RU"/>
          </a:p>
          <a:p>
            <a:pPr algn="ctr"/>
            <a:r>
              <a:rPr lang="ru-RU"/>
              <a:t>Ь</a:t>
            </a:r>
          </a:p>
          <a:p>
            <a:pPr algn="ctr"/>
            <a:endParaRPr lang="ru-RU"/>
          </a:p>
        </p:txBody>
      </p:sp>
      <p:sp>
        <p:nvSpPr>
          <p:cNvPr id="6240" name="TextBox 336"/>
          <p:cNvSpPr txBox="1">
            <a:spLocks noChangeArrowheads="1"/>
          </p:cNvSpPr>
          <p:nvPr/>
        </p:nvSpPr>
        <p:spPr bwMode="auto">
          <a:xfrm>
            <a:off x="5638800" y="1600200"/>
            <a:ext cx="22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Л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/>
          </a:p>
          <a:p>
            <a:pPr algn="ctr"/>
            <a:r>
              <a:rPr lang="ru-RU"/>
              <a:t>С</a:t>
            </a:r>
          </a:p>
          <a:p>
            <a:pPr algn="ctr"/>
            <a:endParaRPr lang="ru-RU"/>
          </a:p>
          <a:p>
            <a:pPr algn="ctr"/>
            <a:r>
              <a:rPr lang="ru-RU"/>
              <a:t>А</a:t>
            </a:r>
          </a:p>
          <a:p>
            <a:pPr algn="ctr"/>
            <a:endParaRPr lang="ru-RU"/>
          </a:p>
        </p:txBody>
      </p:sp>
      <p:sp>
        <p:nvSpPr>
          <p:cNvPr id="6241" name="TextBox 337"/>
          <p:cNvSpPr txBox="1">
            <a:spLocks noChangeArrowheads="1"/>
          </p:cNvSpPr>
          <p:nvPr/>
        </p:nvSpPr>
        <p:spPr bwMode="auto">
          <a:xfrm>
            <a:off x="6019800" y="533400"/>
            <a:ext cx="363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  <a:p>
            <a:endParaRPr lang="ru-RU"/>
          </a:p>
          <a:p>
            <a:r>
              <a:rPr lang="ru-RU"/>
              <a:t>О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К</a:t>
            </a:r>
          </a:p>
          <a:p>
            <a:endParaRPr lang="ru-RU"/>
          </a:p>
        </p:txBody>
      </p:sp>
      <p:sp>
        <p:nvSpPr>
          <p:cNvPr id="6242" name="TextBox 338"/>
          <p:cNvSpPr txBox="1">
            <a:spLocks noChangeArrowheads="1"/>
          </p:cNvSpPr>
          <p:nvPr/>
        </p:nvSpPr>
        <p:spPr bwMode="auto">
          <a:xfrm>
            <a:off x="6400800" y="1066800"/>
            <a:ext cx="3984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Ё</a:t>
            </a:r>
          </a:p>
          <a:p>
            <a:pPr algn="ctr"/>
            <a:endParaRPr lang="ru-RU"/>
          </a:p>
          <a:p>
            <a:pPr algn="ctr"/>
            <a:r>
              <a:rPr lang="ru-RU"/>
              <a:t>Ж</a:t>
            </a:r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/>
          </a:p>
          <a:p>
            <a:pPr algn="ctr"/>
            <a:r>
              <a:rPr lang="ru-RU"/>
              <a:t>К</a:t>
            </a:r>
          </a:p>
          <a:p>
            <a:pPr algn="ctr"/>
            <a:endParaRPr lang="ru-RU"/>
          </a:p>
        </p:txBody>
      </p:sp>
      <p:sp>
        <p:nvSpPr>
          <p:cNvPr id="341" name="Прямоугольник 340"/>
          <p:cNvSpPr/>
          <p:nvPr/>
        </p:nvSpPr>
        <p:spPr bwMode="auto">
          <a:xfrm>
            <a:off x="6858000" y="37338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44" name="TextBox 341"/>
          <p:cNvSpPr txBox="1">
            <a:spLocks noChangeArrowheads="1"/>
          </p:cNvSpPr>
          <p:nvPr/>
        </p:nvSpPr>
        <p:spPr bwMode="auto">
          <a:xfrm>
            <a:off x="6934200" y="1600200"/>
            <a:ext cx="3381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  <a:p>
            <a:endParaRPr lang="ru-RU"/>
          </a:p>
          <a:p>
            <a:r>
              <a:rPr lang="ru-RU" b="1">
                <a:solidFill>
                  <a:srgbClr val="FF0000"/>
                </a:solidFill>
              </a:rPr>
              <a:t>Е</a:t>
            </a:r>
          </a:p>
          <a:p>
            <a:endParaRPr lang="ru-RU"/>
          </a:p>
          <a:p>
            <a:r>
              <a:rPr lang="ru-RU"/>
              <a:t>Л</a:t>
            </a:r>
          </a:p>
          <a:p>
            <a:endParaRPr lang="ru-RU"/>
          </a:p>
          <a:p>
            <a:r>
              <a:rPr lang="ru-RU"/>
              <a:t>К</a:t>
            </a:r>
          </a:p>
          <a:p>
            <a:endParaRPr lang="ru-RU"/>
          </a:p>
          <a:p>
            <a:r>
              <a:rPr lang="ru-RU"/>
              <a:t>А</a:t>
            </a:r>
          </a:p>
          <a:p>
            <a:endParaRPr lang="ru-RU"/>
          </a:p>
        </p:txBody>
      </p:sp>
      <p:sp>
        <p:nvSpPr>
          <p:cNvPr id="6245" name="Прямоугольник 342"/>
          <p:cNvSpPr>
            <a:spLocks noChangeArrowheads="1"/>
          </p:cNvSpPr>
          <p:nvPr/>
        </p:nvSpPr>
        <p:spPr bwMode="auto">
          <a:xfrm>
            <a:off x="6799263" y="9525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Подкованы ноги,</a:t>
            </a:r>
            <a:br>
              <a:rPr lang="ru-RU"/>
            </a:br>
            <a:r>
              <a:rPr lang="ru-RU"/>
              <a:t>Бежит по дороге:</a:t>
            </a:r>
            <a:br>
              <a:rPr lang="ru-RU"/>
            </a:br>
            <a:r>
              <a:rPr lang="ru-RU"/>
              <a:t>Грива дугою,</a:t>
            </a:r>
            <a:br>
              <a:rPr lang="ru-RU"/>
            </a:br>
            <a:r>
              <a:rPr lang="ru-RU"/>
              <a:t>А хвост метлою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63888" y="-66675"/>
            <a:ext cx="3119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Она в Африке живёт</a:t>
            </a:r>
          </a:p>
          <a:p>
            <a:r>
              <a:rPr lang="ru-RU"/>
              <a:t>И бананы всё жуёт,</a:t>
            </a:r>
          </a:p>
          <a:p>
            <a:r>
              <a:rPr lang="ru-RU"/>
              <a:t>Озорная как мальчишка</a:t>
            </a:r>
          </a:p>
          <a:p>
            <a:r>
              <a:rPr lang="ru-RU"/>
              <a:t>Эта ловкая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383338" y="4567238"/>
            <a:ext cx="23923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хозяином дружит,</a:t>
            </a:r>
          </a:p>
          <a:p>
            <a:r>
              <a:rPr lang="ru-RU"/>
              <a:t>Дом сторожит,</a:t>
            </a:r>
          </a:p>
          <a:p>
            <a:r>
              <a:rPr lang="ru-RU"/>
              <a:t>Живёт под крылечком,</a:t>
            </a:r>
          </a:p>
          <a:p>
            <a:r>
              <a:rPr lang="ru-RU"/>
              <a:t>А хвост колечком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61125" y="5456238"/>
            <a:ext cx="2076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Мягкие лапки,</a:t>
            </a:r>
          </a:p>
          <a:p>
            <a:r>
              <a:rPr lang="ru-RU"/>
              <a:t>а в лапках — цап-царапки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69025" y="4754563"/>
            <a:ext cx="279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предпримешь, круторогий,</a:t>
            </a:r>
          </a:p>
          <a:p>
            <a:r>
              <a:rPr lang="ru-RU"/>
              <a:t>Коль ворота на дороге?</a:t>
            </a:r>
          </a:p>
          <a:p>
            <a:r>
              <a:rPr lang="ru-RU"/>
              <a:t>"Бе-е, пойду я на таран," –</a:t>
            </a:r>
          </a:p>
          <a:p>
            <a:r>
              <a:rPr lang="ru-RU"/>
              <a:t>Отвечает мне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73775" y="4681538"/>
            <a:ext cx="29305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Любит кушать он морковку</a:t>
            </a:r>
          </a:p>
          <a:p>
            <a:r>
              <a:rPr lang="ru-RU"/>
              <a:t>И капусту для сноровки,</a:t>
            </a:r>
          </a:p>
          <a:p>
            <a:r>
              <a:rPr lang="ru-RU"/>
              <a:t>А следит за клеткой Толик,</a:t>
            </a:r>
          </a:p>
          <a:p>
            <a:r>
              <a:rPr lang="ru-RU"/>
              <a:t>Там живёт пушистый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08775" y="39688"/>
            <a:ext cx="307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Кто  кричит во дворе,</a:t>
            </a:r>
          </a:p>
          <a:p>
            <a:r>
              <a:rPr lang="ru-RU"/>
              <a:t>Будит нас на заре?</a:t>
            </a:r>
          </a:p>
          <a:p>
            <a:r>
              <a:rPr lang="ru-RU"/>
              <a:t>У него  есть перья - пух!</a:t>
            </a:r>
          </a:p>
          <a:p>
            <a:r>
              <a:rPr lang="ru-RU"/>
              <a:t>И зовут его ... !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096000" y="4560888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 коричневый, лохматый.</a:t>
            </a:r>
          </a:p>
          <a:p>
            <a:r>
              <a:rPr lang="ru-RU"/>
              <a:t>Угадайте-ка, ребята,</a:t>
            </a:r>
          </a:p>
          <a:p>
            <a:r>
              <a:rPr lang="ru-RU"/>
              <a:t>Кто, построив теплый дом,</a:t>
            </a:r>
          </a:p>
          <a:p>
            <a:r>
              <a:rPr lang="ru-RU"/>
              <a:t>Спит всю зиму в доме том?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96000" y="5383213"/>
            <a:ext cx="293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хитрей плутовки нет.</a:t>
            </a:r>
          </a:p>
          <a:p>
            <a:r>
              <a:rPr lang="ru-RU"/>
              <a:t>Знает целый белый свет.</a:t>
            </a:r>
          </a:p>
          <a:p>
            <a:r>
              <a:rPr lang="ru-RU"/>
              <a:t>Все облазила леса,</a:t>
            </a:r>
          </a:p>
          <a:p>
            <a:r>
              <a:rPr lang="ru-RU"/>
              <a:t>Это рыжая...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867400" y="4687888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Может скушать целый полк,</a:t>
            </a:r>
          </a:p>
          <a:p>
            <a:r>
              <a:rPr lang="ru-RU"/>
              <a:t>Злой, голодный серый…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7875" y="4941888"/>
            <a:ext cx="3200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 в лесу живёт под ёлкой,</a:t>
            </a:r>
          </a:p>
          <a:p>
            <a:r>
              <a:rPr lang="ru-RU"/>
              <a:t>Носит острые иголки.</a:t>
            </a:r>
          </a:p>
          <a:p>
            <a:r>
              <a:rPr lang="ru-RU"/>
              <a:t>Ходит-бродит вдоль дорожек</a:t>
            </a:r>
          </a:p>
          <a:p>
            <a:r>
              <a:rPr lang="ru-RU"/>
              <a:t>Весь колючий братец...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43050" y="5405438"/>
            <a:ext cx="3060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 деревьям ловко скачет,</a:t>
            </a:r>
          </a:p>
          <a:p>
            <a:r>
              <a:rPr lang="ru-RU"/>
              <a:t>И в дупло орешки прячет.</a:t>
            </a:r>
          </a:p>
          <a:p>
            <a:r>
              <a:rPr lang="ru-RU"/>
              <a:t>Что же это за зверек?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8" grpId="1"/>
      <p:bldP spid="6165" grpId="0"/>
      <p:bldP spid="6177" grpId="0"/>
      <p:bldP spid="6233" grpId="0"/>
      <p:bldP spid="6234" grpId="0"/>
      <p:bldP spid="6235" grpId="0"/>
      <p:bldP spid="6236" grpId="0"/>
      <p:bldP spid="6237" grpId="0"/>
      <p:bldP spid="6238" grpId="0"/>
      <p:bldP spid="6239" grpId="0"/>
      <p:bldP spid="6240" grpId="0"/>
      <p:bldP spid="6241" grpId="0"/>
      <p:bldP spid="6242" grpId="0"/>
      <p:bldP spid="6244" grpId="0"/>
      <p:bldP spid="6245" grpId="0"/>
      <p:bldP spid="6245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44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476375" y="117475"/>
            <a:ext cx="734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Monotype Corsiva" pitchFamily="66" charset="0"/>
              </a:rPr>
              <a:t>    </a:t>
            </a:r>
            <a:r>
              <a:rPr lang="ru-RU" sz="4800" b="1">
                <a:solidFill>
                  <a:srgbClr val="336699"/>
                </a:solidFill>
                <a:latin typeface="Monotype Corsiva" pitchFamily="66" charset="0"/>
              </a:rPr>
              <a:t>Какую пользу приносят </a:t>
            </a:r>
          </a:p>
          <a:p>
            <a:r>
              <a:rPr lang="ru-RU" sz="4800" b="1">
                <a:solidFill>
                  <a:srgbClr val="336699"/>
                </a:solidFill>
                <a:latin typeface="Monotype Corsiva" pitchFamily="66" charset="0"/>
              </a:rPr>
              <a:t>домашние животные человеку?</a:t>
            </a:r>
          </a:p>
        </p:txBody>
      </p:sp>
      <p:pic>
        <p:nvPicPr>
          <p:cNvPr id="1026" name="Picture 2" descr="Картинки по запросу продукты питания от живот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91885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48000"/>
            <a:ext cx="1828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Картинки по запросу шер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71768"/>
            <a:ext cx="2362200" cy="20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95468" y="3161735"/>
            <a:ext cx="1828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Картинки по запросу лошадь в упряж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24" y="2195584"/>
            <a:ext cx="2567876" cy="17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76124" y="3487006"/>
            <a:ext cx="2567876" cy="6277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средство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Картинки по запросу собака охраняет д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45" y="4415054"/>
            <a:ext cx="36697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15445" y="6166520"/>
            <a:ext cx="1828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8935"/>
            <a:ext cx="1947444" cy="29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45122" y="6055612"/>
            <a:ext cx="1828800" cy="8023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Декоративное значение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663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06699"/>
                </a:solidFill>
                <a:latin typeface="Monotype Corsiva" pitchFamily="66" charset="0"/>
              </a:rPr>
              <a:t>        </a:t>
            </a:r>
            <a: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  <a:t>Продукты питания</a:t>
            </a:r>
            <a:b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</a:br>
            <a: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  <a:t>животного происхождения</a:t>
            </a:r>
          </a:p>
        </p:txBody>
      </p:sp>
      <p:pic>
        <p:nvPicPr>
          <p:cNvPr id="8195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2400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21163"/>
            <a:ext cx="3241675" cy="237648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8197" name="Picture 6" descr="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557338"/>
            <a:ext cx="3392488" cy="2259012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pic>
        <p:nvPicPr>
          <p:cNvPr id="8198" name="Picture 8" descr="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149725"/>
            <a:ext cx="3378200" cy="2555875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99"/>
                </a:solidFill>
                <a:latin typeface="Monotype Corsiva" pitchFamily="66" charset="0"/>
              </a:rPr>
              <a:t>Домашние животные – источник материалов</a:t>
            </a:r>
          </a:p>
        </p:txBody>
      </p:sp>
      <p:pic>
        <p:nvPicPr>
          <p:cNvPr id="9219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2093913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1736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884988" y="1628775"/>
            <a:ext cx="1843087" cy="1655763"/>
            <a:chOff x="6884988" y="1628775"/>
            <a:chExt cx="1843087" cy="1655763"/>
          </a:xfrm>
        </p:grpSpPr>
        <p:pic>
          <p:nvPicPr>
            <p:cNvPr id="3" name="Picture 6" descr="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088" y="1628775"/>
              <a:ext cx="915987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7" descr="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84988" y="1628775"/>
              <a:ext cx="928687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3" name="Picture 9" descr="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3716338"/>
            <a:ext cx="17986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27770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19478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38608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487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Дикие и домашние животные </a:t>
            </a: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-228600" y="441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Сагитова Рамиля  Ташбулатовна, учитель начальных классов.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«Лянторская СОШ № 4»</a:t>
            </a:r>
          </a:p>
        </p:txBody>
      </p:sp>
      <p:pic>
        <p:nvPicPr>
          <p:cNvPr id="7" name="Picture 5" descr="зуб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49375" cy="134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805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Как появились домашние     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        животные?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676400"/>
          </a:xfrm>
          <a:solidFill>
            <a:srgbClr val="99FF66"/>
          </a:solidFill>
          <a:ln w="38100">
            <a:solidFill>
              <a:schemeClr val="hlink"/>
            </a:solidFill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	</a:t>
            </a:r>
            <a:r>
              <a:rPr lang="ru-RU" sz="2800" b="1" smtClean="0"/>
              <a:t>Давным-давно, когда ещё не было городов, машин и книг, люди жили в пещерах. Они боялись огромных страшных хищников.</a:t>
            </a:r>
          </a:p>
        </p:txBody>
      </p:sp>
      <p:pic>
        <p:nvPicPr>
          <p:cNvPr id="1024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84313"/>
            <a:ext cx="6265863" cy="3706812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423</Words>
  <Application>Microsoft Office PowerPoint</Application>
  <PresentationFormat>Экран (4:3)</PresentationFormat>
  <Paragraphs>221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Дикие и домашние животные </vt:lpstr>
      <vt:lpstr>Презентация PowerPoint</vt:lpstr>
      <vt:lpstr>Дикие и домашние животные </vt:lpstr>
      <vt:lpstr>Презентация PowerPoint</vt:lpstr>
      <vt:lpstr>Дикие и домашние животные </vt:lpstr>
      <vt:lpstr>        Продукты питания животного происхождения</vt:lpstr>
      <vt:lpstr>Домашние животные – источник материалов</vt:lpstr>
      <vt:lpstr>Дикие и домашние животные </vt:lpstr>
      <vt:lpstr>Как появились домашние              животные?</vt:lpstr>
      <vt:lpstr>Презентация PowerPoint</vt:lpstr>
      <vt:lpstr>Презентация PowerPoint</vt:lpstr>
      <vt:lpstr>Презентация PowerPoint</vt:lpstr>
      <vt:lpstr>Дикие и домашние животные </vt:lpstr>
      <vt:lpstr>     Игра «Назови детеныша» </vt:lpstr>
      <vt:lpstr>Дикие и домашние животные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1</cp:lastModifiedBy>
  <cp:revision>93</cp:revision>
  <cp:lastPrinted>1601-01-01T00:00:00Z</cp:lastPrinted>
  <dcterms:created xsi:type="dcterms:W3CDTF">1601-01-01T00:00:00Z</dcterms:created>
  <dcterms:modified xsi:type="dcterms:W3CDTF">2022-10-21T13:47:47Z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