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0" r:id="rId10"/>
    <p:sldId id="266" r:id="rId11"/>
    <p:sldId id="265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gatadler.ru/fregat/img/header-background.png"/>
          <p:cNvPicPr>
            <a:picLocks noChangeAspect="1" noChangeArrowheads="1"/>
          </p:cNvPicPr>
          <p:nvPr/>
        </p:nvPicPr>
        <p:blipFill>
          <a:blip r:embed="rId2"/>
          <a:srcRect b="19318"/>
          <a:stretch>
            <a:fillRect/>
          </a:stretch>
        </p:blipFill>
        <p:spPr bwMode="auto">
          <a:xfrm>
            <a:off x="18266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7849" y="1412776"/>
            <a:ext cx="628800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Исследовательская работа на тему «Моя семья в истории страны»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CC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600" y="188640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Comic Sans MS" pitchFamily="66" charset="0"/>
              </a:rPr>
              <a:t>Муниципальное автономное общеобразовательное учреждение средняя школа №5 г. Павлово, </a:t>
            </a:r>
          </a:p>
          <a:p>
            <a:pPr algn="ctr"/>
            <a:r>
              <a:rPr lang="ru-RU" sz="2000" b="1" dirty="0" smtClean="0">
                <a:solidFill>
                  <a:srgbClr val="800080"/>
                </a:solidFill>
                <a:latin typeface="Comic Sans MS" pitchFamily="66" charset="0"/>
              </a:rPr>
              <a:t>ул. Радиальная, д.1</a:t>
            </a:r>
            <a:endParaRPr lang="ru-RU" sz="2000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ds02.infourok.ru/uploads/ex/05e5/0003c2ec-b4703148/img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7"/>
          <a:stretch/>
        </p:blipFill>
        <p:spPr bwMode="auto">
          <a:xfrm>
            <a:off x="35496" y="2902924"/>
            <a:ext cx="4844949" cy="247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4199" y="4005064"/>
            <a:ext cx="5169801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                     Выполнил: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  <a:latin typeface="Comic Sans MS" panose="030F0702030302020204" pitchFamily="66" charset="0"/>
              </a:rPr>
              <a:t>             ученик 4 «Б» класса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  <a:latin typeface="Comic Sans MS" panose="030F0702030302020204" pitchFamily="66" charset="0"/>
              </a:rPr>
              <a:t>                Афанасьев Артем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Научный руководитель: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  <a:latin typeface="Comic Sans MS" panose="030F0702030302020204" pitchFamily="66" charset="0"/>
              </a:rPr>
              <a:t>Учитель начальных классов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800080"/>
                </a:solidFill>
                <a:latin typeface="Comic Sans MS" panose="030F0702030302020204" pitchFamily="66" charset="0"/>
              </a:rPr>
              <a:t>Парфенова Елена Витальевна</a:t>
            </a:r>
          </a:p>
        </p:txBody>
      </p:sp>
    </p:spTree>
    <p:extLst>
      <p:ext uri="{BB962C8B-B14F-4D97-AF65-F5344CB8AC3E}">
        <p14:creationId xmlns:p14="http://schemas.microsoft.com/office/powerpoint/2010/main" val="1538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gatadler.ru/fregat/img/header-background.png"/>
          <p:cNvPicPr>
            <a:picLocks noChangeAspect="1" noChangeArrowheads="1"/>
          </p:cNvPicPr>
          <p:nvPr/>
        </p:nvPicPr>
        <p:blipFill>
          <a:blip r:embed="rId2"/>
          <a:srcRect b="193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16632"/>
            <a:ext cx="72152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5.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«Описание боевых действий,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в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 которых принимал участие прадед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»</a:t>
            </a: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C:\Users\начальныеПК3\Desktop\Афанасьев Артем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5010"/>
            <a:ext cx="5071043" cy="365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начальныеПК3\Desktop\Афанасьев Артем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84" y="1505010"/>
            <a:ext cx="361681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начальныеПК3\Desktop\Афанасьев Артем\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8" y="2420888"/>
            <a:ext cx="4871426" cy="351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начальныеПК3\Desktop\Афанасьев Артем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9" y="3429000"/>
            <a:ext cx="4713304" cy="3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gatadler.ru/fregat/img/header-background.png"/>
          <p:cNvPicPr>
            <a:picLocks noChangeAspect="1" noChangeArrowheads="1"/>
          </p:cNvPicPr>
          <p:nvPr/>
        </p:nvPicPr>
        <p:blipFill>
          <a:blip r:embed="rId2"/>
          <a:srcRect b="193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34397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«В боях под 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Велижем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»</a:t>
            </a: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 descr="C:\Users\начальныеПК3\Desktop\Афанасьев Артем\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" b="35025"/>
          <a:stretch/>
        </p:blipFill>
        <p:spPr bwMode="auto">
          <a:xfrm>
            <a:off x="1475656" y="980728"/>
            <a:ext cx="6453930" cy="55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gatadler.ru/fregat/img/header-background.png"/>
          <p:cNvPicPr>
            <a:picLocks noChangeAspect="1" noChangeArrowheads="1"/>
          </p:cNvPicPr>
          <p:nvPr/>
        </p:nvPicPr>
        <p:blipFill>
          <a:blip r:embed="rId2"/>
          <a:srcRect b="193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34397"/>
            <a:ext cx="721523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6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.</a:t>
            </a:r>
            <a:r>
              <a:rPr lang="ru-RU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	«Память о прадеде будет </a:t>
            </a:r>
            <a:r>
              <a:rPr lang="ru-RU" sz="32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жить - перезахоронение»</a:t>
            </a:r>
            <a:endParaRPr lang="ru-RU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algn="ctr"/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7" name="Picture 3" descr="C:\Users\начальныеПК3\Desktop\Афанасьев Артем\ПЕРЕЗАХОРОНЕНИЕ 2018 ФОТО\0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/>
          <a:stretch/>
        </p:blipFill>
        <p:spPr bwMode="auto">
          <a:xfrm>
            <a:off x="107504" y="1332168"/>
            <a:ext cx="5375004" cy="36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начальныеПК3\Desktop\Афанасьев Артем\ПЕРЕЗАХОРОНЕНИЕ 2018 ФОТО\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72" y="4005064"/>
            <a:ext cx="3784117" cy="283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начальныеПК3\Desktop\Афанасьев Артем\ПЕРЕЗАХОРОНЕНИЕ 2018 ФОТО\0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4" t="8777"/>
          <a:stretch/>
        </p:blipFill>
        <p:spPr bwMode="auto">
          <a:xfrm>
            <a:off x="6012160" y="1364186"/>
            <a:ext cx="2350023" cy="24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начальныеПК3\Desktop\Афанасьев Артем\ПЕРЕЗАХОРОНЕНИЕ 2018 ФОТО\1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t="7261" r="6001"/>
          <a:stretch/>
        </p:blipFill>
        <p:spPr bwMode="auto">
          <a:xfrm>
            <a:off x="1835696" y="4971613"/>
            <a:ext cx="2351845" cy="18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gatadler.ru/fregat/img/header-background.png"/>
          <p:cNvPicPr>
            <a:picLocks noChangeAspect="1" noChangeArrowheads="1"/>
          </p:cNvPicPr>
          <p:nvPr/>
        </p:nvPicPr>
        <p:blipFill>
          <a:blip r:embed="rId2"/>
          <a:srcRect b="193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34397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7</a:t>
            </a:r>
            <a:r>
              <a:rPr lang="ru-RU" sz="3600" b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.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	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«Заключение»</a:t>
            </a: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6970" y="980728"/>
            <a:ext cx="75300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Победа в Великой Отечественной войне досталась нашему народу очень дорогой ценой. Судьбы тысяч людей так и остались невыясненными. До сих пор продолжаются поиски мест захоронений погибших воинов.</a:t>
            </a:r>
          </a:p>
          <a:p>
            <a:pPr algn="just"/>
            <a:r>
              <a:rPr lang="ru-RU" sz="2000" b="1" dirty="0"/>
              <a:t>В памяти людей нашей страны никогда не забудется такое событие, как Великая Отечественная война. Пожалуй, нет ни одной семьи, в чью судьбу безжалостно не ворвалась война. Вот и в моей семье есть участники Великой Отечественной войны. И я буду всегда помнить и гордиться своим бесстрашным прадедушкой, учиться у него любви к Родине, смелости, упорству, трудолюбию.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558087" cy="266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5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4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gatadler.ru/fregat/img/header-background.png"/>
          <p:cNvPicPr>
            <a:picLocks noChangeAspect="1" noChangeArrowheads="1"/>
          </p:cNvPicPr>
          <p:nvPr/>
        </p:nvPicPr>
        <p:blipFill>
          <a:blip r:embed="rId2"/>
          <a:srcRect b="19318"/>
          <a:stretch>
            <a:fillRect/>
          </a:stretch>
        </p:blipFill>
        <p:spPr bwMode="auto">
          <a:xfrm>
            <a:off x="-2015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-27384"/>
            <a:ext cx="72152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В нашей семье произошла история, 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п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охожая на чудо</a:t>
            </a: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начальныеПК3\Desktop\Афанасьев Артем\ВО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9" r="5507" b="3951"/>
          <a:stretch/>
        </p:blipFill>
        <p:spPr bwMode="auto">
          <a:xfrm>
            <a:off x="2272864" y="1206069"/>
            <a:ext cx="4339385" cy="562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gatadler.ru/fregat/img/header-background.png"/>
          <p:cNvPicPr>
            <a:picLocks noChangeAspect="1" noChangeArrowheads="1"/>
          </p:cNvPicPr>
          <p:nvPr/>
        </p:nvPicPr>
        <p:blipFill>
          <a:blip r:embed="rId2"/>
          <a:srcRect b="19318"/>
          <a:stretch>
            <a:fillRect/>
          </a:stretch>
        </p:blipFill>
        <p:spPr bwMode="auto">
          <a:xfrm>
            <a:off x="-2015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90852" y="116632"/>
            <a:ext cx="8329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Гипотеза: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  </a:t>
            </a:r>
            <a:r>
              <a:rPr lang="ru-RU" sz="2000" dirty="0" smtClean="0">
                <a:solidFill>
                  <a:srgbClr val="800080"/>
                </a:solidFill>
                <a:latin typeface="Comic Sans MS" pitchFamily="66" charset="0"/>
                <a:ea typeface="Calibri"/>
                <a:cs typeface="Times New Roman"/>
              </a:rPr>
              <a:t>наши </a:t>
            </a:r>
            <a:r>
              <a:rPr lang="ru-RU" sz="2000" dirty="0">
                <a:solidFill>
                  <a:srgbClr val="800080"/>
                </a:solidFill>
                <a:latin typeface="Comic Sans MS" pitchFamily="66" charset="0"/>
                <a:ea typeface="Calibri"/>
                <a:cs typeface="Times New Roman"/>
              </a:rPr>
              <a:t>деды и прадеды отстояли мир, мы должны сохранить его! Только народ, который знает и помнит свою историю, традиции, героев достоин свободы и независимости.</a:t>
            </a:r>
            <a:endParaRPr lang="ru-RU" sz="2000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672" y="1196752"/>
            <a:ext cx="7996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Comic Sans MS" pitchFamily="66" charset="0"/>
                <a:ea typeface="Times New Roman"/>
              </a:rPr>
              <a:t>Цель:</a:t>
            </a:r>
            <a:r>
              <a:rPr lang="ru-RU" sz="2400" dirty="0">
                <a:solidFill>
                  <a:srgbClr val="C00000"/>
                </a:solidFill>
                <a:latin typeface="Comic Sans MS" pitchFamily="66" charset="0"/>
                <a:ea typeface="Times New Roman"/>
              </a:rPr>
              <a:t>  </a:t>
            </a:r>
            <a:r>
              <a:rPr lang="ru-RU" sz="2000" dirty="0" smtClean="0">
                <a:solidFill>
                  <a:srgbClr val="800080"/>
                </a:solidFill>
                <a:latin typeface="Comic Sans MS" pitchFamily="66" charset="0"/>
                <a:ea typeface="Times New Roman"/>
              </a:rPr>
              <a:t>сохранить </a:t>
            </a:r>
            <a:r>
              <a:rPr lang="ru-RU" sz="2000" dirty="0">
                <a:solidFill>
                  <a:srgbClr val="800080"/>
                </a:solidFill>
                <a:latin typeface="Comic Sans MS" pitchFamily="66" charset="0"/>
                <a:ea typeface="Times New Roman"/>
              </a:rPr>
              <a:t>память о солдате Платонове </a:t>
            </a:r>
            <a:r>
              <a:rPr lang="ru-RU" sz="2000" dirty="0" err="1">
                <a:solidFill>
                  <a:srgbClr val="800080"/>
                </a:solidFill>
                <a:latin typeface="Comic Sans MS" pitchFamily="66" charset="0"/>
                <a:ea typeface="Times New Roman"/>
              </a:rPr>
              <a:t>Арсентии</a:t>
            </a:r>
            <a:r>
              <a:rPr lang="ru-RU" sz="2000" dirty="0">
                <a:solidFill>
                  <a:srgbClr val="800080"/>
                </a:solidFill>
                <a:latin typeface="Comic Sans MS" pitchFamily="66" charset="0"/>
                <a:ea typeface="Times New Roman"/>
              </a:rPr>
              <a:t> Васильевиче, моем прадеде, который воевал с декабря 1941 года по ноябрь 1942 года и завершил свой боевой путь в лесах  Смоленской области..</a:t>
            </a:r>
            <a:endParaRPr lang="ru-RU" sz="2000" dirty="0">
              <a:solidFill>
                <a:srgbClr val="80008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92896"/>
            <a:ext cx="8496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Comic Sans MS" pitchFamily="66" charset="0"/>
                <a:ea typeface="Calibri"/>
                <a:cs typeface="Times New Roman"/>
              </a:rPr>
              <a:t>Задачи: </a:t>
            </a:r>
            <a:endParaRPr lang="ru-RU" dirty="0">
              <a:solidFill>
                <a:srgbClr val="C00000"/>
              </a:solidFill>
              <a:latin typeface="Comic Sans MS" pitchFamily="66" charset="0"/>
              <a:ea typeface="Calibri"/>
              <a:cs typeface="Times New Roman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Comic Sans MS" pitchFamily="66" charset="0"/>
                <a:ea typeface="Calibri"/>
                <a:cs typeface="Times New Roman"/>
              </a:rPr>
              <a:t>     </a:t>
            </a:r>
            <a:r>
              <a:rPr lang="ru-RU" sz="2000" b="1" dirty="0">
                <a:solidFill>
                  <a:schemeClr val="accent4"/>
                </a:solidFill>
                <a:latin typeface="Comic Sans MS" pitchFamily="66" charset="0"/>
                <a:ea typeface="Calibri"/>
                <a:cs typeface="Times New Roman"/>
              </a:rPr>
              <a:t>1.	</a:t>
            </a:r>
            <a:r>
              <a:rPr lang="ru-RU" sz="2000" b="1" dirty="0" smtClean="0">
                <a:solidFill>
                  <a:schemeClr val="accent4"/>
                </a:solidFill>
                <a:latin typeface="Comic Sans MS" pitchFamily="66" charset="0"/>
                <a:ea typeface="Calibri"/>
                <a:cs typeface="Times New Roman"/>
              </a:rPr>
              <a:t>Узнать сведения </a:t>
            </a:r>
            <a:r>
              <a:rPr lang="ru-RU" sz="2000" b="1" dirty="0">
                <a:solidFill>
                  <a:schemeClr val="accent4"/>
                </a:solidFill>
                <a:latin typeface="Comic Sans MS" pitchFamily="66" charset="0"/>
                <a:ea typeface="Calibri"/>
                <a:cs typeface="Times New Roman"/>
              </a:rPr>
              <a:t>о Великой Отечественной войне .(1941-1945)</a:t>
            </a:r>
          </a:p>
          <a:p>
            <a:r>
              <a:rPr lang="ru-RU" sz="2000" b="1" dirty="0">
                <a:solidFill>
                  <a:schemeClr val="accent4"/>
                </a:solidFill>
                <a:latin typeface="Comic Sans MS" pitchFamily="66" charset="0"/>
                <a:ea typeface="Calibri"/>
                <a:cs typeface="Times New Roman"/>
              </a:rPr>
              <a:t>2.	Выяснить, что означает термин «без вести пропавший».</a:t>
            </a:r>
          </a:p>
          <a:p>
            <a:r>
              <a:rPr lang="ru-RU" sz="2000" b="1" dirty="0">
                <a:solidFill>
                  <a:schemeClr val="accent4"/>
                </a:solidFill>
                <a:latin typeface="Comic Sans MS" pitchFamily="66" charset="0"/>
                <a:ea typeface="Calibri"/>
                <a:cs typeface="Times New Roman"/>
              </a:rPr>
              <a:t>3. Собрать  и изучить сохранившиеся документы, фотографии, в которых содержатся необходимые  сведения о моем родственнике Платонове </a:t>
            </a:r>
            <a:r>
              <a:rPr lang="ru-RU" sz="2000" b="1" dirty="0" err="1">
                <a:solidFill>
                  <a:schemeClr val="accent4"/>
                </a:solidFill>
                <a:latin typeface="Comic Sans MS" pitchFamily="66" charset="0"/>
                <a:ea typeface="Calibri"/>
                <a:cs typeface="Times New Roman"/>
              </a:rPr>
              <a:t>Арсентии</a:t>
            </a:r>
            <a:r>
              <a:rPr lang="ru-RU" sz="2000" b="1" dirty="0">
                <a:solidFill>
                  <a:schemeClr val="accent4"/>
                </a:solidFill>
                <a:latin typeface="Comic Sans MS" pitchFamily="66" charset="0"/>
                <a:ea typeface="Calibri"/>
                <a:cs typeface="Times New Roman"/>
              </a:rPr>
              <a:t> Васильевиче.</a:t>
            </a:r>
          </a:p>
          <a:p>
            <a:r>
              <a:rPr lang="ru-RU" sz="2000" b="1" dirty="0">
                <a:solidFill>
                  <a:schemeClr val="accent4"/>
                </a:solidFill>
                <a:latin typeface="Comic Sans MS" pitchFamily="66" charset="0"/>
                <a:ea typeface="Calibri"/>
                <a:cs typeface="Times New Roman"/>
              </a:rPr>
              <a:t>4. Записать воспоминания родственников о нем.</a:t>
            </a:r>
          </a:p>
          <a:p>
            <a:r>
              <a:rPr lang="ru-RU" sz="2000" b="1" dirty="0">
                <a:solidFill>
                  <a:schemeClr val="accent4"/>
                </a:solidFill>
                <a:latin typeface="Comic Sans MS" pitchFamily="66" charset="0"/>
                <a:ea typeface="Calibri"/>
                <a:cs typeface="Times New Roman"/>
              </a:rPr>
              <a:t>5. Привлечь внимание моих сверстников к изучению истории Родины, вызвать чувство гордости за свою страну, уважение к прошлому.</a:t>
            </a:r>
          </a:p>
        </p:txBody>
      </p:sp>
    </p:spTree>
    <p:extLst>
      <p:ext uri="{BB962C8B-B14F-4D97-AF65-F5344CB8AC3E}">
        <p14:creationId xmlns:p14="http://schemas.microsoft.com/office/powerpoint/2010/main" val="37680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gatadler.ru/fregat/img/header-background.png"/>
          <p:cNvPicPr>
            <a:picLocks noChangeAspect="1" noChangeArrowheads="1"/>
          </p:cNvPicPr>
          <p:nvPr/>
        </p:nvPicPr>
        <p:blipFill>
          <a:blip r:embed="rId2"/>
          <a:srcRect b="19318"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14290"/>
            <a:ext cx="76947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Варианты сбора информации</a:t>
            </a:r>
            <a:endParaRPr lang="ru-RU" sz="40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9" descr="кар0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492896"/>
            <a:ext cx="695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кар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00174"/>
            <a:ext cx="695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кар0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7" y="5282530"/>
            <a:ext cx="6953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0100" y="1571612"/>
            <a:ext cx="61447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0080"/>
                </a:solidFill>
                <a:latin typeface="Comic Sans MS" panose="030F0702030302020204" pitchFamily="66" charset="0"/>
              </a:rPr>
              <a:t>Чтение газетных заметок</a:t>
            </a: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7030" y="2564904"/>
            <a:ext cx="47452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0080"/>
                </a:solidFill>
                <a:latin typeface="Comic Sans MS" panose="030F0702030302020204" pitchFamily="66" charset="0"/>
              </a:rPr>
              <a:t>Беседа с родственниками</a:t>
            </a: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0039" y="5354052"/>
            <a:ext cx="572736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0080"/>
                </a:solidFill>
                <a:latin typeface="Comic Sans MS" panose="030F0702030302020204" pitchFamily="66" charset="0"/>
              </a:rPr>
              <a:t>Просмотр материалов в интернете</a:t>
            </a: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9" y="3429000"/>
            <a:ext cx="7016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690038" y="3429000"/>
            <a:ext cx="54548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0080"/>
                </a:solidFill>
                <a:latin typeface="Comic Sans MS" panose="030F0702030302020204" pitchFamily="66" charset="0"/>
              </a:rPr>
              <a:t>Книга Памяти </a:t>
            </a:r>
            <a:r>
              <a:rPr lang="ru-RU" sz="28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0080"/>
                </a:solidFill>
                <a:latin typeface="Comic Sans MS" panose="030F0702030302020204" pitchFamily="66" charset="0"/>
              </a:rPr>
              <a:t>Нижегороской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0080"/>
                </a:solidFill>
                <a:latin typeface="Comic Sans MS" panose="030F0702030302020204" pitchFamily="66" charset="0"/>
              </a:rPr>
              <a:t> области</a:t>
            </a: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371677"/>
            <a:ext cx="7016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26318" y="4419109"/>
            <a:ext cx="627407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800080"/>
                </a:solidFill>
                <a:latin typeface="Comic Sans MS" panose="030F0702030302020204" pitchFamily="66" charset="0"/>
              </a:rPr>
              <a:t>Беседа с сотрудниками сельской администрации</a:t>
            </a: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4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gatadler.ru/fregat/img/header-background.png"/>
          <p:cNvPicPr>
            <a:picLocks noChangeAspect="1" noChangeArrowheads="1"/>
          </p:cNvPicPr>
          <p:nvPr/>
        </p:nvPicPr>
        <p:blipFill>
          <a:blip r:embed="rId2"/>
          <a:srcRect b="19318"/>
          <a:stretch>
            <a:fillRect/>
          </a:stretch>
        </p:blipFill>
        <p:spPr bwMode="auto">
          <a:xfrm>
            <a:off x="-20150" y="0"/>
            <a:ext cx="9144000" cy="6858000"/>
          </a:xfrm>
          <a:prstGeom prst="rect">
            <a:avLst/>
          </a:prstGeom>
          <a:noFill/>
        </p:spPr>
      </p:pic>
      <p:pic>
        <p:nvPicPr>
          <p:cNvPr id="5135" name="Picture 15" descr="https://westki.info/.pureftpd-rename.15286.556cc814/.pureftpd-rename.15286.556cc814/.pureftpd-rename.15286.556cc814/.pureftpd-rename.15286.556cc814/sites/default/files/09-05-16-stihi-pro-den-pobedy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2945"/>
            <a:ext cx="8786799" cy="559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4348" y="-27384"/>
            <a:ext cx="72152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1.	Великая Отечественная </a:t>
            </a:r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война (1941-1945)</a:t>
            </a: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4" name="Picture 4" descr="https://ruspekh.ru/images/articles/41897/1941_08_20-035-01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63" y="4293096"/>
            <a:ext cx="3837808" cy="247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ruspekh.ru/images/articles/58223/2018-04-03-27-039_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1" y="1163280"/>
            <a:ext cx="4217692" cy="281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aralbum.ru/wp-content/uploads/yapb_cache/17.8blafukk60g88ok0kgo8wwg88.ejcuplo1l0oo0sk8c40s8osc4.th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38" y="1155358"/>
            <a:ext cx="3896881" cy="281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i.ytimg.com/vi/6wK5BEylxSM/maxresdefaul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4" r="11984"/>
          <a:stretch/>
        </p:blipFill>
        <p:spPr bwMode="auto">
          <a:xfrm>
            <a:off x="127903" y="4082429"/>
            <a:ext cx="3613884" cy="26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https://avatars.mds.yandex.net/get-pdb/367895/d6cc3426-1b89-4b41-beff-7254d0c5b421/s1200?webp=fal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52" y="3194812"/>
            <a:ext cx="2812440" cy="22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gatadler.ru/fregat/img/header-background.png"/>
          <p:cNvPicPr>
            <a:picLocks noChangeAspect="1" noChangeArrowheads="1"/>
          </p:cNvPicPr>
          <p:nvPr/>
        </p:nvPicPr>
        <p:blipFill>
          <a:blip r:embed="rId2"/>
          <a:srcRect b="193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34397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2.	«Без вести пропавший»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13009"/>
            <a:ext cx="7848872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Пропа́вший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000" b="1" dirty="0" err="1">
                <a:latin typeface="Times New Roman"/>
                <a:ea typeface="Calibri"/>
                <a:cs typeface="Times New Roman"/>
              </a:rPr>
              <a:t>бе́з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вести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 —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термин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определяющий положение человека, о местонахождении которого нет достоверной информации.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321004"/>
            <a:ext cx="6048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Словарь военных терминов. — М.: Воениздат. Сост. А. М.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Плехов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С. Г. Шапкин.. 1988.</a:t>
            </a:r>
          </a:p>
        </p:txBody>
      </p:sp>
    </p:spTree>
    <p:extLst>
      <p:ext uri="{BB962C8B-B14F-4D97-AF65-F5344CB8AC3E}">
        <p14:creationId xmlns:p14="http://schemas.microsoft.com/office/powerpoint/2010/main" val="222554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gatadler.ru/fregat/img/header-background.png"/>
          <p:cNvPicPr>
            <a:picLocks noChangeAspect="1" noChangeArrowheads="1"/>
          </p:cNvPicPr>
          <p:nvPr/>
        </p:nvPicPr>
        <p:blipFill>
          <a:blip r:embed="rId2"/>
          <a:srcRect b="19318"/>
          <a:stretch>
            <a:fillRect/>
          </a:stretch>
        </p:blipFill>
        <p:spPr bwMode="auto">
          <a:xfrm>
            <a:off x="-2015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34397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	3.	История моей семьи.</a:t>
            </a:r>
          </a:p>
        </p:txBody>
      </p:sp>
      <p:pic>
        <p:nvPicPr>
          <p:cNvPr id="6146" name="Picture 2" descr="C:\Users\начальныеПК3\Desktop\Афанасьев Артем\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" b="3916"/>
          <a:stretch/>
        </p:blipFill>
        <p:spPr bwMode="auto">
          <a:xfrm>
            <a:off x="4342555" y="908720"/>
            <a:ext cx="4346098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059443"/>
            <a:ext cx="3113595" cy="428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105336"/>
            <a:ext cx="3257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Платонов </a:t>
            </a:r>
            <a:r>
              <a:rPr lang="ru-RU" sz="2800" b="1" dirty="0" err="1" smtClean="0">
                <a:solidFill>
                  <a:srgbClr val="C00000"/>
                </a:solidFill>
              </a:rPr>
              <a:t>Арсентий</a:t>
            </a:r>
            <a:r>
              <a:rPr lang="ru-RU" sz="2800" b="1" dirty="0" smtClean="0">
                <a:solidFill>
                  <a:srgbClr val="C00000"/>
                </a:solidFill>
              </a:rPr>
              <a:t> Васильевич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515604" y="5229200"/>
            <a:ext cx="158478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51850" y="6093296"/>
            <a:ext cx="426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Книга памяти </a:t>
            </a:r>
            <a:r>
              <a:rPr lang="ru-RU" sz="2400" b="1" dirty="0" smtClean="0">
                <a:solidFill>
                  <a:srgbClr val="C00000"/>
                </a:solidFill>
              </a:rPr>
              <a:t>Нижегородской области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gatadler.ru/fregat/img/header-background.png"/>
          <p:cNvPicPr>
            <a:picLocks noChangeAspect="1" noChangeArrowheads="1"/>
          </p:cNvPicPr>
          <p:nvPr/>
        </p:nvPicPr>
        <p:blipFill>
          <a:blip r:embed="rId2"/>
          <a:srcRect b="19318"/>
          <a:stretch>
            <a:fillRect/>
          </a:stretch>
        </p:blipFill>
        <p:spPr bwMode="auto">
          <a:xfrm>
            <a:off x="0" y="-1106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34397"/>
            <a:ext cx="72152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4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CC"/>
                </a:solidFill>
                <a:latin typeface="Comic Sans MS" panose="030F0702030302020204" pitchFamily="66" charset="0"/>
              </a:rPr>
              <a:t>.	«Ожившая запись»</a:t>
            </a:r>
          </a:p>
        </p:txBody>
      </p:sp>
      <p:pic>
        <p:nvPicPr>
          <p:cNvPr id="7171" name="Picture 3" descr="C:\Users\начальныеПК3\Desktop\Афанасьев Артем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986" y="2420888"/>
            <a:ext cx="3118758" cy="43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начальныеПК3\Desktop\Афанасьев Артем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r="23232"/>
          <a:stretch/>
        </p:blipFill>
        <p:spPr bwMode="auto">
          <a:xfrm>
            <a:off x="6732240" y="836712"/>
            <a:ext cx="2411760" cy="566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начальныеПК3\Desktop\Афанасьев Артем\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9" t="905" r="4760" b="1537"/>
          <a:stretch/>
        </p:blipFill>
        <p:spPr bwMode="auto">
          <a:xfrm>
            <a:off x="179512" y="947564"/>
            <a:ext cx="2876569" cy="47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9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чальныеПК3\Desktop\Афанасьев Артем\ПЕРЕЗАХОРОНЕНИЕ 2018 ФОТО\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08317"/>
            <a:ext cx="7776864" cy="583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2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294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начальныеПК3</dc:creator>
  <cp:lastModifiedBy>начальныеПК3</cp:lastModifiedBy>
  <cp:revision>11</cp:revision>
  <dcterms:created xsi:type="dcterms:W3CDTF">2019-01-19T09:47:30Z</dcterms:created>
  <dcterms:modified xsi:type="dcterms:W3CDTF">2019-01-22T11:31:36Z</dcterms:modified>
</cp:coreProperties>
</file>