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8"/>
  </p:notesMasterIdLst>
  <p:sldIdLst>
    <p:sldId id="316" r:id="rId2"/>
    <p:sldId id="317" r:id="rId3"/>
    <p:sldId id="269" r:id="rId4"/>
    <p:sldId id="323" r:id="rId5"/>
    <p:sldId id="324" r:id="rId6"/>
    <p:sldId id="311" r:id="rId7"/>
    <p:sldId id="270" r:id="rId8"/>
    <p:sldId id="271" r:id="rId9"/>
    <p:sldId id="344" r:id="rId10"/>
    <p:sldId id="338" r:id="rId11"/>
    <p:sldId id="345" r:id="rId12"/>
    <p:sldId id="346" r:id="rId13"/>
    <p:sldId id="336" r:id="rId14"/>
    <p:sldId id="332" r:id="rId15"/>
    <p:sldId id="349" r:id="rId16"/>
    <p:sldId id="281" r:id="rId17"/>
    <p:sldId id="288" r:id="rId18"/>
    <p:sldId id="284" r:id="rId19"/>
    <p:sldId id="293" r:id="rId20"/>
    <p:sldId id="351" r:id="rId21"/>
    <p:sldId id="300" r:id="rId22"/>
    <p:sldId id="301" r:id="rId23"/>
    <p:sldId id="347" r:id="rId24"/>
    <p:sldId id="348" r:id="rId25"/>
    <p:sldId id="267" r:id="rId26"/>
    <p:sldId id="35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64" d="100"/>
          <a:sy n="64" d="100"/>
        </p:scale>
        <p:origin x="-31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48149-D887-409F-808E-4A38EAF7A4C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FA585-23A2-4075-8523-9D4C48431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A585-23A2-4075-8523-9D4C48431E2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split orient="vert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6429420" cy="128588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Муниципальное автономное дошкольное образовательное учреждение детский сад №36  « </a:t>
            </a:r>
            <a:r>
              <a:rPr lang="ru-RU" sz="1400" dirty="0" err="1" smtClean="0">
                <a:solidFill>
                  <a:srgbClr val="002060"/>
                </a:solidFill>
                <a:latin typeface="Arial Black" pitchFamily="34" charset="0"/>
              </a:rPr>
              <a:t>Гусельки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» </a:t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городского округа город Нефтекамск.</a:t>
            </a:r>
            <a:endParaRPr lang="ru-RU" sz="1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14480" y="1428736"/>
            <a:ext cx="5786478" cy="3214710"/>
          </a:xfrm>
        </p:spPr>
        <p:txBody>
          <a:bodyPr>
            <a:normAutofit fontScale="77500" lnSpcReduction="20000"/>
          </a:bodyPr>
          <a:lstStyle/>
          <a:p>
            <a:endParaRPr lang="ru-RU" sz="23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Опыт работы </a:t>
            </a:r>
          </a:p>
          <a:p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по организации театрализованной </a:t>
            </a:r>
          </a:p>
          <a:p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деятельности  в ДОУ</a:t>
            </a:r>
          </a:p>
          <a:p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тема :</a:t>
            </a:r>
          </a:p>
          <a:p>
            <a:r>
              <a:rPr lang="ru-RU" sz="2800" i="1" dirty="0" smtClean="0">
                <a:solidFill>
                  <a:srgbClr val="C00000"/>
                </a:solidFill>
                <a:latin typeface="Arial Black" pitchFamily="34" charset="0"/>
              </a:rPr>
              <a:t>« Влияние театрализованной деятельности на развитие творческих способностей детей»</a:t>
            </a:r>
          </a:p>
          <a:p>
            <a:endParaRPr lang="ru-RU" sz="21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Подготовила: музыкальный руководитель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Бурмистрова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Надежда Николаевна.</a:t>
            </a:r>
          </a:p>
          <a:p>
            <a:endParaRPr lang="ru-RU" dirty="0"/>
          </a:p>
        </p:txBody>
      </p:sp>
      <p:pic>
        <p:nvPicPr>
          <p:cNvPr id="8" name="Picture 2" descr="C:\Documents and Settings\Администратор\Рабочий стол\6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86182" y="4787766"/>
            <a:ext cx="1857388" cy="1894928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Мои документы\Downloads\роз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71480"/>
            <a:ext cx="1757610" cy="5481624"/>
          </a:xfrm>
          <a:prstGeom prst="rect">
            <a:avLst/>
          </a:prstGeom>
          <a:noFill/>
        </p:spPr>
      </p:pic>
      <p:pic>
        <p:nvPicPr>
          <p:cNvPr id="13" name="Picture 4" descr="C:\Documents and Settings\Администратор\Мои документы\Downloads\роз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282" y="1000108"/>
            <a:ext cx="1714512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Инсценировка</a:t>
            </a:r>
            <a:r>
              <a:rPr lang="ru-RU" sz="2800" dirty="0" smtClean="0">
                <a:latin typeface="Arial Black" pitchFamily="34" charset="0"/>
              </a:rPr>
              <a:t> 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3075" name="Picture 3" descr="C:\Documents and Settings\Администратор\Рабочий стол\Фото Осенины\IMG_1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643050"/>
            <a:ext cx="3643338" cy="4572032"/>
          </a:xfrm>
          <a:prstGeom prst="rect">
            <a:avLst/>
          </a:prstGeom>
          <a:noFill/>
        </p:spPr>
      </p:pic>
      <p:pic>
        <p:nvPicPr>
          <p:cNvPr id="6" name="Содержимое 5" descr="http://im4-tub-ru.yandex.net/i?id=190843271-54-72&amp;n=21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500042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Театр марионеток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2" descr="H:\Папка С КОМПЬЮТЕРА\ФФФОТО ВСЕ\ф. не обижайте червяка\IMG_03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43050"/>
            <a:ext cx="3820117" cy="4643470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Рабочий стол\777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929322" y="2000240"/>
            <a:ext cx="2286016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Формы работы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Речевые игры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Ритмопластика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Инсценировка песен, хороводов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Драматизация сказок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Театральные игры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Импровизационное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музицирование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Использование различных видов театра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Посещение театров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Взаимодействие с родителями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Совместная работа с педагогами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dirty="0" smtClean="0">
                <a:latin typeface="Arial Black" pitchFamily="34" charset="0"/>
              </a:rPr>
              <a:t/>
            </a:r>
            <a:br>
              <a:rPr lang="ru-RU" sz="2700" dirty="0" smtClean="0">
                <a:latin typeface="Arial Black" pitchFamily="34" charset="0"/>
              </a:rPr>
            </a:br>
            <a:r>
              <a:rPr lang="ru-RU" sz="2700" i="1" dirty="0" smtClean="0">
                <a:solidFill>
                  <a:srgbClr val="C00000"/>
                </a:solidFill>
                <a:latin typeface="Arial Black" pitchFamily="34" charset="0"/>
              </a:rPr>
              <a:t> Речевые игры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1600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Развивают умение воспроизводить литературный текст, стихи осмысленно в заданном ритме. Формируют понятие о красоте правильной речи </a:t>
            </a:r>
            <a:br>
              <a:rPr lang="ru-RU" sz="1600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(интонационная звучность, выразительность, красивый тембр голоса).</a:t>
            </a:r>
            <a:br>
              <a:rPr lang="ru-RU" sz="1600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Способствуют развитию правильного дыхания, свободы речевого аппарата, правильной артикуляции, четкой дикции, разнообразной интонации.</a:t>
            </a:r>
            <a:endParaRPr lang="ru-RU" sz="1600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122" name="Picture 2" descr="H:\Папка С КОМПЬЮТЕРА\ФФФОТО ВСЕ\фото на слайд\логоритми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57430"/>
            <a:ext cx="5541715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rgbClr val="C00000"/>
                </a:solidFill>
                <a:latin typeface="Arial Black" pitchFamily="34" charset="0"/>
              </a:rPr>
              <a:t>Ритмопластика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dirty="0" smtClean="0"/>
              <a:t> 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Развивает пластическую выразительность естественность, непринужденность в передаче театрально - игрового образа.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098" name="Picture 2" descr="H:\Папка С КОМПЬЮТЕРА\ФФФОТО ВСЕ\ф. не обижайте червяка\IMG_03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803383"/>
            <a:ext cx="3714776" cy="48403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000109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7143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Arial Black" pitchFamily="34" charset="0"/>
              </a:rPr>
              <a:t>Инсценировка песен</a:t>
            </a:r>
            <a:r>
              <a:rPr lang="ru-RU" sz="2800" i="1" dirty="0" smtClean="0">
                <a:latin typeface="Arial Black" pitchFamily="34" charset="0"/>
              </a:rPr>
              <a:t/>
            </a:r>
            <a:br>
              <a:rPr lang="ru-RU" sz="2800" i="1" dirty="0" smtClean="0"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Развивает музыкально-творческие способности дошкольников. </a:t>
            </a:r>
            <a:b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Способствует умению творчески  выразить образ игрового персонажа.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 smtClean="0"/>
          </a:p>
        </p:txBody>
      </p:sp>
      <p:pic>
        <p:nvPicPr>
          <p:cNvPr id="6146" name="Picture 2" descr="H:\Папка С КОМПЬЮТЕРА\ФФФОТО ВСЕ\Фото Валенки 27.01.2010\DSC033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857364"/>
            <a:ext cx="5588013" cy="39116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5409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Arial Black" pitchFamily="34" charset="0"/>
              </a:rPr>
              <a:t>Драматизация сказок</a:t>
            </a:r>
            <a:r>
              <a:rPr lang="ru-RU" sz="2200" b="1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2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Развивает навыки публичного выступления и творческого содружества</a:t>
            </a:r>
            <a:b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формирует представление о  честности, справедливости и доброте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8914" name="Picture 2" descr="H:\Папка С КОМПЬЮТЕРА\ФФФОТО ВСЕ\фото театрализации\DSCF249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714481" y="1643050"/>
            <a:ext cx="5357850" cy="4239178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split orient="vert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latin typeface="Arial Black" pitchFamily="34" charset="0"/>
              </a:rPr>
              <a:t/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>
                <a:latin typeface="Arial Black" pitchFamily="34" charset="0"/>
              </a:rPr>
              <a:t/>
            </a:r>
            <a:br>
              <a:rPr lang="ru-RU" sz="2200" i="1" dirty="0">
                <a:latin typeface="Arial Black" pitchFamily="34" charset="0"/>
              </a:rPr>
            </a:br>
            <a:r>
              <a:rPr lang="ru-RU" sz="2700" i="1" dirty="0" smtClean="0">
                <a:latin typeface="Arial Black" pitchFamily="34" charset="0"/>
              </a:rPr>
              <a:t/>
            </a:r>
            <a:br>
              <a:rPr lang="ru-RU" sz="2700" i="1" dirty="0" smtClean="0">
                <a:latin typeface="Arial Black" pitchFamily="34" charset="0"/>
              </a:rPr>
            </a:br>
            <a:r>
              <a:rPr lang="ru-RU" sz="2700" i="1" dirty="0" smtClean="0">
                <a:solidFill>
                  <a:srgbClr val="C00000"/>
                </a:solidFill>
                <a:latin typeface="Arial Black" pitchFamily="34" charset="0"/>
              </a:rPr>
              <a:t>Театральные </a:t>
            </a:r>
            <a:r>
              <a:rPr lang="ru-RU" sz="2700" i="1" dirty="0">
                <a:solidFill>
                  <a:srgbClr val="C00000"/>
                </a:solidFill>
                <a:latin typeface="Arial Black" pitchFamily="34" charset="0"/>
              </a:rPr>
              <a:t>игры  </a:t>
            </a:r>
            <a:r>
              <a:rPr lang="ru-RU" sz="2700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700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способствуют </a:t>
            </a:r>
            <a:r>
              <a:rPr lang="ru-RU" sz="2000" i="1" dirty="0">
                <a:solidFill>
                  <a:srgbClr val="002060"/>
                </a:solidFill>
                <a:latin typeface="Arial Black" pitchFamily="34" charset="0"/>
              </a:rPr>
              <a:t>развитию игрового поведения</a:t>
            </a: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, эстетического чувства, способности  творчески  относиться к любимому делу, 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:\Папка С КОМПЬЮТЕРА\ФФФОТО ВСЕ\разное\DSC0469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42910" y="2060743"/>
            <a:ext cx="3500462" cy="4241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:\Папка С КОМПЬЮТЕРА\ФФФОТО ВСЕ\ф. не обижайте червяка\IMG_0332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000628" y="2071678"/>
            <a:ext cx="3478917" cy="421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857256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latin typeface="Arial Black" pitchFamily="34" charset="0"/>
              </a:rPr>
              <a:t/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>
                <a:latin typeface="Arial Black" pitchFamily="34" charset="0"/>
              </a:rPr>
              <a:t/>
            </a:r>
            <a:br>
              <a:rPr lang="ru-RU" sz="2200" i="1" dirty="0"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/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>умению </a:t>
            </a:r>
            <a:r>
              <a:rPr lang="ru-RU" sz="2200" i="1" dirty="0">
                <a:solidFill>
                  <a:srgbClr val="002060"/>
                </a:solidFill>
                <a:latin typeface="Arial Black" pitchFamily="34" charset="0"/>
              </a:rPr>
              <a:t>общаться со  сверстниками и  взрослыми.</a:t>
            </a:r>
            <a:r>
              <a:rPr lang="ru-RU" sz="2200" dirty="0">
                <a:latin typeface="Arial Black" pitchFamily="34" charset="0"/>
              </a:rPr>
              <a:t/>
            </a:r>
            <a:br>
              <a:rPr lang="ru-RU" sz="2200" dirty="0">
                <a:latin typeface="Arial Black" pitchFamily="34" charset="0"/>
              </a:rPr>
            </a:br>
            <a:r>
              <a:rPr lang="ru-RU" sz="2200" b="1" i="1" dirty="0">
                <a:latin typeface="Arial Black" pitchFamily="34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62" name="Picture 2" descr="H:\Папка С КОМПЬЮТЕРА\ФФФОТО ВСЕ\ф. не обижайте червяка\IMG_03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929190" y="2071678"/>
            <a:ext cx="3214710" cy="3501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:\ФОТО\Фото 1 сент 2014\IMG_1540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785786" y="1643050"/>
            <a:ext cx="357190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002060"/>
                </a:solidFill>
                <a:latin typeface="Arial Black" pitchFamily="34" charset="0"/>
              </a:rPr>
              <a:t>Способствуют развитию сценического творчества, музыкальных и артистических  способностей.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Надежда\ФОТО ВСЕ\фото на сайт\0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643042" y="1643050"/>
            <a:ext cx="5756801" cy="3857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Развивать творческие  способности детей через театрализованную деятельность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Пробудить интерес детей к театру.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Последовательно знакомить детей с видами театра;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Привить детям первичные навыки в области театрального искусств (использование мимики, жестов, голоса,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кукловождения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над речью, интонацией;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уверенность в себе, положительную самооценку, умение преодолевать комплексы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Пробуждать в детях способности живо представлять себе происходящее, горячо сочувствовать, сопереживать.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взаимодействие с родителями воспитанников, путем создания творческой мастерской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Импровизационное </a:t>
            </a:r>
            <a:r>
              <a:rPr lang="ru-RU" sz="2400" dirty="0" err="1" smtClean="0">
                <a:solidFill>
                  <a:srgbClr val="C00000"/>
                </a:solidFill>
                <a:latin typeface="Arial Black" pitchFamily="34" charset="0"/>
              </a:rPr>
              <a:t>музицирование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Позволяет  выбрать способ игры на музыкальных инструментах для передачи игрового образа.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Picture 3" descr="D:\Надежда\ФОТО ВСЕ\фото на сайт\08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000100" y="1643050"/>
            <a:ext cx="3143272" cy="4233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D:\Надежда\ФОТО ВСЕ\фото на сайт\0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6314" y="1643050"/>
            <a:ext cx="3214710" cy="4116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Использование различных видов театра </a:t>
            </a:r>
            <a:b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  <a:latin typeface="Arial Black" pitchFamily="34" charset="0"/>
              </a:rPr>
              <a:t>расширяет кругозор детей, дает элементарные представления о видах театра.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Picture 2" descr="H:\Папка С КОМПЬЮТЕРА\ФФФОТО ВСЕ\фото театрализации\DSC03789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714480" y="1643050"/>
            <a:ext cx="6215106" cy="438328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latin typeface="Arial Black" pitchFamily="34" charset="0"/>
              </a:rPr>
              <a:t/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/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200" i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rgbClr val="C00000"/>
                </a:solidFill>
                <a:latin typeface="Arial Black" pitchFamily="34" charset="0"/>
              </a:rPr>
              <a:t>Спектакль </a:t>
            </a:r>
            <a:r>
              <a:rPr lang="ru-RU" sz="2000" i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000" i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Arial Black" pitchFamily="34" charset="0"/>
              </a:rPr>
              <a:t>нельзя рассматривать как простое развлечение; его воспитательное значение намного шире; ведь дошкольный возраст – период формирования вкусов, интересов, отношений к окружающему.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H:\Папка С КОМПЬЮТЕРА\ФФФОТО ВСЕ\фото театрализации\DSC045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3116"/>
            <a:ext cx="5000660" cy="3916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>Театрализованная деятельность позволяет формировать опыт социальных навыков поведения.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:\Папка С КОМПЬЮТЕРА\ФФФОТО ВСЕ\фото театрализации\DSCF0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9" y="1571613"/>
            <a:ext cx="5857916" cy="3946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Благодаря сказке ребенок познает жизнь, мир не только умом, но и выражает собственное отношение к добру и злу.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:\ТЕАТР\фото театрализации\DSCF2571.jpg"/>
          <p:cNvPicPr>
            <a:picLocks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928794" y="2000240"/>
            <a:ext cx="535785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Arial Black" pitchFamily="34" charset="0"/>
              </a:rPr>
              <a:t/>
            </a:r>
            <a:br>
              <a:rPr lang="ru-RU" sz="2400" i="1" dirty="0" smtClean="0">
                <a:latin typeface="Arial Black" pitchFamily="34" charset="0"/>
              </a:rPr>
            </a:br>
            <a:r>
              <a:rPr lang="ru-RU" sz="2400" i="1" dirty="0" smtClean="0">
                <a:latin typeface="Arial Black" pitchFamily="34" charset="0"/>
              </a:rPr>
              <a:t/>
            </a:r>
            <a:br>
              <a:rPr lang="ru-RU" sz="2400" i="1" dirty="0" smtClean="0"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Взаимодействие с родителями.</a:t>
            </a:r>
            <a:r>
              <a:rPr lang="ru-RU" sz="1600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Arial Black" pitchFamily="34" charset="0"/>
              </a:rPr>
              <a:t>*</a:t>
            </a:r>
            <a:r>
              <a:rPr lang="ru-RU" sz="1600" b="1" dirty="0" smtClean="0">
                <a:latin typeface="Arial Black" pitchFamily="34" charset="0"/>
              </a:rPr>
              <a:t>Театрализованные представления для родителей 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*Помощь родителей в создании костюмов, декораций, атрибутов.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pic>
        <p:nvPicPr>
          <p:cNvPr id="5122" name="Picture 2" descr="H:\Папка С КОМПЬЮТЕРА\ФФФОТО ВСЕ\разное\DSC059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28728" y="1643050"/>
            <a:ext cx="6286544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кни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1643074" cy="12144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Литература.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Чурилова Э. Т. Методика и организация театральной деятельности дошкольников и младших школьников. — М., 2001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Евдокимова Е.С. Технология проектирования в ДОУ.-М.:ТЦ Сфера, 2006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Лебедев Ю.А. и др. Сказка как источник творчества детей /Пособие для педагогов дошкольных учреждений/. - М.: ВЛАДОС, 2001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Мигунова Е.В. Театральная педагогика в детском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саду.-М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.: ТЦ Сфера, 2009.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Гончарова О.В. и др. Театральная палитра: Программа художественно- эстетического воспитания. – М.: ТЦ Сфера,2010.</a:t>
            </a:r>
          </a:p>
          <a:p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043758" cy="1571636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  <a:t>Театр - это волшебный мир искусства, где нужны самые разные способности. </a:t>
            </a:r>
            <a:b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  <a:t>И поэтому, можно не только </a:t>
            </a: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  <a:t>развивать эти способности, но и с детского возраста прививать любовь к театральному искусству.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2" descr="H:\Папка С КОМПЬЮТЕРА\ФФФОТО ВСЕ\фото на слайд\сказкотера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 bwMode="auto">
          <a:xfrm>
            <a:off x="1214414" y="2192584"/>
            <a:ext cx="5715040" cy="384688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C:\Documents and Settings\Администратор\Рабочий стол\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357166"/>
            <a:ext cx="1285884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072362" cy="11430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Те</a:t>
            </a: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атр - это не только вид искусства, но и сокровища мировой культуры </a:t>
            </a:r>
            <a:endParaRPr lang="ru-RU" sz="2000" dirty="0"/>
          </a:p>
        </p:txBody>
      </p:sp>
      <p:pic>
        <p:nvPicPr>
          <p:cNvPr id="4" name="Picture 2" descr="H:\Папка С КОМПЬЮТЕРА\ФФФОТО ВСЕ\фото театрализации\DSCF2627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286248" y="1914946"/>
            <a:ext cx="4143404" cy="3942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 cmpd="sng" algn="ctr">
            <a:solidFill>
              <a:srgbClr val="92D050"/>
            </a:solidFill>
            <a:prstDash val="solid"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Picture 2" descr="H:\Папка С КОМПЬЮТЕРА\ФФФОТО ВСЕ\фото театрализации\DSCF2625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214546" y="1785926"/>
            <a:ext cx="420055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2" descr="D:\Надежда\ФОТО ВСЕ\фото на сайт\0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0" y="1928802"/>
            <a:ext cx="4281930" cy="4197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Чем раньше мы к ним приобщим ребят, тем лучше.</a:t>
            </a:r>
            <a:endParaRPr lang="ru-RU" sz="2400" dirty="0"/>
          </a:p>
        </p:txBody>
      </p:sp>
      <p:pic>
        <p:nvPicPr>
          <p:cNvPr id="4" name="Picture 3" descr="H:\Папка С КОМПЬЮТЕРА\ФФФОТО ВСЕ\фото театрализации\IMG_09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550718" y="1701872"/>
            <a:ext cx="8042564" cy="432261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endParaRPr lang="ru-RU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7554" y="1285860"/>
            <a:ext cx="2786082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Виды театрализованной деятельности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000100" y="1071546"/>
            <a:ext cx="2071702" cy="1071570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игрушек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857224" y="2571744"/>
            <a:ext cx="2143140" cy="1000132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928662" y="3786190"/>
            <a:ext cx="2143140" cy="10001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 ложек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6500826" y="2500306"/>
            <a:ext cx="1857388" cy="1000132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марионеток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429388" y="1071546"/>
            <a:ext cx="2000264" cy="1071570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Кукольный театр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786182" y="4500570"/>
            <a:ext cx="2143140" cy="107157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Инсценировка песен.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6500826" y="3786190"/>
            <a:ext cx="1857388" cy="1071570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теней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1000100" y="5000636"/>
            <a:ext cx="2071702" cy="1000132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Драматизация сказок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6429388" y="4929198"/>
            <a:ext cx="1857388" cy="1000132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инсценировки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3714744" y="3143248"/>
            <a:ext cx="2143140" cy="1000132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ритмопластика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3043230" cy="7858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Кукольный театр</a:t>
            </a:r>
            <a:endParaRPr lang="ru-RU" sz="28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50" name="Picture 2" descr="D:\Надежда\ФОТО ВСЕ\фото с палачками и\IMG_07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500043"/>
            <a:ext cx="4786346" cy="321471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D:\Надежда\ФОТО ВСЕ\фото с палачками и\IMG_073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857620" y="3357562"/>
            <a:ext cx="457203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314" name="Picture 2" descr="http://im0-tub-ru.yandex.net/i?id=63766c1ac20af6d19c2f775057d4cda5-13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571480"/>
            <a:ext cx="214314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357166"/>
            <a:ext cx="5281626" cy="12144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Пальчиковый театр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7972452" cy="4187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D:\Надежда\ФОТО ВСЕ\фото с палачками и\IMG_0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3643338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Documents and Settings\Администратор\Рабочий стол\i8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2000265" cy="1714507"/>
          </a:xfrm>
          <a:prstGeom prst="rect">
            <a:avLst/>
          </a:prstGeom>
          <a:noFill/>
        </p:spPr>
      </p:pic>
      <p:pic>
        <p:nvPicPr>
          <p:cNvPr id="4" name="Picture 2" descr="D:\Надежда\ФОТО ВСЕ\фото с палачками и\IMG_0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2071678"/>
            <a:ext cx="3786213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Инсценировка песни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адежда\ФОТО ВСЕ\Фотодс\День матери2012\DSC0392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57290" y="1428736"/>
            <a:ext cx="6429420" cy="4507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355</Words>
  <PresentationFormat>Экран (4:3)</PresentationFormat>
  <Paragraphs>74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Муниципальное автономное дошкольное образовательное учреждение детский сад №36  « Гусельки»  городского округа город Нефтекамск.</vt:lpstr>
      <vt:lpstr>Цель: Развивать творческие  способности детей через театрализованную деятельность</vt:lpstr>
      <vt:lpstr>Театр - это волшебный мир искусства, где нужны самые разные способности.  И поэтому, можно не только  развивать эти способности, но и с детского возраста прививать любовь к театральному искусству. </vt:lpstr>
      <vt:lpstr>Театр - это не только вид искусства, но и сокровища мировой культуры </vt:lpstr>
      <vt:lpstr>Чем раньше мы к ним приобщим ребят, тем лучше.</vt:lpstr>
      <vt:lpstr>Слайд 6</vt:lpstr>
      <vt:lpstr>Кукольный театр</vt:lpstr>
      <vt:lpstr>Пальчиковый театр</vt:lpstr>
      <vt:lpstr>Инсценировка песни</vt:lpstr>
      <vt:lpstr>Инсценировка </vt:lpstr>
      <vt:lpstr>Театр марионеток</vt:lpstr>
      <vt:lpstr>Формы работы</vt:lpstr>
      <vt:lpstr>  Речевые игры Развивают умение воспроизводить литературный текст, стихи осмысленно в заданном ритме. Формируют понятие о красоте правильной речи   (интонационная звучность, выразительность, красивый тембр голоса). Способствуют развитию правильного дыхания, свободы речевого аппарата, правильной артикуляции, четкой дикции, разнообразной интонации.</vt:lpstr>
      <vt:lpstr> Ритмопластика  Развивает пластическую выразительность естественность, непринужденность в передаче театрально - игрового образа. </vt:lpstr>
      <vt:lpstr> Инсценировка песен Развивает музыкально-творческие способности дошкольников.  Способствует умению творчески  выразить образ игрового персонажа.  </vt:lpstr>
      <vt:lpstr> Драматизация сказок  Развивает навыки публичного выступления и творческого содружества  формирует представление о  честности, справедливости и доброте.  </vt:lpstr>
      <vt:lpstr>   Театральные игры   способствуют развитию игрового поведения, эстетического чувства, способности  творчески  относиться к любимому делу,     </vt:lpstr>
      <vt:lpstr>   умению общаться со  сверстниками и  взрослыми.   </vt:lpstr>
      <vt:lpstr>Способствуют развитию сценического творчества, музыкальных и артистических  способностей.</vt:lpstr>
      <vt:lpstr>Импровизационное музицирование. Позволяет  выбрать способ игры на музыкальных инструментах для передачи игрового образа. </vt:lpstr>
      <vt:lpstr>Использование различных видов театра   расширяет кругозор детей, дает элементарные представления о видах театра.</vt:lpstr>
      <vt:lpstr>   Спектакль  нельзя рассматривать как простое развлечение; его воспитательное значение намного шире; ведь дошкольный возраст – период формирования вкусов, интересов, отношений к окружающему. </vt:lpstr>
      <vt:lpstr> Театрализованная деятельность позволяет формировать опыт социальных навыков поведения.  </vt:lpstr>
      <vt:lpstr>Благодаря сказке ребенок познает жизнь, мир не только умом, но и выражает собственное отношение к добру и злу.</vt:lpstr>
      <vt:lpstr>  Взаимодействие с родителями. *Театрализованные представления для родителей  *Помощь родителей в создании костюмов, декораций, атрибутов.   </vt:lpstr>
      <vt:lpstr>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театрализованной деятельности на развитие творческих способностей детей   </dc:title>
  <cp:lastModifiedBy>WORK</cp:lastModifiedBy>
  <cp:revision>135</cp:revision>
  <dcterms:modified xsi:type="dcterms:W3CDTF">2016-03-18T12:24:51Z</dcterms:modified>
</cp:coreProperties>
</file>