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8" r:id="rId2"/>
    <p:sldId id="259" r:id="rId3"/>
    <p:sldId id="265" r:id="rId4"/>
    <p:sldId id="260" r:id="rId5"/>
    <p:sldId id="261" r:id="rId6"/>
    <p:sldId id="262" r:id="rId7"/>
    <p:sldId id="263" r:id="rId8"/>
    <p:sldId id="264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8F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615" autoAdjust="0"/>
    <p:restoredTop sz="86356" autoAdjust="0"/>
  </p:normalViewPr>
  <p:slideViewPr>
    <p:cSldViewPr>
      <p:cViewPr varScale="1">
        <p:scale>
          <a:sx n="79" d="100"/>
          <a:sy n="79" d="100"/>
        </p:scale>
        <p:origin x="-149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93616-C044-404D-B618-E787481A99CC}" type="datetimeFigureOut">
              <a:rPr lang="ru-RU" smtClean="0"/>
              <a:t>26.11.2012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4707FA-C21D-4133-AA60-8DEE8524A0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5374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4707FA-C21D-4133-AA60-8DEE8524A094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351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221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01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6879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9432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5199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10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0268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906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9197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4551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912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883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FFFF"/>
                </a:solidFill>
              </a:rPr>
              <a:t>ГБОУ РХ НПО «Профессиональное училище №</a:t>
            </a:r>
            <a:r>
              <a:rPr lang="ru-RU" sz="3600" b="1" dirty="0" smtClean="0">
                <a:solidFill>
                  <a:srgbClr val="FFFFFF"/>
                </a:solidFill>
              </a:rPr>
              <a:t>17»</a:t>
            </a:r>
            <a:endParaRPr lang="ru-RU" sz="3600" b="1" dirty="0">
              <a:solidFill>
                <a:srgbClr val="FFFFF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9600" b="1" dirty="0" smtClean="0">
                <a:solidFill>
                  <a:srgbClr val="F8F200"/>
                </a:solidFill>
                <a:latin typeface="Gabriola" pitchFamily="82" charset="0"/>
              </a:rPr>
              <a:t>Проект </a:t>
            </a:r>
          </a:p>
          <a:p>
            <a:pPr marL="0" indent="0" algn="ctr">
              <a:buNone/>
            </a:pPr>
            <a:r>
              <a:rPr lang="ru-RU" sz="9600" b="1" dirty="0" smtClean="0">
                <a:solidFill>
                  <a:srgbClr val="F8F200"/>
                </a:solidFill>
                <a:latin typeface="Gabriola" pitchFamily="82" charset="0"/>
              </a:rPr>
              <a:t>«Марш здоровья»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23928" y="4941168"/>
            <a:ext cx="51480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3600" dirty="0" smtClean="0">
                <a:solidFill>
                  <a:srgbClr val="FFFFFF"/>
                </a:solidFill>
                <a:ea typeface="+mj-ea"/>
                <a:cs typeface="+mj-cs"/>
              </a:rPr>
              <a:t>Разработали: </a:t>
            </a:r>
          </a:p>
          <a:p>
            <a:pPr algn="r"/>
            <a:r>
              <a:rPr lang="ru-RU" sz="3600" dirty="0" smtClean="0">
                <a:solidFill>
                  <a:srgbClr val="FFFFFF"/>
                </a:solidFill>
                <a:ea typeface="+mj-ea"/>
                <a:cs typeface="+mj-cs"/>
              </a:rPr>
              <a:t> </a:t>
            </a:r>
            <a:r>
              <a:rPr lang="ru-RU" sz="3600" dirty="0" smtClean="0">
                <a:solidFill>
                  <a:srgbClr val="FFFFFF"/>
                </a:solidFill>
                <a:ea typeface="+mj-ea"/>
                <a:cs typeface="+mj-cs"/>
              </a:rPr>
              <a:t> </a:t>
            </a:r>
            <a:r>
              <a:rPr lang="ru-RU" sz="3600" dirty="0" smtClean="0">
                <a:solidFill>
                  <a:srgbClr val="FFFFFF"/>
                </a:solidFill>
                <a:ea typeface="+mj-ea"/>
                <a:cs typeface="+mj-cs"/>
              </a:rPr>
              <a:t>Соловьева </a:t>
            </a:r>
            <a:r>
              <a:rPr lang="ru-RU" sz="3600" dirty="0">
                <a:solidFill>
                  <a:srgbClr val="FFFFFF"/>
                </a:solidFill>
                <a:ea typeface="+mj-ea"/>
                <a:cs typeface="+mj-cs"/>
              </a:rPr>
              <a:t>И.В</a:t>
            </a:r>
            <a:r>
              <a:rPr lang="ru-RU" sz="3600" dirty="0" smtClean="0">
                <a:solidFill>
                  <a:srgbClr val="FFFFFF"/>
                </a:solidFill>
                <a:ea typeface="+mj-ea"/>
                <a:cs typeface="+mj-cs"/>
              </a:rPr>
              <a:t>.</a:t>
            </a:r>
          </a:p>
          <a:p>
            <a:pPr algn="r"/>
            <a:r>
              <a:rPr lang="ru-RU" sz="3600" dirty="0" smtClean="0">
                <a:solidFill>
                  <a:srgbClr val="FFFFFF"/>
                </a:solidFill>
                <a:ea typeface="+mj-ea"/>
                <a:cs typeface="+mj-cs"/>
              </a:rPr>
              <a:t>Макарова Н. П.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790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160" y="260648"/>
            <a:ext cx="425180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</a:t>
            </a:r>
            <a:r>
              <a:rPr lang="ru-RU" sz="2400" b="1" dirty="0">
                <a:solidFill>
                  <a:srgbClr val="FFFFFF"/>
                </a:solidFill>
              </a:rPr>
              <a:t>Волейбольная площадка</a:t>
            </a:r>
          </a:p>
          <a:p>
            <a:endParaRPr lang="ru-RU" sz="2800" b="1" dirty="0" smtClean="0">
              <a:solidFill>
                <a:srgbClr val="FFFFFF"/>
              </a:solidFill>
            </a:endParaRPr>
          </a:p>
        </p:txBody>
      </p:sp>
      <p:pic>
        <p:nvPicPr>
          <p:cNvPr id="5122" name="Рисунок 36" descr="http://im2-tub-ru.yandex.net/i?id=71917949-24-72&amp;n=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895" y="750683"/>
            <a:ext cx="2354889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Группа 6"/>
          <p:cNvGrpSpPr/>
          <p:nvPr/>
        </p:nvGrpSpPr>
        <p:grpSpPr>
          <a:xfrm>
            <a:off x="3487581" y="1353254"/>
            <a:ext cx="2590800" cy="2756080"/>
            <a:chOff x="3707904" y="1688672"/>
            <a:chExt cx="2590800" cy="2756080"/>
          </a:xfrm>
        </p:grpSpPr>
        <p:pic>
          <p:nvPicPr>
            <p:cNvPr id="5123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07904" y="2996952"/>
              <a:ext cx="2590800" cy="1447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24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07904" y="1688672"/>
              <a:ext cx="2590800" cy="1438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5125" name="Рисунок 24" descr="http://im6-tub-ru.yandex.net/i?id=275801141-15-72&amp;n=2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292" y="4109334"/>
            <a:ext cx="2271126" cy="2094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Рисунок 27" descr="http://im3-tub-ru.yandex.net/i?id=422060515-35-72&amp;n=1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1452" y="5015019"/>
            <a:ext cx="2165032" cy="158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182128" y="850550"/>
            <a:ext cx="28815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b="1" dirty="0" smtClean="0">
                <a:solidFill>
                  <a:srgbClr val="FFFFFF"/>
                </a:solidFill>
              </a:rPr>
              <a:t>Полоса </a:t>
            </a:r>
            <a:r>
              <a:rPr lang="ru-RU" sz="2400" b="1" dirty="0">
                <a:solidFill>
                  <a:srgbClr val="FFFFFF"/>
                </a:solidFill>
              </a:rPr>
              <a:t>препятствий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3429000"/>
            <a:ext cx="36088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FFFFFF"/>
                </a:solidFill>
              </a:rPr>
              <a:t>Баскетбольная </a:t>
            </a:r>
            <a:r>
              <a:rPr lang="ru-RU" sz="2400" b="1" dirty="0" smtClean="0">
                <a:solidFill>
                  <a:srgbClr val="FFFFFF"/>
                </a:solidFill>
              </a:rPr>
              <a:t>площадка</a:t>
            </a:r>
            <a:endParaRPr lang="ru-RU" sz="2000" b="1" dirty="0">
              <a:solidFill>
                <a:srgbClr val="FFFF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182128" y="4495770"/>
            <a:ext cx="25117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b="1" dirty="0" smtClean="0">
                <a:solidFill>
                  <a:srgbClr val="FFFFFF"/>
                </a:solidFill>
              </a:rPr>
              <a:t>Футбольное </a:t>
            </a:r>
            <a:r>
              <a:rPr lang="ru-RU" sz="2400" b="1" dirty="0" smtClean="0">
                <a:solidFill>
                  <a:srgbClr val="FFFFFF"/>
                </a:solidFill>
              </a:rPr>
              <a:t>поле</a:t>
            </a:r>
            <a:endParaRPr lang="ru-RU" sz="2400" b="1" dirty="0">
              <a:solidFill>
                <a:srgbClr val="FFFFFF"/>
              </a:solidFill>
            </a:endParaRPr>
          </a:p>
        </p:txBody>
      </p:sp>
      <p:pic>
        <p:nvPicPr>
          <p:cNvPr id="5127" name="Рисунок 30" descr="http://im7-tub-ru.yandex.net/i?id=472053842-26-72&amp;n=1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8381" y="4515214"/>
            <a:ext cx="2644159" cy="2154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Рисунок 33" descr="http://gagino.info/images/12(9)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47991"/>
            <a:ext cx="2473077" cy="234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4396724" y="78660"/>
            <a:ext cx="47472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 smtClean="0">
                <a:solidFill>
                  <a:srgbClr val="FFFFFF"/>
                </a:solidFill>
              </a:rPr>
              <a:t>Сектор </a:t>
            </a:r>
            <a:r>
              <a:rPr lang="ru-RU" sz="2400" b="1" dirty="0">
                <a:solidFill>
                  <a:srgbClr val="FFFFFF"/>
                </a:solidFill>
              </a:rPr>
              <a:t>для прыжков в длину с разбега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217559" y="4048050"/>
            <a:ext cx="25049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b="1" dirty="0">
                <a:solidFill>
                  <a:srgbClr val="FFFFFF"/>
                </a:solidFill>
              </a:rPr>
              <a:t>Беговая дорожка</a:t>
            </a:r>
          </a:p>
        </p:txBody>
      </p:sp>
    </p:spTree>
    <p:extLst>
      <p:ext uri="{BB962C8B-B14F-4D97-AF65-F5344CB8AC3E}">
        <p14:creationId xmlns:p14="http://schemas.microsoft.com/office/powerpoint/2010/main" val="393105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94843"/>
            <a:ext cx="77586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ru-RU" sz="3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Актуальность реализации проекта </a:t>
            </a:r>
            <a:endParaRPr lang="ru-RU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124744"/>
            <a:ext cx="87849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ru-RU" sz="20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Наш проект сможет получить широкое развитие и возьмет  на себя выполнение и целого ряда  социальных  задач по различным направлениям </a:t>
            </a:r>
            <a:endParaRPr lang="ru-RU" sz="20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372" y="1916832"/>
            <a:ext cx="85689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FFFFFF"/>
                </a:solidFill>
              </a:rPr>
              <a:t>Наличие спортивной площадки позволит более успешно и эффективно  проводить физкультурно- оздоровительные и спортивно- массовую </a:t>
            </a:r>
            <a:r>
              <a:rPr lang="ru-RU" sz="2000" dirty="0" smtClean="0">
                <a:solidFill>
                  <a:srgbClr val="FFFFFF"/>
                </a:solidFill>
              </a:rPr>
              <a:t>работу </a:t>
            </a:r>
            <a:r>
              <a:rPr lang="ru-RU" sz="2000" dirty="0" smtClean="0">
                <a:solidFill>
                  <a:srgbClr val="FFFFFF"/>
                </a:solidFill>
              </a:rPr>
              <a:t>среди детей и подростков, которая поможет сформировать потребность в здоровом образе жизни и ответственности за свое здоровье у молодых граждан нашего </a:t>
            </a:r>
            <a:r>
              <a:rPr lang="ru-RU" sz="2000" dirty="0" smtClean="0">
                <a:solidFill>
                  <a:srgbClr val="FFFFFF"/>
                </a:solidFill>
              </a:rPr>
              <a:t>города. </a:t>
            </a:r>
            <a:endParaRPr lang="ru-RU" sz="2000" dirty="0" smtClean="0">
              <a:solidFill>
                <a:srgbClr val="FFFFFF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FFFFFF"/>
                </a:solidFill>
              </a:rPr>
              <a:t>Занятие на спортивной площадке поможет снизить ДТП и количество правонарушений и преступлений среди </a:t>
            </a:r>
            <a:r>
              <a:rPr lang="ru-RU" sz="2000" dirty="0" smtClean="0">
                <a:solidFill>
                  <a:srgbClr val="FFFFFF"/>
                </a:solidFill>
              </a:rPr>
              <a:t>несовершеннолетних.</a:t>
            </a:r>
            <a:endParaRPr lang="ru-RU" sz="2000" dirty="0" smtClean="0">
              <a:solidFill>
                <a:srgbClr val="FFFFFF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FFFFFF"/>
                </a:solidFill>
              </a:rPr>
              <a:t>В условия ограниченности бюджетных средств, выделяемых на их строительство, реконструкцию  и эксплантацию спортивных объектов в городе, наш проект по  оборудованию дополнительной современной спортивной площадки может стать наилучшем вариантом содействия в разрешение проблемы организации досуга и отдыха молодежи </a:t>
            </a:r>
            <a:endParaRPr lang="ru-RU" sz="2000" dirty="0">
              <a:solidFill>
                <a:srgbClr val="FFFF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5689058"/>
            <a:ext cx="90364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FFFF"/>
                </a:solidFill>
              </a:rPr>
              <a:t>Таким образом, не только училищу, но </a:t>
            </a:r>
            <a:r>
              <a:rPr lang="ru-RU" dirty="0">
                <a:solidFill>
                  <a:srgbClr val="FFFFFF"/>
                </a:solidFill>
              </a:rPr>
              <a:t>городу необходима  </a:t>
            </a:r>
            <a:r>
              <a:rPr lang="ru-RU" dirty="0" smtClean="0">
                <a:solidFill>
                  <a:srgbClr val="FFFFFF"/>
                </a:solidFill>
              </a:rPr>
              <a:t>спортивная </a:t>
            </a:r>
            <a:r>
              <a:rPr lang="ru-RU" dirty="0" smtClean="0">
                <a:solidFill>
                  <a:srgbClr val="FFFFFF"/>
                </a:solidFill>
              </a:rPr>
              <a:t>и </a:t>
            </a:r>
            <a:r>
              <a:rPr lang="ru-RU" dirty="0">
                <a:solidFill>
                  <a:srgbClr val="FFFFFF"/>
                </a:solidFill>
              </a:rPr>
              <a:t> площадка,  на  которой   дети  будут  активно  отдыхать,  заниматься  спортом  на  </a:t>
            </a:r>
            <a:endParaRPr lang="ru-RU" dirty="0" smtClean="0">
              <a:solidFill>
                <a:srgbClr val="FFFFFF"/>
              </a:solidFill>
            </a:endParaRPr>
          </a:p>
          <a:p>
            <a:r>
              <a:rPr lang="ru-RU" dirty="0" smtClean="0">
                <a:solidFill>
                  <a:srgbClr val="FFFFFF"/>
                </a:solidFill>
              </a:rPr>
              <a:t>свежем </a:t>
            </a:r>
            <a:r>
              <a:rPr lang="ru-RU" dirty="0">
                <a:solidFill>
                  <a:srgbClr val="FFFFFF"/>
                </a:solidFill>
              </a:rPr>
              <a:t> воздухе  в  свободное  время.  </a:t>
            </a:r>
          </a:p>
        </p:txBody>
      </p:sp>
    </p:spTree>
    <p:extLst>
      <p:ext uri="{BB962C8B-B14F-4D97-AF65-F5344CB8AC3E}">
        <p14:creationId xmlns:p14="http://schemas.microsoft.com/office/powerpoint/2010/main" val="83954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4016" y="188640"/>
            <a:ext cx="8892480" cy="114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50000"/>
              </a:lnSpc>
            </a:pPr>
            <a:r>
              <a:rPr lang="ru-RU" sz="2400" b="1" i="1" u="sng" dirty="0" smtClean="0">
                <a:solidFill>
                  <a:srgbClr val="FFFF00"/>
                </a:solidFill>
                <a:ea typeface="Times New Roman"/>
              </a:rPr>
              <a:t>     Цель </a:t>
            </a:r>
            <a:r>
              <a:rPr lang="ru-RU" sz="2400" b="1" i="1" u="sng" dirty="0">
                <a:solidFill>
                  <a:srgbClr val="FFFF00"/>
                </a:solidFill>
                <a:ea typeface="Times New Roman"/>
              </a:rPr>
              <a:t>проекта</a:t>
            </a:r>
            <a:r>
              <a:rPr lang="ru-RU" sz="2000" b="1" i="1" u="sng" dirty="0">
                <a:solidFill>
                  <a:srgbClr val="FFFF00"/>
                </a:solidFill>
                <a:ea typeface="Times New Roman"/>
              </a:rPr>
              <a:t>: </a:t>
            </a:r>
            <a:r>
              <a:rPr lang="ru-RU" sz="2400" b="1" dirty="0">
                <a:solidFill>
                  <a:srgbClr val="FFFFFF"/>
                </a:solidFill>
                <a:ea typeface="Times New Roman"/>
              </a:rPr>
              <a:t>создание на территории училища современной оборудованной спортивной площадки</a:t>
            </a:r>
            <a:r>
              <a:rPr lang="ru-RU" sz="2400" b="1" dirty="0" smtClean="0">
                <a:solidFill>
                  <a:srgbClr val="FFFFFF"/>
                </a:solidFill>
                <a:ea typeface="Times New Roman"/>
              </a:rPr>
              <a:t>.</a:t>
            </a:r>
            <a:endParaRPr lang="ru-RU" sz="2400" b="1" dirty="0">
              <a:solidFill>
                <a:srgbClr val="FFFFFF"/>
              </a:solidFill>
              <a:ea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156597"/>
            <a:ext cx="903649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000" b="1" dirty="0" smtClean="0">
                <a:solidFill>
                  <a:srgbClr val="FFFFFF"/>
                </a:solidFill>
                <a:ea typeface="Times New Roman"/>
              </a:rPr>
              <a:t>	</a:t>
            </a:r>
            <a:r>
              <a:rPr lang="ru-RU" sz="2400" b="1" i="1" u="sng" dirty="0" smtClean="0">
                <a:solidFill>
                  <a:srgbClr val="FFFF00"/>
                </a:solidFill>
                <a:ea typeface="Times New Roman"/>
              </a:rPr>
              <a:t>Задачи: </a:t>
            </a:r>
            <a:r>
              <a:rPr lang="ru-RU" sz="2400" b="1" dirty="0" smtClean="0">
                <a:solidFill>
                  <a:srgbClr val="FFFFFF"/>
                </a:solidFill>
                <a:ea typeface="Times New Roman"/>
              </a:rPr>
              <a:t>Разработать </a:t>
            </a:r>
            <a:r>
              <a:rPr lang="ru-RU" sz="2400" b="1" dirty="0">
                <a:solidFill>
                  <a:srgbClr val="FFFFFF"/>
                </a:solidFill>
                <a:ea typeface="Times New Roman"/>
              </a:rPr>
              <a:t>и утвердить лучший проект спортивной площадки из предложенных коллективом обучающихся и педагогов ПУ-17</a:t>
            </a:r>
            <a:r>
              <a:rPr lang="ru-RU" sz="2400" b="1" dirty="0" smtClean="0">
                <a:solidFill>
                  <a:srgbClr val="FFFFFF"/>
                </a:solidFill>
                <a:ea typeface="Times New Roman"/>
              </a:rPr>
              <a:t>.</a:t>
            </a:r>
            <a:endParaRPr lang="ru-RU" sz="2400" b="1" dirty="0">
              <a:solidFill>
                <a:srgbClr val="FFFFFF"/>
              </a:solidFill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000" b="1" dirty="0">
                <a:solidFill>
                  <a:srgbClr val="FFFFFF"/>
                </a:solidFill>
                <a:ea typeface="Times New Roman"/>
              </a:rPr>
              <a:t>Сформировать инициативную группу лиц, ответственных за мероприятия проекта.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000" b="1" dirty="0">
                <a:solidFill>
                  <a:srgbClr val="FFFFFF"/>
                </a:solidFill>
                <a:ea typeface="Times New Roman"/>
              </a:rPr>
              <a:t>Привлечь обучающихся в группах: сварщиков, строителей к обустройству площадки.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000" b="1" dirty="0">
                <a:solidFill>
                  <a:srgbClr val="FFFFFF"/>
                </a:solidFill>
                <a:ea typeface="Times New Roman"/>
              </a:rPr>
              <a:t>Привлечь к сотрудничеству партнёров-спонсоров из бизнес-структуры города.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000" b="1" dirty="0">
                <a:solidFill>
                  <a:srgbClr val="FFFFFF"/>
                </a:solidFill>
                <a:ea typeface="Times New Roman"/>
              </a:rPr>
              <a:t>Подготовить проектно-сметную документацию по строительству и оборудованию площадки.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000" b="1" dirty="0">
                <a:solidFill>
                  <a:srgbClr val="FFFFFF"/>
                </a:solidFill>
                <a:ea typeface="Times New Roman"/>
              </a:rPr>
              <a:t>Создать условия для организации занятий спортом на уроках физкультуры и во внеурочное время обучающихся ПУ-17 и других образовательных учреждений, отвлечь </a:t>
            </a:r>
            <a:r>
              <a:rPr lang="ru-RU" sz="2000" b="1" dirty="0" smtClean="0">
                <a:solidFill>
                  <a:srgbClr val="FFFFFF"/>
                </a:solidFill>
                <a:ea typeface="Times New Roman"/>
              </a:rPr>
              <a:t>подростков</a:t>
            </a:r>
            <a:r>
              <a:rPr lang="ru-RU" sz="2000" b="1" dirty="0">
                <a:solidFill>
                  <a:srgbClr val="FFFFFF"/>
                </a:solidFill>
                <a:ea typeface="Times New Roman"/>
              </a:rPr>
              <a:t> </a:t>
            </a:r>
            <a:r>
              <a:rPr lang="ru-RU" sz="2000" b="1" dirty="0" smtClean="0">
                <a:solidFill>
                  <a:srgbClr val="FFFFFF"/>
                </a:solidFill>
                <a:ea typeface="Times New Roman"/>
              </a:rPr>
              <a:t>от</a:t>
            </a:r>
            <a:r>
              <a:rPr lang="ru-RU" sz="2000" b="1" dirty="0">
                <a:solidFill>
                  <a:srgbClr val="FFFFFF"/>
                </a:solidFill>
                <a:ea typeface="Times New Roman"/>
              </a:rPr>
              <a:t> пагубных  привычек, пропагандировать  здорового  образа  жизни.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000" b="1" dirty="0">
                <a:solidFill>
                  <a:srgbClr val="FFFFFF"/>
                </a:solidFill>
                <a:ea typeface="Times New Roman"/>
              </a:rPr>
              <a:t>Привлечь  детей  и  взрослых  к  занятиям  физкультурой  и  спортом  на  свежем  </a:t>
            </a:r>
            <a:r>
              <a:rPr lang="ru-RU" sz="2000" b="1" dirty="0" smtClean="0">
                <a:solidFill>
                  <a:srgbClr val="FFFFFF"/>
                </a:solidFill>
                <a:ea typeface="Times New Roman"/>
              </a:rPr>
              <a:t>             воздухе</a:t>
            </a:r>
            <a:r>
              <a:rPr lang="ru-RU" sz="2000" b="1" dirty="0">
                <a:solidFill>
                  <a:srgbClr val="FFFFFF"/>
                </a:solidFill>
                <a:ea typeface="Times New Roman"/>
              </a:rPr>
              <a:t>,  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000" b="1" dirty="0">
                <a:solidFill>
                  <a:srgbClr val="FFFFFF"/>
                </a:solidFill>
                <a:ea typeface="Times New Roman"/>
              </a:rPr>
              <a:t> Создать  благоприятные  условия  организации  досуга.</a:t>
            </a:r>
          </a:p>
          <a:p>
            <a:pPr>
              <a:spcAft>
                <a:spcPts val="0"/>
              </a:spcAft>
            </a:pPr>
            <a:r>
              <a:rPr lang="ru-RU" sz="2000" b="1" dirty="0">
                <a:solidFill>
                  <a:srgbClr val="FFFFFF"/>
                </a:solidFill>
                <a:ea typeface="Times New Roman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09481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191" y="116632"/>
            <a:ext cx="8568952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FF00"/>
                </a:solidFill>
                <a:latin typeface="Arial Black" pitchFamily="34" charset="0"/>
              </a:rPr>
              <a:t>Ожидаемые результаты от внедрения </a:t>
            </a:r>
            <a:r>
              <a:rPr lang="ru-RU" sz="2800" b="1" dirty="0" smtClean="0">
                <a:solidFill>
                  <a:srgbClr val="FFFF00"/>
                </a:solidFill>
                <a:latin typeface="Arial Black" pitchFamily="34" charset="0"/>
              </a:rPr>
              <a:t>проекта</a:t>
            </a:r>
            <a:endParaRPr lang="ru-RU" sz="2400" dirty="0">
              <a:solidFill>
                <a:srgbClr val="FFFFFF"/>
              </a:solidFill>
              <a:latin typeface="Arial Black" pitchFamily="34" charset="0"/>
            </a:endParaRPr>
          </a:p>
          <a:p>
            <a:pPr marL="342900" indent="-342900">
              <a:buFontTx/>
              <a:buChar char="-"/>
            </a:pPr>
            <a:r>
              <a:rPr lang="ru-RU" sz="2400" b="1" dirty="0" smtClean="0">
                <a:solidFill>
                  <a:srgbClr val="FFFFFF"/>
                </a:solidFill>
              </a:rPr>
              <a:t>созданная </a:t>
            </a:r>
            <a:r>
              <a:rPr lang="ru-RU" sz="2400" b="1" dirty="0">
                <a:solidFill>
                  <a:srgbClr val="FFFFFF"/>
                </a:solidFill>
              </a:rPr>
              <a:t>для детей и подростков современная спортивная </a:t>
            </a:r>
            <a:r>
              <a:rPr lang="ru-RU" sz="2400" b="1" dirty="0" smtClean="0">
                <a:solidFill>
                  <a:srgbClr val="FFFFFF"/>
                </a:solidFill>
              </a:rPr>
              <a:t>площадка;</a:t>
            </a:r>
          </a:p>
          <a:p>
            <a:pPr marL="342900" indent="-342900">
              <a:buFontTx/>
              <a:buChar char="-"/>
            </a:pPr>
            <a:r>
              <a:rPr lang="ru-RU" sz="2400" b="1" dirty="0" smtClean="0">
                <a:solidFill>
                  <a:srgbClr val="FFFFFF"/>
                </a:solidFill>
              </a:rPr>
              <a:t>повышение </a:t>
            </a:r>
            <a:r>
              <a:rPr lang="ru-RU" sz="2400" b="1" dirty="0">
                <a:solidFill>
                  <a:srgbClr val="FFFFFF"/>
                </a:solidFill>
              </a:rPr>
              <a:t> интереса  у  детей  и  подростков  к  занятиям  физической  культурой   и  спортом;</a:t>
            </a:r>
          </a:p>
          <a:p>
            <a:r>
              <a:rPr lang="ru-RU" sz="2400" b="1" dirty="0" smtClean="0">
                <a:solidFill>
                  <a:srgbClr val="FFFFFF"/>
                </a:solidFill>
              </a:rPr>
              <a:t>- проведение </a:t>
            </a:r>
            <a:r>
              <a:rPr lang="ru-RU" sz="2400" b="1" dirty="0">
                <a:solidFill>
                  <a:srgbClr val="FFFFFF"/>
                </a:solidFill>
              </a:rPr>
              <a:t> спортивно-развлекательных   праздников и   соревнований   для  обучающихся  и  социума;</a:t>
            </a:r>
          </a:p>
          <a:p>
            <a:r>
              <a:rPr lang="ru-RU" sz="2400" b="1" dirty="0">
                <a:solidFill>
                  <a:srgbClr val="FFFFFF"/>
                </a:solidFill>
              </a:rPr>
              <a:t>снижение  числа  ДТП  и  количества  правонарушений  и  преступлений  среди  несовершеннолетних;</a:t>
            </a:r>
          </a:p>
          <a:p>
            <a:r>
              <a:rPr lang="ru-RU" sz="2400" b="1" dirty="0">
                <a:solidFill>
                  <a:srgbClr val="FFFFFF"/>
                </a:solidFill>
              </a:rPr>
              <a:t> </a:t>
            </a:r>
            <a:r>
              <a:rPr lang="ru-RU" sz="2400" b="1" dirty="0" smtClean="0">
                <a:solidFill>
                  <a:srgbClr val="FFFFFF"/>
                </a:solidFill>
              </a:rPr>
              <a:t>- повышенная </a:t>
            </a:r>
            <a:r>
              <a:rPr lang="ru-RU" sz="2400" b="1" dirty="0">
                <a:solidFill>
                  <a:srgbClr val="FFFFFF"/>
                </a:solidFill>
              </a:rPr>
              <a:t>учебная мотивация и интерес учащихся к спорту, как следствие этого повышение процента занятости учащихся во внеурочное время и снижение уровня правонарушений, совершенных несовершеннолетними (результат представим в виде выписок из     протоколов     заседаний     Комиссии     по     делам несовершеннолетних, заседаний Совета профилактики).</a:t>
            </a:r>
          </a:p>
        </p:txBody>
      </p:sp>
    </p:spTree>
    <p:extLst>
      <p:ext uri="{BB962C8B-B14F-4D97-AF65-F5344CB8AC3E}">
        <p14:creationId xmlns:p14="http://schemas.microsoft.com/office/powerpoint/2010/main" val="311648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836712"/>
            <a:ext cx="7632848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F8F200"/>
                </a:solidFill>
              </a:rPr>
              <a:t>Возможные  риски:</a:t>
            </a:r>
            <a:endParaRPr lang="ru-RU" sz="4000" dirty="0">
              <a:solidFill>
                <a:srgbClr val="F8F200"/>
              </a:solidFill>
            </a:endParaRPr>
          </a:p>
          <a:p>
            <a:pPr lvl="0"/>
            <a:r>
              <a:rPr lang="ru-RU" sz="3600" b="1" dirty="0">
                <a:solidFill>
                  <a:srgbClr val="FFFFFF"/>
                </a:solidFill>
              </a:rPr>
              <a:t>Повышение  цен на  строительный  материал.</a:t>
            </a:r>
          </a:p>
          <a:p>
            <a:pPr lvl="0"/>
            <a:r>
              <a:rPr lang="ru-RU" sz="3600" b="1" dirty="0">
                <a:solidFill>
                  <a:srgbClr val="FFFFFF"/>
                </a:solidFill>
              </a:rPr>
              <a:t>Недостаток финансовых средств.</a:t>
            </a:r>
          </a:p>
          <a:p>
            <a:pPr lvl="0"/>
            <a:r>
              <a:rPr lang="ru-RU" sz="3600" b="1" dirty="0">
                <a:solidFill>
                  <a:srgbClr val="FFFFFF"/>
                </a:solidFill>
              </a:rPr>
              <a:t>Инертность инициативной группы </a:t>
            </a:r>
          </a:p>
        </p:txBody>
      </p:sp>
    </p:spTree>
    <p:extLst>
      <p:ext uri="{BB962C8B-B14F-4D97-AF65-F5344CB8AC3E}">
        <p14:creationId xmlns:p14="http://schemas.microsoft.com/office/powerpoint/2010/main" val="161365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0"/>
            <a:ext cx="8928992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FFFF"/>
                </a:solidFill>
              </a:rPr>
              <a:t> </a:t>
            </a:r>
          </a:p>
          <a:p>
            <a:r>
              <a:rPr lang="ru-RU" sz="2800" b="1" dirty="0">
                <a:solidFill>
                  <a:srgbClr val="F8F200"/>
                </a:solidFill>
              </a:rPr>
              <a:t>Основные принципы создания проекта:</a:t>
            </a:r>
          </a:p>
          <a:p>
            <a:r>
              <a:rPr lang="ru-RU" sz="2400" dirty="0">
                <a:solidFill>
                  <a:srgbClr val="FFFFFF"/>
                </a:solidFill>
              </a:rPr>
              <a:t>- </a:t>
            </a:r>
            <a:r>
              <a:rPr lang="ru-RU" sz="2400" b="1" dirty="0">
                <a:solidFill>
                  <a:srgbClr val="FFFFFF"/>
                </a:solidFill>
              </a:rPr>
              <a:t>личная ориентация;</a:t>
            </a:r>
          </a:p>
          <a:p>
            <a:r>
              <a:rPr lang="ru-RU" sz="2400" b="1" dirty="0">
                <a:solidFill>
                  <a:srgbClr val="FFFFFF"/>
                </a:solidFill>
              </a:rPr>
              <a:t>- формирование профессиональных навыков;</a:t>
            </a:r>
          </a:p>
          <a:p>
            <a:r>
              <a:rPr lang="ru-RU" sz="2400" b="1" dirty="0">
                <a:solidFill>
                  <a:srgbClr val="FFFFFF"/>
                </a:solidFill>
              </a:rPr>
              <a:t>- развитие коммуникативных навыков;</a:t>
            </a:r>
          </a:p>
          <a:p>
            <a:r>
              <a:rPr lang="ru-RU" sz="2400" b="1" dirty="0">
                <a:solidFill>
                  <a:srgbClr val="FFFFFF"/>
                </a:solidFill>
              </a:rPr>
              <a:t>- включение в активные формы общения;</a:t>
            </a:r>
          </a:p>
          <a:p>
            <a:r>
              <a:rPr lang="ru-RU" sz="2400" b="1" dirty="0">
                <a:solidFill>
                  <a:srgbClr val="FFFFFF"/>
                </a:solidFill>
              </a:rPr>
              <a:t>- пропаганда здорового образа жизни;</a:t>
            </a:r>
          </a:p>
          <a:p>
            <a:r>
              <a:rPr lang="ru-RU" sz="2400" b="1" dirty="0">
                <a:solidFill>
                  <a:srgbClr val="FFFFFF"/>
                </a:solidFill>
              </a:rPr>
              <a:t>- оздоровление обучающихся ПУ-17 и детей микрорайона.</a:t>
            </a:r>
          </a:p>
          <a:p>
            <a:endParaRPr lang="ru-RU" sz="2400" b="1" dirty="0" smtClean="0">
              <a:solidFill>
                <a:srgbClr val="FFFFFF"/>
              </a:solidFill>
            </a:endParaRPr>
          </a:p>
          <a:p>
            <a:r>
              <a:rPr lang="ru-RU" sz="2800" b="1" dirty="0" smtClean="0">
                <a:solidFill>
                  <a:srgbClr val="F8F200"/>
                </a:solidFill>
              </a:rPr>
              <a:t>Основные </a:t>
            </a:r>
            <a:r>
              <a:rPr lang="ru-RU" sz="2800" b="1" dirty="0">
                <a:solidFill>
                  <a:srgbClr val="F8F200"/>
                </a:solidFill>
              </a:rPr>
              <a:t>методы работы:</a:t>
            </a:r>
            <a:endParaRPr lang="ru-RU" sz="2400" dirty="0">
              <a:solidFill>
                <a:srgbClr val="F8F200"/>
              </a:solidFill>
            </a:endParaRPr>
          </a:p>
          <a:p>
            <a:r>
              <a:rPr lang="ru-RU" sz="2400" b="1" dirty="0">
                <a:solidFill>
                  <a:srgbClr val="FFFFFF"/>
                </a:solidFill>
              </a:rPr>
              <a:t>- поисковый;</a:t>
            </a:r>
          </a:p>
          <a:p>
            <a:r>
              <a:rPr lang="ru-RU" sz="2400" b="1" dirty="0">
                <a:solidFill>
                  <a:srgbClr val="FFFFFF"/>
                </a:solidFill>
              </a:rPr>
              <a:t>- проблемный; проектировочный; организационный</a:t>
            </a:r>
            <a:r>
              <a:rPr lang="ru-RU" sz="2400" b="1" dirty="0" smtClean="0">
                <a:solidFill>
                  <a:srgbClr val="FFFFFF"/>
                </a:solidFill>
              </a:rPr>
              <a:t>.</a:t>
            </a:r>
            <a:endParaRPr lang="ru-RU" sz="2400" b="1" dirty="0" smtClean="0">
              <a:solidFill>
                <a:srgbClr val="FFFFFF"/>
              </a:solidFill>
            </a:endParaRPr>
          </a:p>
          <a:p>
            <a:endParaRPr lang="ru-RU" sz="2800" b="1" dirty="0" smtClean="0">
              <a:solidFill>
                <a:srgbClr val="F8F200"/>
              </a:solidFill>
            </a:endParaRPr>
          </a:p>
          <a:p>
            <a:r>
              <a:rPr lang="ru-RU" sz="2800" b="1" dirty="0" smtClean="0">
                <a:solidFill>
                  <a:srgbClr val="F8F200"/>
                </a:solidFill>
              </a:rPr>
              <a:t>Основные </a:t>
            </a:r>
            <a:r>
              <a:rPr lang="ru-RU" sz="2800" b="1" dirty="0">
                <a:solidFill>
                  <a:srgbClr val="F8F200"/>
                </a:solidFill>
              </a:rPr>
              <a:t>Формы работы:</a:t>
            </a:r>
            <a:endParaRPr lang="ru-RU" sz="2800" dirty="0">
              <a:solidFill>
                <a:srgbClr val="F8F200"/>
              </a:solidFill>
            </a:endParaRPr>
          </a:p>
          <a:p>
            <a:r>
              <a:rPr lang="ru-RU" sz="2400" b="1" dirty="0">
                <a:solidFill>
                  <a:srgbClr val="FFFFFF"/>
                </a:solidFill>
              </a:rPr>
              <a:t>1 .Организационно-деятельные </a:t>
            </a:r>
            <a:r>
              <a:rPr lang="ru-RU" sz="2400" b="1" dirty="0" smtClean="0">
                <a:solidFill>
                  <a:srgbClr val="FFFFFF"/>
                </a:solidFill>
              </a:rPr>
              <a:t>работы; </a:t>
            </a:r>
            <a:r>
              <a:rPr lang="ru-RU" sz="2400" b="1" dirty="0">
                <a:solidFill>
                  <a:srgbClr val="FFFFFF"/>
                </a:solidFill>
              </a:rPr>
              <a:t>2.Мозговой </a:t>
            </a:r>
            <a:r>
              <a:rPr lang="ru-RU" sz="2400" b="1" dirty="0" smtClean="0">
                <a:solidFill>
                  <a:srgbClr val="FFFFFF"/>
                </a:solidFill>
              </a:rPr>
              <a:t>штурм; З. Спортивный праздник; </a:t>
            </a:r>
            <a:r>
              <a:rPr lang="ru-RU" sz="2400" b="1" dirty="0">
                <a:solidFill>
                  <a:srgbClr val="FFFFFF"/>
                </a:solidFill>
              </a:rPr>
              <a:t>4.Спортивные </a:t>
            </a:r>
            <a:r>
              <a:rPr lang="ru-RU" sz="2400" b="1" dirty="0" smtClean="0">
                <a:solidFill>
                  <a:srgbClr val="FFFFFF"/>
                </a:solidFill>
              </a:rPr>
              <a:t>игры; 5.Субботники; </a:t>
            </a:r>
            <a:r>
              <a:rPr lang="ru-RU" sz="2400" b="1" dirty="0">
                <a:solidFill>
                  <a:srgbClr val="FFFFFF"/>
                </a:solidFill>
              </a:rPr>
              <a:t>б. Трудовые </a:t>
            </a:r>
            <a:r>
              <a:rPr lang="ru-RU" sz="2400" b="1" dirty="0" smtClean="0">
                <a:solidFill>
                  <a:srgbClr val="FFFFFF"/>
                </a:solidFill>
              </a:rPr>
              <a:t>десанты; </a:t>
            </a:r>
            <a:r>
              <a:rPr lang="ru-RU" sz="2400" b="1" dirty="0">
                <a:solidFill>
                  <a:srgbClr val="FFFFFF"/>
                </a:solidFill>
              </a:rPr>
              <a:t>7. Практические занятия.</a:t>
            </a:r>
          </a:p>
        </p:txBody>
      </p:sp>
    </p:spTree>
    <p:extLst>
      <p:ext uri="{BB962C8B-B14F-4D97-AF65-F5344CB8AC3E}">
        <p14:creationId xmlns:p14="http://schemas.microsoft.com/office/powerpoint/2010/main" val="24721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3788798" y="548680"/>
            <a:ext cx="5293380" cy="5949280"/>
            <a:chOff x="3810166" y="1469562"/>
            <a:chExt cx="4743918" cy="4691628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2295"/>
            <a:stretch/>
          </p:blipFill>
          <p:spPr bwMode="auto">
            <a:xfrm>
              <a:off x="3810166" y="1469562"/>
              <a:ext cx="4743918" cy="46916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Rectangle 3"/>
            <p:cNvSpPr>
              <a:spLocks noChangeArrowheads="1"/>
            </p:cNvSpPr>
            <p:nvPr/>
          </p:nvSpPr>
          <p:spPr bwMode="auto">
            <a:xfrm rot="259824">
              <a:off x="6143182" y="1799040"/>
              <a:ext cx="1021769" cy="417641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-1404664" y="-38637"/>
            <a:ext cx="61926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580" algn="ctr">
              <a:lnSpc>
                <a:spcPct val="150000"/>
              </a:lnSpc>
              <a:spcAft>
                <a:spcPts val="0"/>
              </a:spcAft>
            </a:pPr>
            <a:r>
              <a:rPr lang="ru-RU" sz="3200" b="1" dirty="0">
                <a:solidFill>
                  <a:srgbClr val="F8F200"/>
                </a:solidFill>
                <a:latin typeface="Times New Roman"/>
                <a:ea typeface="Times New Roman"/>
              </a:rPr>
              <a:t>Основные этапы и </a:t>
            </a:r>
            <a:endParaRPr lang="ru-RU" sz="3200" b="1" dirty="0" smtClean="0">
              <a:solidFill>
                <a:srgbClr val="F8F200"/>
              </a:solidFill>
              <a:latin typeface="Times New Roman"/>
              <a:ea typeface="Times New Roman"/>
            </a:endParaRPr>
          </a:p>
          <a:p>
            <a:pPr marL="449580" algn="ctr">
              <a:lnSpc>
                <a:spcPct val="150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rgbClr val="F8F200"/>
                </a:solidFill>
                <a:latin typeface="Times New Roman"/>
                <a:ea typeface="Times New Roman"/>
              </a:rPr>
              <a:t>сроки </a:t>
            </a:r>
            <a:r>
              <a:rPr lang="ru-RU" sz="3200" b="1" dirty="0">
                <a:solidFill>
                  <a:srgbClr val="F8F200"/>
                </a:solidFill>
                <a:latin typeface="Times New Roman"/>
                <a:ea typeface="Times New Roman"/>
              </a:rPr>
              <a:t>реализации </a:t>
            </a:r>
            <a:endParaRPr lang="ru-RU" sz="3200" b="1" dirty="0" smtClean="0">
              <a:solidFill>
                <a:srgbClr val="F8F200"/>
              </a:solidFill>
              <a:latin typeface="Times New Roman"/>
              <a:ea typeface="Times New Roman"/>
            </a:endParaRPr>
          </a:p>
          <a:p>
            <a:pPr marL="449580" algn="ctr">
              <a:lnSpc>
                <a:spcPct val="150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rgbClr val="F8F200"/>
                </a:solidFill>
                <a:latin typeface="Times New Roman"/>
                <a:ea typeface="Times New Roman"/>
              </a:rPr>
              <a:t>проекта</a:t>
            </a:r>
            <a:endParaRPr lang="ru-RU" sz="2800" dirty="0">
              <a:solidFill>
                <a:srgbClr val="F8F20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1727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64" r="13686"/>
          <a:stretch/>
        </p:blipFill>
        <p:spPr bwMode="auto">
          <a:xfrm>
            <a:off x="107504" y="1315326"/>
            <a:ext cx="7349804" cy="5112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1520" y="241484"/>
            <a:ext cx="826515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8F200"/>
                </a:solidFill>
                <a:latin typeface="Arial Black" pitchFamily="34" charset="0"/>
                <a:ea typeface="Times New Roman"/>
              </a:rPr>
              <a:t>Чертеж комплексной спортивной площадки </a:t>
            </a:r>
            <a:endParaRPr lang="ru-RU" sz="2800" dirty="0">
              <a:solidFill>
                <a:srgbClr val="F8F200"/>
              </a:solidFill>
              <a:latin typeface="Arial Black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457308" y="993900"/>
            <a:ext cx="1830708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dirty="0">
                <a:solidFill>
                  <a:srgbClr val="FFFFFF"/>
                </a:solidFill>
                <a:latin typeface="Times New Roman"/>
                <a:ea typeface="Times New Roman"/>
              </a:rPr>
              <a:t>1-беговая дорожка</a:t>
            </a:r>
            <a:endParaRPr lang="ru-RU" dirty="0">
              <a:solidFill>
                <a:srgbClr val="FFFFFF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dirty="0">
                <a:solidFill>
                  <a:srgbClr val="FFFFFF"/>
                </a:solidFill>
                <a:latin typeface="Times New Roman"/>
                <a:ea typeface="Times New Roman"/>
              </a:rPr>
              <a:t> </a:t>
            </a:r>
            <a:endParaRPr lang="ru-RU" dirty="0">
              <a:solidFill>
                <a:srgbClr val="FFFFFF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dirty="0" smtClean="0">
                <a:solidFill>
                  <a:srgbClr val="FFFFFF"/>
                </a:solidFill>
                <a:latin typeface="Times New Roman"/>
                <a:ea typeface="Times New Roman"/>
              </a:rPr>
              <a:t>2-баскет-больная </a:t>
            </a:r>
            <a:r>
              <a:rPr lang="ru-RU" b="1" dirty="0">
                <a:solidFill>
                  <a:srgbClr val="FFFFFF"/>
                </a:solidFill>
                <a:latin typeface="Times New Roman"/>
                <a:ea typeface="Times New Roman"/>
              </a:rPr>
              <a:t>и волейбольная площадки</a:t>
            </a:r>
            <a:endParaRPr lang="ru-RU" dirty="0">
              <a:solidFill>
                <a:srgbClr val="FFFFFF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dirty="0">
                <a:solidFill>
                  <a:srgbClr val="FFFFFF"/>
                </a:solidFill>
                <a:latin typeface="Times New Roman"/>
                <a:ea typeface="Times New Roman"/>
              </a:rPr>
              <a:t> </a:t>
            </a:r>
            <a:endParaRPr lang="ru-RU" dirty="0">
              <a:solidFill>
                <a:srgbClr val="FFFFFF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dirty="0">
                <a:solidFill>
                  <a:srgbClr val="FFFFFF"/>
                </a:solidFill>
                <a:latin typeface="Times New Roman"/>
                <a:ea typeface="Times New Roman"/>
              </a:rPr>
              <a:t>3-сектор для прыжков в длину с разбега</a:t>
            </a:r>
            <a:endParaRPr lang="ru-RU" dirty="0">
              <a:solidFill>
                <a:srgbClr val="FFFFFF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dirty="0">
                <a:solidFill>
                  <a:srgbClr val="FFFFFF"/>
                </a:solidFill>
                <a:latin typeface="Times New Roman"/>
                <a:ea typeface="Times New Roman"/>
              </a:rPr>
              <a:t> </a:t>
            </a:r>
            <a:endParaRPr lang="ru-RU" dirty="0">
              <a:solidFill>
                <a:srgbClr val="FFFFFF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dirty="0">
                <a:solidFill>
                  <a:srgbClr val="FFFFFF"/>
                </a:solidFill>
                <a:latin typeface="Times New Roman"/>
                <a:ea typeface="Times New Roman"/>
              </a:rPr>
              <a:t>4-футбольное поле</a:t>
            </a:r>
            <a:endParaRPr lang="ru-RU" dirty="0">
              <a:solidFill>
                <a:srgbClr val="FFFFFF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000" b="1" dirty="0">
                <a:solidFill>
                  <a:srgbClr val="FFFFFF"/>
                </a:solidFill>
                <a:latin typeface="Times New Roman"/>
                <a:ea typeface="Times New Roman"/>
              </a:rPr>
              <a:t>Чертеж комплексной спортивной площадки   </a:t>
            </a:r>
            <a:r>
              <a:rPr lang="ru-RU" sz="2000" dirty="0">
                <a:solidFill>
                  <a:srgbClr val="FFFFFF"/>
                </a:solidFill>
                <a:latin typeface="Times New Roman"/>
                <a:ea typeface="Times New Roman"/>
              </a:rPr>
              <a:t>                </a:t>
            </a:r>
            <a:endParaRPr lang="ru-RU" dirty="0">
              <a:solidFill>
                <a:srgbClr val="FFFFFF"/>
              </a:solidFill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b="1" dirty="0">
                <a:solidFill>
                  <a:srgbClr val="FFFFFF"/>
                </a:solidFill>
                <a:latin typeface="Times New Roman"/>
                <a:ea typeface="Times New Roman"/>
              </a:rPr>
              <a:t>5-места для зрителей</a:t>
            </a:r>
            <a:endParaRPr lang="ru-RU" dirty="0">
              <a:solidFill>
                <a:srgbClr val="FFFFFF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5693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7994651"/>
              </p:ext>
            </p:extLst>
          </p:nvPr>
        </p:nvGraphicFramePr>
        <p:xfrm>
          <a:off x="683568" y="549511"/>
          <a:ext cx="7920880" cy="61812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8348"/>
                <a:gridCol w="2332155"/>
                <a:gridCol w="1448285"/>
                <a:gridCol w="1416010"/>
                <a:gridCol w="2126082"/>
              </a:tblGrid>
              <a:tr h="313223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200" b="1" dirty="0">
                          <a:effectLst/>
                        </a:rPr>
                        <a:t>№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586" marR="47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200" b="1" dirty="0">
                          <a:effectLst/>
                        </a:rPr>
                        <a:t>Статьи расходов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586" marR="47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</a:rPr>
                        <a:t>Расчет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586" marR="47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</a:rPr>
                        <a:t>Итого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586" marR="4758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</a:rPr>
                        <a:t>Источник финансирования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586" marR="47586" marT="0" marB="0"/>
                </a:tc>
              </a:tr>
              <a:tr h="469834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</a:rPr>
                        <a:t>1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586" marR="475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200" b="1" dirty="0">
                          <a:effectLst/>
                        </a:rPr>
                        <a:t>Доска обрезная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200" b="1" dirty="0">
                          <a:effectLst/>
                        </a:rPr>
                        <a:t>25 мм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586" marR="475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200" b="1" dirty="0">
                          <a:effectLst/>
                        </a:rPr>
                        <a:t>0.3 м</a:t>
                      </a:r>
                      <a:r>
                        <a:rPr lang="ru-RU" sz="1200" b="1" baseline="30000" dirty="0">
                          <a:effectLst/>
                        </a:rPr>
                        <a:t>3</a:t>
                      </a:r>
                      <a:r>
                        <a:rPr lang="ru-RU" sz="1200" b="1" dirty="0">
                          <a:effectLst/>
                        </a:rPr>
                        <a:t> х 5700 руб.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586" marR="475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</a:rPr>
                        <a:t>1900 руб.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586" marR="475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</a:rPr>
                        <a:t>Финансирование ПУ-17 (собственные средства)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586" marR="47586" marT="0" marB="0"/>
                </a:tc>
              </a:tr>
              <a:tr h="313223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</a:rPr>
                        <a:t>2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586" marR="475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</a:rPr>
                        <a:t>Краска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586" marR="475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200" b="1" dirty="0">
                          <a:effectLst/>
                        </a:rPr>
                        <a:t>15 кг х 200 руб.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586" marR="475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</a:rPr>
                        <a:t>3000 руб.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586" marR="475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586" marR="47586" marT="0" marB="0"/>
                </a:tc>
              </a:tr>
              <a:tr h="313223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</a:rPr>
                        <a:t>3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586" marR="475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</a:rPr>
                        <a:t>Сетка-рабица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586" marR="475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</a:rPr>
                        <a:t>220 м </a:t>
                      </a:r>
                      <a:r>
                        <a:rPr lang="en-US" sz="1200" b="1">
                          <a:effectLst/>
                        </a:rPr>
                        <a:t>x</a:t>
                      </a:r>
                      <a:r>
                        <a:rPr lang="ru-RU" sz="1200" b="1">
                          <a:effectLst/>
                        </a:rPr>
                        <a:t> 600 руб./м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586" marR="475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200" b="1" dirty="0">
                          <a:effectLst/>
                        </a:rPr>
                        <a:t>13 200 руб.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586" marR="475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586" marR="47586" marT="0" marB="0"/>
                </a:tc>
              </a:tr>
              <a:tr h="676825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</a:rPr>
                        <a:t>4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586" marR="475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</a:rPr>
                        <a:t>Трубы /90-2стойки балласт.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</a:rPr>
                        <a:t>Трубы/90-футбольные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586" marR="475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200" b="1" dirty="0">
                          <a:effectLst/>
                        </a:rPr>
                        <a:t>10х2=20м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24м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586" marR="475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200" b="1" dirty="0">
                          <a:effectLst/>
                        </a:rPr>
                        <a:t>6000 </a:t>
                      </a:r>
                      <a:r>
                        <a:rPr lang="ru-RU" sz="1200" b="1" dirty="0" err="1">
                          <a:effectLst/>
                        </a:rPr>
                        <a:t>руб</a:t>
                      </a:r>
                      <a:endParaRPr lang="ru-RU" sz="1200" b="1" dirty="0">
                        <a:effectLst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200" b="1" dirty="0">
                          <a:effectLst/>
                        </a:rPr>
                        <a:t>18000 </a:t>
                      </a:r>
                      <a:r>
                        <a:rPr lang="ru-RU" sz="1200" b="1" dirty="0" err="1">
                          <a:effectLst/>
                        </a:rPr>
                        <a:t>руб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586" marR="475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586" marR="47586" marT="0" marB="0"/>
                </a:tc>
              </a:tr>
              <a:tr h="176563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</a:rPr>
                        <a:t>5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586" marR="475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</a:rPr>
                        <a:t>Электроды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586" marR="475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</a:rPr>
                        <a:t>10х30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586" marR="475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200" b="1" dirty="0">
                          <a:effectLst/>
                        </a:rPr>
                        <a:t>3000 </a:t>
                      </a:r>
                      <a:r>
                        <a:rPr lang="ru-RU" sz="1200" b="1" dirty="0" err="1">
                          <a:effectLst/>
                        </a:rPr>
                        <a:t>руб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586" marR="475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  <a:tabLst>
                          <a:tab pos="200025" algn="l"/>
                        </a:tabLst>
                      </a:pPr>
                      <a:r>
                        <a:rPr lang="ru-RU" sz="1200" b="1">
                          <a:effectLst/>
                        </a:rPr>
                        <a:t>45100 руб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586" marR="47586" marT="0" marB="0"/>
                </a:tc>
              </a:tr>
              <a:tr h="1662636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</a:rPr>
                        <a:t>6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586" marR="475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</a:rPr>
                        <a:t>Устройство и подготовка выравнивающих слоёв внесением растительной земли слоем до 15см (механ)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</a:rPr>
                        <a:t>Материалы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</a:rPr>
                        <a:t>Механизмы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</a:rPr>
                        <a:t>озеленение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586" marR="475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200" b="1" baseline="30000">
                          <a:effectLst/>
                        </a:rPr>
                        <a:t> </a:t>
                      </a:r>
                      <a:endParaRPr lang="ru-RU" sz="1200" b="1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50м/2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586" marR="475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28000 руб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12769 руб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60 руб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21000 руб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586" marR="475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Целевые средства государственной поддержки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586" marR="47586" marT="0" marB="0"/>
                </a:tc>
              </a:tr>
              <a:tr h="603257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200" b="1" dirty="0">
                          <a:effectLst/>
                        </a:rPr>
                        <a:t>7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586" marR="475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200" b="1" dirty="0">
                          <a:effectLst/>
                        </a:rPr>
                        <a:t>Устройство </a:t>
                      </a:r>
                      <a:r>
                        <a:rPr lang="ru-RU" sz="1200" b="1" dirty="0" err="1">
                          <a:effectLst/>
                        </a:rPr>
                        <a:t>асфальто</a:t>
                      </a:r>
                      <a:r>
                        <a:rPr lang="ru-RU" sz="1200" b="1" dirty="0">
                          <a:effectLst/>
                        </a:rPr>
                        <a:t>-беговой дорожки .(93м\3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586" marR="475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</a:rPr>
                        <a:t>220х1,5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</a:rPr>
                        <a:t>3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586" marR="475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</a:rPr>
                        <a:t>61000 руб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586" marR="475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586" marR="47586" marT="0" marB="0"/>
                </a:tc>
              </a:tr>
              <a:tr h="176563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</a:rPr>
                        <a:t>8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586" marR="475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</a:rPr>
                        <a:t>-Разработка грунта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586" marR="475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  <a:tabLst>
                          <a:tab pos="247650" algn="l"/>
                          <a:tab pos="487045" algn="ctr"/>
                        </a:tabLst>
                      </a:pPr>
                      <a:r>
                        <a:rPr lang="ru-RU" sz="1200" b="1" dirty="0">
                          <a:effectLst/>
                        </a:rPr>
                        <a:t>33м/3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586" marR="475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  <a:tabLst>
                          <a:tab pos="180975" algn="l"/>
                        </a:tabLst>
                      </a:pPr>
                      <a:r>
                        <a:rPr lang="ru-RU" sz="1200" b="1" dirty="0">
                          <a:effectLst/>
                        </a:rPr>
                        <a:t>6876 </a:t>
                      </a:r>
                      <a:r>
                        <a:rPr lang="ru-RU" sz="1200" b="1" dirty="0" err="1">
                          <a:effectLst/>
                        </a:rPr>
                        <a:t>руб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586" marR="475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586" marR="47586" marT="0" marB="0"/>
                </a:tc>
              </a:tr>
              <a:tr h="626447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</a:rPr>
                        <a:t>9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586" marR="475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</a:rPr>
                        <a:t>-Устройство подстилающих слоёв(песчаного,гравийного)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586" marR="475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200" b="1">
                          <a:effectLst/>
                        </a:rPr>
                        <a:t>17м/3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586" marR="475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  <a:tabLst>
                          <a:tab pos="133350" algn="l"/>
                        </a:tabLst>
                      </a:pPr>
                      <a:r>
                        <a:rPr lang="ru-RU" sz="1200" b="1">
                          <a:effectLst/>
                        </a:rPr>
                        <a:t>5400 руб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586" marR="4758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200" b="1" dirty="0">
                          <a:effectLst/>
                        </a:rPr>
                        <a:t>135105 руб.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586" marR="47586" marT="0" marB="0"/>
                </a:tc>
              </a:tr>
              <a:tr h="176563">
                <a:tc gridSpan="5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200" b="1" dirty="0">
                          <a:effectLst/>
                        </a:rPr>
                        <a:t>ИТОГО:                                                                                                           180205 руб.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586" marR="4758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6563">
                <a:tc gridSpan="5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200" b="1" dirty="0">
                          <a:effectLst/>
                        </a:rPr>
                        <a:t>Целевые средства государственной поддержки:                                        135105 руб.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586" marR="4758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6563">
                <a:tc gridSpan="5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  <a:tabLst>
                          <a:tab pos="1095375" algn="l"/>
                          <a:tab pos="4152900" algn="l"/>
                        </a:tabLst>
                      </a:pPr>
                      <a:r>
                        <a:rPr lang="ru-RU" sz="1200" b="1" dirty="0">
                          <a:effectLst/>
                        </a:rPr>
                        <a:t>ГБОНПО ПУ-17	  -45100 руб.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586" marR="4758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6563">
                <a:tc gridSpan="5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  <a:tabLst>
                          <a:tab pos="1133475" algn="l"/>
                          <a:tab pos="4257675" algn="l"/>
                        </a:tabLst>
                      </a:pPr>
                      <a:r>
                        <a:rPr lang="ru-RU" sz="1200" b="1" dirty="0">
                          <a:effectLst/>
                        </a:rPr>
                        <a:t>Спонсорская помощь	           15000руб.3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586" marR="4758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821282" y="-15074"/>
            <a:ext cx="3440365" cy="6717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F8F200"/>
                </a:solidFill>
                <a:latin typeface="Arial Black" pitchFamily="34" charset="0"/>
                <a:ea typeface="Times New Roman"/>
              </a:rPr>
              <a:t>Смета расходов</a:t>
            </a:r>
            <a:endParaRPr lang="ru-RU" sz="2000" dirty="0">
              <a:solidFill>
                <a:srgbClr val="F8F200"/>
              </a:solidFill>
              <a:effectLst/>
              <a:latin typeface="Arial Black" pitchFamily="34" charset="0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3606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0">
      <a:dk1>
        <a:sysClr val="windowText" lastClr="000000"/>
      </a:dk1>
      <a:lt1>
        <a:srgbClr val="1810B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</TotalTime>
  <Words>335</Words>
  <Application>Microsoft Office PowerPoint</Application>
  <PresentationFormat>Экран (4:3)</PresentationFormat>
  <Paragraphs>147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ГБОУ РХ НПО «Профессиональное училище №17»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Ирина</cp:lastModifiedBy>
  <cp:revision>16</cp:revision>
  <dcterms:modified xsi:type="dcterms:W3CDTF">2012-11-26T02:32:58Z</dcterms:modified>
</cp:coreProperties>
</file>