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4" r:id="rId67"/>
    <p:sldId id="323" r:id="rId68"/>
    <p:sldId id="322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24A2A-A712-4623-8FE9-DE43F83F4D19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460A4-3390-4102-BEED-42098247B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C7A93-6331-4614-BDB1-261D5AFF3BC8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pic>
            <p:nvPicPr>
              <p:cNvPr id="7" name="Picture 4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832" cy="4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5759" cy="12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836"/>
              <a:ext cx="1152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4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780213" cy="1905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055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8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16392" name="Picture 3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27" y="0"/>
              <a:ext cx="832" cy="4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0" y="384"/>
              <a:ext cx="5759" cy="7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C088661B-2265-4089-8398-223247EC4885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4B2EA0C4-A2BB-467D-B454-0C447B6E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music.mp3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wmf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slide" Target="slide3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1.xml"/><Relationship Id="rId10" Type="http://schemas.openxmlformats.org/officeDocument/2006/relationships/slide" Target="slide67.xml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image" Target="../media/image7.wmf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image" Target="../media/image13.png"/><Relationship Id="rId3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fon1.wav" TargetMode="External"/><Relationship Id="rId7" Type="http://schemas.openxmlformats.org/officeDocument/2006/relationships/image" Target="../media/image6.png"/><Relationship Id="rId12" Type="http://schemas.openxmlformats.org/officeDocument/2006/relationships/slide" Target="slide38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1.xml"/><Relationship Id="rId10" Type="http://schemas.openxmlformats.org/officeDocument/2006/relationships/slide" Target="slide68.xml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image" Target="../media/image7.wmf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slide" Target="slide39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1.xml"/><Relationship Id="rId10" Type="http://schemas.openxmlformats.org/officeDocument/2006/relationships/slide" Target="slide69.xml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image" Target="../media/image7.wmf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wmf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slide" Target="slide70.xml"/><Relationship Id="rId2" Type="http://schemas.openxmlformats.org/officeDocument/2006/relationships/audio" Target="../media/audio1.wav"/><Relationship Id="rId1" Type="http://schemas.openxmlformats.org/officeDocument/2006/relationships/audio" Target="../media/audio3.wav"/><Relationship Id="rId6" Type="http://schemas.openxmlformats.org/officeDocument/2006/relationships/image" Target="../media/image20.png"/><Relationship Id="rId11" Type="http://schemas.openxmlformats.org/officeDocument/2006/relationships/image" Target="../media/image7.w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slide" Target="slide55.xml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image" Target="../media/image6.png"/><Relationship Id="rId14" Type="http://schemas.openxmlformats.org/officeDocument/2006/relationships/slide" Target="slide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wm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slide" Target="slide71.xml"/><Relationship Id="rId2" Type="http://schemas.openxmlformats.org/officeDocument/2006/relationships/audio" Target="../media/audio1.wav"/><Relationship Id="rId1" Type="http://schemas.openxmlformats.org/officeDocument/2006/relationships/audio" Target="../media/audio3.wav"/><Relationship Id="rId6" Type="http://schemas.openxmlformats.org/officeDocument/2006/relationships/image" Target="../media/image22.jpeg"/><Relationship Id="rId11" Type="http://schemas.openxmlformats.org/officeDocument/2006/relationships/image" Target="../media/image7.w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slide" Target="slide56.xml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image" Target="../media/image6.png"/><Relationship Id="rId14" Type="http://schemas.openxmlformats.org/officeDocument/2006/relationships/slide" Target="slide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wm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slide" Target="slide63.xml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fon1.wav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7.w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slide" Target="slide48.xml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image" Target="../media/image6.png"/><Relationship Id="rId1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2.xml"/><Relationship Id="rId3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fon1.wav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8.wm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4.png"/><Relationship Id="rId11" Type="http://schemas.openxmlformats.org/officeDocument/2006/relationships/slide" Target="slide72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slide" Target="slide57.xml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wmf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slide" Target="slide73.xml"/><Relationship Id="rId2" Type="http://schemas.openxmlformats.org/officeDocument/2006/relationships/audio" Target="../media/audio1.wav"/><Relationship Id="rId1" Type="http://schemas.openxmlformats.org/officeDocument/2006/relationships/audio" Target="../media/audio3.wav"/><Relationship Id="rId6" Type="http://schemas.openxmlformats.org/officeDocument/2006/relationships/image" Target="../media/image25.png"/><Relationship Id="rId11" Type="http://schemas.openxmlformats.org/officeDocument/2006/relationships/image" Target="../media/image7.w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slide" Target="slide58.xml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image" Target="../media/image6.png"/><Relationship Id="rId14" Type="http://schemas.openxmlformats.org/officeDocument/2006/relationships/slide" Target="slide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4.xml"/><Relationship Id="rId3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fon1.wav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8.wm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7.png"/><Relationship Id="rId11" Type="http://schemas.openxmlformats.org/officeDocument/2006/relationships/slide" Target="slide74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slide" Target="slide59.xml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5.xml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8.wm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8.png"/><Relationship Id="rId11" Type="http://schemas.openxmlformats.org/officeDocument/2006/relationships/slide" Target="slide75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slide" Target="slide60.xml"/><Relationship Id="rId1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slide" Target="slide46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1.xml"/><Relationship Id="rId10" Type="http://schemas.openxmlformats.org/officeDocument/2006/relationships/slide" Target="slide76.xml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image" Target="../media/image7.wmf"/><Relationship Id="rId1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7.xml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8.wm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9.jpeg"/><Relationship Id="rId11" Type="http://schemas.openxmlformats.org/officeDocument/2006/relationships/slide" Target="slide77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slide" Target="slide62.xml"/><Relationship Id="rId1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CMNTY_01.MID" TargetMode="Externa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4.xml"/><Relationship Id="rId3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fon1.wav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8.wm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11" Type="http://schemas.openxmlformats.org/officeDocument/2006/relationships/slide" Target="slide64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slide" Target="slide49.xml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wm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slide" Target="slide65.xml"/><Relationship Id="rId2" Type="http://schemas.openxmlformats.org/officeDocument/2006/relationships/audio" Target="../media/audio1.wav"/><Relationship Id="rId1" Type="http://schemas.openxmlformats.org/officeDocument/2006/relationships/audio" Target="../media/audio3.wav"/><Relationship Id="rId6" Type="http://schemas.openxmlformats.org/officeDocument/2006/relationships/image" Target="../media/image17.png"/><Relationship Id="rId11" Type="http://schemas.openxmlformats.org/officeDocument/2006/relationships/image" Target="../media/image7.w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slide" Target="slide50.xml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image" Target="../media/image6.png"/><Relationship Id="rId14" Type="http://schemas.openxmlformats.org/officeDocument/2006/relationships/slide" Target="slide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oleObject" Target="../embeddings/_____Microsoft_Office_Excel_97-20031.xls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slide" Target="slide4.xml"/><Relationship Id="rId4" Type="http://schemas.openxmlformats.org/officeDocument/2006/relationships/oleObject" Target="../embeddings/_____Microsoft_Office_Excel_97-20032.xls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slide" Target="slide6.xml"/><Relationship Id="rId4" Type="http://schemas.openxmlformats.org/officeDocument/2006/relationships/oleObject" Target="../embeddings/_____Microsoft_Office_Excel_97-20033.xls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oleObject" Target="../embeddings/_____Microsoft_Office_Excel_97-20034.xls"/><Relationship Id="rId4" Type="http://schemas.openxmlformats.org/officeDocument/2006/relationships/slide" Target="slide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slide" Target="slide10.xml"/><Relationship Id="rId4" Type="http://schemas.openxmlformats.org/officeDocument/2006/relationships/oleObject" Target="../embeddings/_____Microsoft_Office_Excel_97-20035.xls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png"/><Relationship Id="rId5" Type="http://schemas.openxmlformats.org/officeDocument/2006/relationships/oleObject" Target="../embeddings/_____Microsoft_Office_Excel_97-20036.xls"/><Relationship Id="rId4" Type="http://schemas.openxmlformats.org/officeDocument/2006/relationships/slide" Target="slide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5" Type="http://schemas.openxmlformats.org/officeDocument/2006/relationships/slide" Target="slide14.xml"/><Relationship Id="rId4" Type="http://schemas.openxmlformats.org/officeDocument/2006/relationships/oleObject" Target="../embeddings/_____Microsoft_Office_Excel_97-20037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png"/><Relationship Id="rId5" Type="http://schemas.openxmlformats.org/officeDocument/2006/relationships/slide" Target="slide16.xml"/><Relationship Id="rId4" Type="http://schemas.openxmlformats.org/officeDocument/2006/relationships/oleObject" Target="../embeddings/_____Microsoft_Office_Excel_97-20038.xls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png"/><Relationship Id="rId5" Type="http://schemas.openxmlformats.org/officeDocument/2006/relationships/slide" Target="slide18.xml"/><Relationship Id="rId4" Type="http://schemas.openxmlformats.org/officeDocument/2006/relationships/oleObject" Target="../embeddings/_____Microsoft_Office_Excel_97-20039.xls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png"/><Relationship Id="rId5" Type="http://schemas.openxmlformats.org/officeDocument/2006/relationships/slide" Target="slide20.xml"/><Relationship Id="rId4" Type="http://schemas.openxmlformats.org/officeDocument/2006/relationships/oleObject" Target="../embeddings/_____Microsoft_Office_Excel_97-200310.xls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png"/><Relationship Id="rId5" Type="http://schemas.openxmlformats.org/officeDocument/2006/relationships/slide" Target="slide22.xml"/><Relationship Id="rId4" Type="http://schemas.openxmlformats.org/officeDocument/2006/relationships/oleObject" Target="../embeddings/_____Microsoft_Office_Excel_97-200311.xls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png"/><Relationship Id="rId5" Type="http://schemas.openxmlformats.org/officeDocument/2006/relationships/slide" Target="slide24.xml"/><Relationship Id="rId4" Type="http://schemas.openxmlformats.org/officeDocument/2006/relationships/oleObject" Target="../embeddings/_____Microsoft_Office_Excel_97-200312.xls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png"/><Relationship Id="rId5" Type="http://schemas.openxmlformats.org/officeDocument/2006/relationships/oleObject" Target="../embeddings/_____Microsoft_Office_Excel_97-200313.xls"/><Relationship Id="rId4" Type="http://schemas.openxmlformats.org/officeDocument/2006/relationships/slide" Target="slide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png"/><Relationship Id="rId5" Type="http://schemas.openxmlformats.org/officeDocument/2006/relationships/slide" Target="slide28.xml"/><Relationship Id="rId4" Type="http://schemas.openxmlformats.org/officeDocument/2006/relationships/oleObject" Target="../embeddings/_____Microsoft_Office_Excel_97-200314.xls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bratva.mp3" TargetMode="Externa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png"/><Relationship Id="rId5" Type="http://schemas.openxmlformats.org/officeDocument/2006/relationships/oleObject" Target="../embeddings/_____Microsoft_Office_Excel_97-200315.xls"/><Relationship Id="rId4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6.xml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8.wm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11" Type="http://schemas.openxmlformats.org/officeDocument/2006/relationships/slide" Target="slide66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50x50.mp3" TargetMode="External"/><Relationship Id="rId9" Type="http://schemas.openxmlformats.org/officeDocument/2006/relationships/slide" Target="slide51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&#1080;&#1084;\Desktop\&#1055;&#1088;&#1077;&#1076;&#1084;&#1077;&#1090;&#1085;&#1072;&#1103;%20&#1085;&#1077;&#1076;&#1077;&#1083;&#1103;%20&#1080;&#1089;&#1090;&#1086;&#1088;&#1080;&#1080;%20&#1084;&#1093;&#1082;%20&#1080;%20&#1086;&#1073;&#1078;\true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571625" y="1828800"/>
            <a:ext cx="7570788" cy="1905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Кто хочет стать знатоком мировой художественной культуры?</a:t>
            </a:r>
          </a:p>
        </p:txBody>
      </p:sp>
      <p:pic>
        <p:nvPicPr>
          <p:cNvPr id="10" name="killer.wav">
            <a:hlinkClick r:id="" action="ppaction://media"/>
          </p:cNvPr>
          <p:cNvPicPr>
            <a:picLocks noRot="1" noChangeAspect="1"/>
          </p:cNvPicPr>
          <p:nvPr>
            <a:wavAudioFile r:embed="rId1" name="kill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50057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ard.wav">
            <a:hlinkClick r:id="" action="ppaction://media"/>
          </p:cNvPr>
          <p:cNvPicPr>
            <a:picLocks noRot="1" noChangeAspect="1"/>
          </p:cNvPicPr>
          <p:nvPr>
            <a:wavAudioFile r:embed="rId2" name="card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50057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421528" y="5715016"/>
            <a:ext cx="1722472" cy="1142984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u="none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u="none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50/50</a:t>
            </a:r>
            <a:endParaRPr lang="ru-RU" sz="3600" u="none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</a:endParaRPr>
          </a:p>
        </p:txBody>
      </p:sp>
      <p:pic>
        <p:nvPicPr>
          <p:cNvPr id="16386" name="Picture 2" descr="C:\Documents and Settings\Семья\Мои документы\Наташа флешка\рисунки\HH00443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5429264"/>
            <a:ext cx="1656941" cy="1428736"/>
          </a:xfrm>
          <a:prstGeom prst="rect">
            <a:avLst/>
          </a:prstGeom>
          <a:noFill/>
        </p:spPr>
      </p:pic>
      <p:pic>
        <p:nvPicPr>
          <p:cNvPr id="16387" name="Picture 3" descr="C:\Documents and Settings\Семья\Мои документы\Наташа флешка\рисунки\PE02950_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5154612"/>
            <a:ext cx="2401321" cy="1703388"/>
          </a:xfrm>
          <a:prstGeom prst="rect">
            <a:avLst/>
          </a:prstGeom>
          <a:noFill/>
        </p:spPr>
      </p:pic>
      <p:pic>
        <p:nvPicPr>
          <p:cNvPr id="12" name="music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1500166" y="3214686"/>
            <a:ext cx="304800" cy="304800"/>
          </a:xfrm>
          <a:prstGeom prst="rect">
            <a:avLst/>
          </a:prstGeom>
        </p:spPr>
      </p:pic>
      <p:pic>
        <p:nvPicPr>
          <p:cNvPr id="16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7858148" y="4643446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-66675" y="692150"/>
            <a:ext cx="9391650" cy="2089150"/>
          </a:xfrm>
        </p:spPr>
        <p:txBody>
          <a:bodyPr/>
          <a:lstStyle/>
          <a:p>
            <a:pPr eaLnBrk="1" hangingPunct="1">
              <a:tabLst>
                <a:tab pos="88900" algn="l"/>
              </a:tabLst>
              <a:defRPr/>
            </a:pPr>
            <a:r>
              <a:rPr lang="ru-RU" b="1" dirty="0" smtClean="0">
                <a:solidFill>
                  <a:srgbClr val="FF0000"/>
                </a:solidFill>
              </a:rPr>
              <a:t>5. Кто в театре во время спектакля подсказывает актёрам тексты ролей?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5" y="2924175"/>
            <a:ext cx="8715375" cy="1433519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А. Толмач               В. Тамада  </a:t>
            </a:r>
          </a:p>
          <a:p>
            <a:pPr algn="l" eaLnBrk="1" hangingPunct="1"/>
            <a:r>
              <a:rPr lang="ru-RU" sz="4000" smtClean="0"/>
              <a:t>   С.  Суфлер             </a:t>
            </a:r>
            <a:r>
              <a:rPr lang="en-US" sz="4000" smtClean="0"/>
              <a:t>D</a:t>
            </a:r>
            <a:r>
              <a:rPr lang="ru-RU" sz="4000" smtClean="0"/>
              <a:t>.Пресс-секретарь </a:t>
            </a:r>
          </a:p>
        </p:txBody>
      </p:sp>
      <p:pic>
        <p:nvPicPr>
          <p:cNvPr id="15" name="killer.wav">
            <a:hlinkClick r:id="" action="ppaction://media"/>
          </p:cNvPr>
          <p:cNvPicPr>
            <a:picLocks noRot="1" noChangeAspect="1"/>
          </p:cNvPicPr>
          <p:nvPr>
            <a:wavAudioFile r:embed="rId1" name="kill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ard.wav">
            <a:hlinkClick r:id="" action="ppaction://media"/>
          </p:cNvPr>
          <p:cNvPicPr>
            <a:picLocks noRot="1" noChangeAspect="1"/>
          </p:cNvPicPr>
          <p:nvPr>
            <a:wavAudioFile r:embed="rId2" name="card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Семья\Мои документы\Наташа флешка\рисунки\HH00443_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6019148"/>
            <a:ext cx="972838" cy="838852"/>
          </a:xfrm>
          <a:prstGeom prst="rect">
            <a:avLst/>
          </a:prstGeom>
          <a:noFill/>
        </p:spPr>
      </p:pic>
      <p:pic>
        <p:nvPicPr>
          <p:cNvPr id="20" name="Picture 3" descr="C:\Documents and Settings\Семья\Мои документы\Наташа флешка\рисунки\PE02950_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5857892"/>
            <a:ext cx="1409884" cy="100010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929586" y="6072206"/>
            <a:ext cx="1214414" cy="52322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2" action="ppaction://hlinksldjump"/>
              </a:rPr>
              <a:t>50/50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" name="fon3.wav">
            <a:hlinkClick r:id="" action="ppaction://media"/>
          </p:cNvPr>
          <p:cNvPicPr>
            <a:picLocks noRot="1" noChangeAspect="1"/>
          </p:cNvPicPr>
          <p:nvPr>
            <a:wavAudioFile r:embed="rId3" name="fon3.wav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8429652" y="5429264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-66675" y="692150"/>
            <a:ext cx="9391650" cy="2089150"/>
          </a:xfrm>
        </p:spPr>
        <p:txBody>
          <a:bodyPr/>
          <a:lstStyle/>
          <a:p>
            <a:pPr eaLnBrk="1" hangingPunct="1">
              <a:tabLst>
                <a:tab pos="88900" algn="l"/>
              </a:tabLst>
              <a:defRPr/>
            </a:pPr>
            <a:r>
              <a:rPr lang="ru-RU" b="1" dirty="0" smtClean="0">
                <a:solidFill>
                  <a:srgbClr val="FF0000"/>
                </a:solidFill>
              </a:rPr>
              <a:t>5. Кто в театре во время спектакля подсказывает актёрам тексты ролей?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5" y="2924175"/>
            <a:ext cx="8715375" cy="2374900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А. Толмач               В. Тамада  </a:t>
            </a:r>
          </a:p>
          <a:p>
            <a:pPr algn="l" eaLnBrk="1" hangingPunct="1"/>
            <a:r>
              <a:rPr lang="ru-RU" sz="4000" dirty="0" smtClean="0">
                <a:solidFill>
                  <a:srgbClr val="FF0000"/>
                </a:solidFill>
              </a:rPr>
              <a:t>   С.  Суфлер             </a:t>
            </a:r>
            <a:r>
              <a:rPr lang="en-US" sz="4000" dirty="0" smtClean="0"/>
              <a:t>D</a:t>
            </a:r>
            <a:r>
              <a:rPr lang="ru-RU" sz="4000" dirty="0" smtClean="0"/>
              <a:t>.Пресс-секретарь </a:t>
            </a:r>
          </a:p>
        </p:txBody>
      </p:sp>
      <p:pic>
        <p:nvPicPr>
          <p:cNvPr id="10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620713"/>
            <a:ext cx="914400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6. Под вальс какого композитора обычно женятся молодые?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997200"/>
            <a:ext cx="8572500" cy="1289056"/>
          </a:xfrm>
        </p:spPr>
        <p:txBody>
          <a:bodyPr/>
          <a:lstStyle/>
          <a:p>
            <a:pPr algn="l" eaLnBrk="1" hangingPunct="1"/>
            <a:r>
              <a:rPr lang="ru-RU" b="1" dirty="0" smtClean="0"/>
              <a:t>    </a:t>
            </a:r>
            <a:r>
              <a:rPr lang="ru-RU" sz="4000" dirty="0" smtClean="0"/>
              <a:t>А. Штрауса           В.Игоря Крутого</a:t>
            </a:r>
          </a:p>
          <a:p>
            <a:pPr algn="l" eaLnBrk="1" hangingPunct="1"/>
            <a:r>
              <a:rPr lang="ru-RU" sz="4000" dirty="0" smtClean="0"/>
              <a:t>  С.Мендельсона      </a:t>
            </a:r>
            <a:r>
              <a:rPr lang="en-US" sz="4000" dirty="0" smtClean="0"/>
              <a:t>D</a:t>
            </a:r>
            <a:r>
              <a:rPr lang="ru-RU" sz="4000" dirty="0" smtClean="0"/>
              <a:t>.Баха  </a:t>
            </a:r>
          </a:p>
        </p:txBody>
      </p:sp>
      <p:pic>
        <p:nvPicPr>
          <p:cNvPr id="16" name="killer.wav">
            <a:hlinkClick r:id="" action="ppaction://media"/>
          </p:cNvPr>
          <p:cNvPicPr>
            <a:picLocks noRot="1" noChangeAspect="1"/>
          </p:cNvPicPr>
          <p:nvPr>
            <a:wavAudioFile r:embed="rId1" name="kill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ard.wav">
            <a:hlinkClick r:id="" action="ppaction://media"/>
          </p:cNvPr>
          <p:cNvPicPr>
            <a:picLocks noRot="1" noChangeAspect="1"/>
          </p:cNvPicPr>
          <p:nvPr>
            <a:wavAudioFile r:embed="rId2" name="card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Семья\Мои документы\Наташа флешка\рисунки\HH00443_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6019148"/>
            <a:ext cx="972838" cy="838852"/>
          </a:xfrm>
          <a:prstGeom prst="rect">
            <a:avLst/>
          </a:prstGeom>
          <a:noFill/>
        </p:spPr>
      </p:pic>
      <p:pic>
        <p:nvPicPr>
          <p:cNvPr id="21" name="Picture 3" descr="C:\Documents and Settings\Семья\Мои документы\Наташа флешка\рисунки\PE02950_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5857892"/>
            <a:ext cx="1409884" cy="100010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7929586" y="6072206"/>
            <a:ext cx="1214414" cy="52322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2" action="ppaction://hlinksldjump"/>
              </a:rPr>
              <a:t>50/50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" name="fon1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1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8215338" y="5429264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620713"/>
            <a:ext cx="914400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6. Под вальс какого композитора обычно женятся молодые?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7188" y="2997200"/>
            <a:ext cx="8429625" cy="2374900"/>
          </a:xfrm>
        </p:spPr>
        <p:txBody>
          <a:bodyPr/>
          <a:lstStyle/>
          <a:p>
            <a:pPr algn="l" eaLnBrk="1" hangingPunct="1"/>
            <a:r>
              <a:rPr lang="ru-RU" b="1" dirty="0" smtClean="0"/>
              <a:t>    </a:t>
            </a:r>
            <a:r>
              <a:rPr lang="ru-RU" sz="4000" dirty="0" smtClean="0"/>
              <a:t>А. Штрауса           В.Игоря Крутого</a:t>
            </a:r>
          </a:p>
          <a:p>
            <a:pPr algn="l" eaLnBrk="1" hangingPunct="1"/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FF0000"/>
                </a:solidFill>
              </a:rPr>
              <a:t>С.Мендельсона</a:t>
            </a:r>
            <a:r>
              <a:rPr lang="ru-RU" sz="4000" dirty="0" smtClean="0"/>
              <a:t>      </a:t>
            </a:r>
            <a:r>
              <a:rPr lang="en-US" sz="4000" dirty="0" smtClean="0"/>
              <a:t>D</a:t>
            </a:r>
            <a:r>
              <a:rPr lang="ru-RU" sz="4000" dirty="0" smtClean="0"/>
              <a:t>.Баха  </a:t>
            </a:r>
          </a:p>
        </p:txBody>
      </p:sp>
      <p:pic>
        <p:nvPicPr>
          <p:cNvPr id="9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549275"/>
            <a:ext cx="8497887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7. На чем художник крепит холст?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4375" y="2924175"/>
            <a:ext cx="7500938" cy="1647833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А. Кульман             В. Мольберт  </a:t>
            </a:r>
          </a:p>
          <a:p>
            <a:pPr algn="l" eaLnBrk="1" hangingPunct="1"/>
            <a:r>
              <a:rPr lang="ru-RU" sz="4000" smtClean="0"/>
              <a:t>   С.  Палитра             </a:t>
            </a:r>
            <a:r>
              <a:rPr lang="en-US" sz="4000" smtClean="0"/>
              <a:t>D</a:t>
            </a:r>
            <a:r>
              <a:rPr lang="ru-RU" sz="4000" smtClean="0"/>
              <a:t>. Подиум </a:t>
            </a:r>
          </a:p>
        </p:txBody>
      </p:sp>
      <p:pic>
        <p:nvPicPr>
          <p:cNvPr id="15" name="killer.wav">
            <a:hlinkClick r:id="" action="ppaction://media"/>
          </p:cNvPr>
          <p:cNvPicPr>
            <a:picLocks noRot="1" noChangeAspect="1"/>
          </p:cNvPicPr>
          <p:nvPr>
            <a:wavAudioFile r:embed="rId1" name="kill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ard.wav">
            <a:hlinkClick r:id="" action="ppaction://media"/>
          </p:cNvPr>
          <p:cNvPicPr>
            <a:picLocks noRot="1" noChangeAspect="1"/>
          </p:cNvPicPr>
          <p:nvPr>
            <a:wavAudioFile r:embed="rId2" name="card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Семья\Мои документы\Наташа флешка\рисунки\HH00443_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6019148"/>
            <a:ext cx="972838" cy="838852"/>
          </a:xfrm>
          <a:prstGeom prst="rect">
            <a:avLst/>
          </a:prstGeom>
          <a:noFill/>
        </p:spPr>
      </p:pic>
      <p:pic>
        <p:nvPicPr>
          <p:cNvPr id="20" name="Picture 3" descr="C:\Documents and Settings\Семья\Мои документы\Наташа флешка\рисунки\PE02950_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5857892"/>
            <a:ext cx="1409884" cy="100010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929586" y="6215082"/>
            <a:ext cx="1214414" cy="52322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2" action="ppaction://hlinksldjump"/>
              </a:rPr>
              <a:t>50/50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" name="fon3.wav">
            <a:hlinkClick r:id="" action="ppaction://media"/>
          </p:cNvPr>
          <p:cNvPicPr>
            <a:picLocks noRot="1" noChangeAspect="1"/>
          </p:cNvPicPr>
          <p:nvPr>
            <a:wavAudioFile r:embed="rId3" name="fon3.wav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8358214" y="5500702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549275"/>
            <a:ext cx="8497887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7. На чем художник крепит холст?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63" y="2924175"/>
            <a:ext cx="7929562" cy="2374900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А. Кульман             </a:t>
            </a:r>
            <a:r>
              <a:rPr lang="ru-RU" sz="4000" dirty="0" smtClean="0">
                <a:solidFill>
                  <a:srgbClr val="FF0000"/>
                </a:solidFill>
              </a:rPr>
              <a:t>В. Мольберт  </a:t>
            </a:r>
          </a:p>
          <a:p>
            <a:pPr algn="l" eaLnBrk="1" hangingPunct="1"/>
            <a:r>
              <a:rPr lang="ru-RU" sz="4000" dirty="0" smtClean="0"/>
              <a:t>   С.  Палитра             </a:t>
            </a:r>
            <a:r>
              <a:rPr lang="en-US" sz="4000" dirty="0" smtClean="0"/>
              <a:t>D</a:t>
            </a:r>
            <a:r>
              <a:rPr lang="ru-RU" sz="4000" dirty="0" smtClean="0"/>
              <a:t>. Подиум </a:t>
            </a:r>
          </a:p>
        </p:txBody>
      </p:sp>
      <p:pic>
        <p:nvPicPr>
          <p:cNvPr id="10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642938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4572000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786063" y="333375"/>
            <a:ext cx="6357937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8.  Чей это автопортрет? 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5" y="3571875"/>
            <a:ext cx="8572500" cy="1500199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 А. </a:t>
            </a:r>
            <a:r>
              <a:rPr lang="ru-RU" sz="4000" dirty="0" err="1" smtClean="0"/>
              <a:t>Боттиччелли</a:t>
            </a:r>
            <a:r>
              <a:rPr lang="ru-RU" sz="4000" dirty="0" smtClean="0"/>
              <a:t>   В. Рембрандт 	</a:t>
            </a:r>
          </a:p>
          <a:p>
            <a:pPr algn="l" eaLnBrk="1" hangingPunct="1"/>
            <a:r>
              <a:rPr lang="ru-RU" sz="3600" dirty="0" smtClean="0"/>
              <a:t>    С.Микеланджело </a:t>
            </a:r>
            <a:r>
              <a:rPr lang="ru-RU" sz="4000" dirty="0" smtClean="0"/>
              <a:t>   </a:t>
            </a:r>
            <a:r>
              <a:rPr lang="en-US" sz="4000" dirty="0" smtClean="0"/>
              <a:t>D</a:t>
            </a:r>
            <a:r>
              <a:rPr lang="ru-RU" sz="4000" dirty="0" smtClean="0"/>
              <a:t>. Рафаэль </a:t>
            </a:r>
            <a:r>
              <a:rPr lang="ru-RU" sz="4000" dirty="0" err="1" smtClean="0"/>
              <a:t>Санти</a:t>
            </a:r>
            <a:endParaRPr lang="ru-RU" sz="2800" dirty="0" smtClean="0"/>
          </a:p>
        </p:txBody>
      </p:sp>
      <p:pic>
        <p:nvPicPr>
          <p:cNvPr id="33803" name="Picture 8" descr="C:\Users\Наталья\санти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4313"/>
            <a:ext cx="27606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fon3.wav">
            <a:hlinkClick r:id="" action="ppaction://media"/>
          </p:cNvPr>
          <p:cNvPicPr>
            <a:picLocks noRot="1" noChangeAspect="1"/>
          </p:cNvPicPr>
          <p:nvPr>
            <a:wavAudioFile r:embed="rId1" name="fon3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iller.wav">
            <a:hlinkClick r:id="" action="ppaction://media"/>
          </p:cNvPr>
          <p:cNvPicPr>
            <a:picLocks noRot="1" noChangeAspect="1"/>
          </p:cNvPicPr>
          <p:nvPr>
            <a:wavAudioFile r:embed="rId2" name="killer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ard.wav">
            <a:hlinkClick r:id="" action="ppaction://media"/>
          </p:cNvPr>
          <p:cNvPicPr>
            <a:picLocks noRot="1" noChangeAspect="1"/>
          </p:cNvPicPr>
          <p:nvPr>
            <a:wavAudioFile r:embed="rId3" name="card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Семья\Мои документы\Наташа флешка\рисунки\HH00443_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6019148"/>
            <a:ext cx="972838" cy="838852"/>
          </a:xfrm>
          <a:prstGeom prst="rect">
            <a:avLst/>
          </a:prstGeom>
          <a:noFill/>
        </p:spPr>
      </p:pic>
      <p:pic>
        <p:nvPicPr>
          <p:cNvPr id="22" name="Picture 3" descr="C:\Documents and Settings\Семья\Мои документы\Наташа флешка\рисунки\PE02950_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6380" y="5857892"/>
            <a:ext cx="1409884" cy="100010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7929586" y="6215082"/>
            <a:ext cx="1214414" cy="52322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4" action="ppaction://hlinksldjump"/>
              </a:rPr>
              <a:t>50/50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358214" y="5500702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42938" y="4500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643438" y="4500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643188" y="333375"/>
            <a:ext cx="6500812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8.  Чей это автопортрет? 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4313" y="3643313"/>
            <a:ext cx="8715375" cy="1655762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 А.Боттиччелли     В. Рембрандт 	</a:t>
            </a:r>
          </a:p>
          <a:p>
            <a:pPr algn="l" eaLnBrk="1" hangingPunct="1"/>
            <a:r>
              <a:rPr lang="ru-RU" sz="3600" smtClean="0"/>
              <a:t>    С.Микеланджело </a:t>
            </a:r>
            <a:r>
              <a:rPr lang="ru-RU" sz="4000" smtClean="0"/>
              <a:t>   </a:t>
            </a:r>
            <a:r>
              <a:rPr lang="en-US" sz="4000" smtClean="0">
                <a:solidFill>
                  <a:srgbClr val="FF0000"/>
                </a:solidFill>
              </a:rPr>
              <a:t>D</a:t>
            </a:r>
            <a:r>
              <a:rPr lang="ru-RU" sz="4000" smtClean="0">
                <a:solidFill>
                  <a:srgbClr val="FF0000"/>
                </a:solidFill>
              </a:rPr>
              <a:t>. Рафаэль Санти</a:t>
            </a:r>
            <a:endParaRPr lang="ru-RU" sz="2800" smtClean="0">
              <a:solidFill>
                <a:srgbClr val="FF0000"/>
              </a:solidFill>
            </a:endParaRPr>
          </a:p>
        </p:txBody>
      </p:sp>
      <p:pic>
        <p:nvPicPr>
          <p:cNvPr id="34824" name="Picture 8" descr="C:\Users\Наталья\санти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27606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42938" y="4500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4572000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428750"/>
            <a:ext cx="6286500" cy="593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9. Как называется эта картина? 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5" y="3714751"/>
            <a:ext cx="8215313" cy="1357324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 А. </a:t>
            </a:r>
            <a:r>
              <a:rPr lang="ru-RU" sz="2800" dirty="0" smtClean="0"/>
              <a:t>Жена Христа  </a:t>
            </a:r>
            <a:r>
              <a:rPr lang="ru-RU" sz="4000" dirty="0" smtClean="0"/>
              <a:t>	     В. </a:t>
            </a:r>
            <a:r>
              <a:rPr lang="ru-RU" sz="2400" dirty="0" smtClean="0"/>
              <a:t>Божественная семья       </a:t>
            </a:r>
            <a:endParaRPr lang="ru-RU" sz="4000" dirty="0" smtClean="0"/>
          </a:p>
          <a:p>
            <a:pPr algn="l" eaLnBrk="1" hangingPunct="1"/>
            <a:r>
              <a:rPr lang="ru-RU" sz="4000" dirty="0" smtClean="0"/>
              <a:t>    С.</a:t>
            </a:r>
            <a:r>
              <a:rPr lang="ru-RU" sz="2400" dirty="0" smtClean="0"/>
              <a:t>Женщина с младенцем     </a:t>
            </a:r>
            <a:r>
              <a:rPr lang="en-US" sz="4000" dirty="0" smtClean="0"/>
              <a:t>D</a:t>
            </a:r>
            <a:r>
              <a:rPr lang="ru-RU" sz="4000" dirty="0" smtClean="0"/>
              <a:t>. </a:t>
            </a:r>
            <a:r>
              <a:rPr lang="ru-RU" sz="2400" dirty="0" smtClean="0"/>
              <a:t>Сикстинская мадонна  </a:t>
            </a:r>
            <a:endParaRPr lang="ru-RU" sz="4000" dirty="0" smtClean="0"/>
          </a:p>
        </p:txBody>
      </p:sp>
      <p:pic>
        <p:nvPicPr>
          <p:cNvPr id="35851" name="Picture 6" descr="pic0166_10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fon3.wav">
            <a:hlinkClick r:id="" action="ppaction://media"/>
          </p:cNvPr>
          <p:cNvPicPr>
            <a:picLocks noRot="1" noChangeAspect="1"/>
          </p:cNvPicPr>
          <p:nvPr>
            <a:wavAudioFile r:embed="rId1" name="fon3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iller.wav">
            <a:hlinkClick r:id="" action="ppaction://media"/>
          </p:cNvPr>
          <p:cNvPicPr>
            <a:picLocks noRot="1" noChangeAspect="1"/>
          </p:cNvPicPr>
          <p:nvPr>
            <a:wavAudioFile r:embed="rId2" name="killer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ard.wav">
            <a:hlinkClick r:id="" action="ppaction://media"/>
          </p:cNvPr>
          <p:cNvPicPr>
            <a:picLocks noRot="1" noChangeAspect="1"/>
          </p:cNvPicPr>
          <p:nvPr>
            <a:wavAudioFile r:embed="rId3" name="card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Семья\Мои документы\Наташа флешка\рисунки\HH00443_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6019148"/>
            <a:ext cx="972838" cy="838852"/>
          </a:xfrm>
          <a:prstGeom prst="rect">
            <a:avLst/>
          </a:prstGeom>
          <a:noFill/>
        </p:spPr>
      </p:pic>
      <p:pic>
        <p:nvPicPr>
          <p:cNvPr id="22" name="Picture 3" descr="C:\Documents and Settings\Семья\Мои документы\Наташа флешка\рисунки\PE02950_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6380" y="5857892"/>
            <a:ext cx="1409884" cy="100010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7929586" y="6215082"/>
            <a:ext cx="1214414" cy="52322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4" action="ppaction://hlinksldjump"/>
              </a:rPr>
              <a:t>50/50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286776" y="5500702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42938" y="4500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572000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428750"/>
            <a:ext cx="6286500" cy="593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9. Как называется эта картина? 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63" y="3714750"/>
            <a:ext cx="8143875" cy="1584325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 А. </a:t>
            </a:r>
            <a:r>
              <a:rPr lang="ru-RU" sz="2800" smtClean="0"/>
              <a:t>Жена Христа  </a:t>
            </a:r>
            <a:r>
              <a:rPr lang="ru-RU" sz="4000" smtClean="0"/>
              <a:t>	     В. </a:t>
            </a:r>
            <a:r>
              <a:rPr lang="ru-RU" sz="2400" smtClean="0"/>
              <a:t>Божественная семья       </a:t>
            </a:r>
            <a:endParaRPr lang="ru-RU" sz="4000" smtClean="0"/>
          </a:p>
          <a:p>
            <a:pPr algn="l" eaLnBrk="1" hangingPunct="1"/>
            <a:r>
              <a:rPr lang="ru-RU" sz="4000" smtClean="0"/>
              <a:t>    С.</a:t>
            </a:r>
            <a:r>
              <a:rPr lang="ru-RU" sz="2400" smtClean="0"/>
              <a:t>Женщина с младенцем     </a:t>
            </a:r>
            <a:r>
              <a:rPr lang="en-US" sz="4000" smtClean="0">
                <a:solidFill>
                  <a:srgbClr val="FF0000"/>
                </a:solidFill>
              </a:rPr>
              <a:t>D</a:t>
            </a:r>
            <a:r>
              <a:rPr lang="ru-RU" sz="4000" smtClean="0">
                <a:solidFill>
                  <a:srgbClr val="FF0000"/>
                </a:solidFill>
              </a:rPr>
              <a:t>. </a:t>
            </a:r>
            <a:r>
              <a:rPr lang="ru-RU" sz="2400" smtClean="0">
                <a:solidFill>
                  <a:srgbClr val="FF0000"/>
                </a:solidFill>
              </a:rPr>
              <a:t>Сикстинская мадонна  </a:t>
            </a:r>
            <a:endParaRPr lang="ru-RU" sz="4000" smtClean="0">
              <a:solidFill>
                <a:srgbClr val="FF0000"/>
              </a:solidFill>
            </a:endParaRPr>
          </a:p>
        </p:txBody>
      </p:sp>
      <p:pic>
        <p:nvPicPr>
          <p:cNvPr id="36872" name="Picture 6" descr="pic0166_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5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AutoShape 16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17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13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6921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1. Кто изображен на картине И.И. Шишкина "Утро в сосновом бору"?</a:t>
            </a:r>
          </a:p>
        </p:txBody>
      </p:sp>
      <p:sp>
        <p:nvSpPr>
          <p:cNvPr id="19463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4375" y="2928938"/>
            <a:ext cx="8001000" cy="1500187"/>
          </a:xfrm>
        </p:spPr>
        <p:txBody>
          <a:bodyPr/>
          <a:lstStyle/>
          <a:p>
            <a:pPr algn="l" eaLnBrk="1" hangingPunct="1"/>
            <a:r>
              <a:rPr lang="ru-RU" sz="3600" smtClean="0"/>
              <a:t>    </a:t>
            </a:r>
            <a:r>
              <a:rPr lang="ru-RU" smtClean="0"/>
              <a:t> </a:t>
            </a:r>
            <a:r>
              <a:rPr lang="ru-RU" sz="4000" smtClean="0"/>
              <a:t>А. Медведи           В. Зайцы       </a:t>
            </a:r>
          </a:p>
          <a:p>
            <a:pPr algn="l" eaLnBrk="1" hangingPunct="1"/>
            <a:r>
              <a:rPr lang="ru-RU" sz="4000" smtClean="0"/>
              <a:t>     С. Волки                </a:t>
            </a:r>
            <a:r>
              <a:rPr lang="en-US" sz="4000" smtClean="0"/>
              <a:t>D</a:t>
            </a:r>
            <a:r>
              <a:rPr lang="ru-RU" sz="4000" smtClean="0"/>
              <a:t>. Лесорубы </a:t>
            </a:r>
          </a:p>
        </p:txBody>
      </p:sp>
      <p:pic>
        <p:nvPicPr>
          <p:cNvPr id="19" name="fon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4429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1" descr="C:\Users\Наталья\Desktop\Psh01057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442912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killer.wav">
            <a:hlinkClick r:id="" action="ppaction://media"/>
          </p:cNvPr>
          <p:cNvPicPr>
            <a:picLocks noRot="1" noChangeAspect="1"/>
          </p:cNvPicPr>
          <p:nvPr>
            <a:wavAudioFile r:embed="rId2" name="killer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5214950"/>
            <a:ext cx="575220" cy="57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card.wav">
            <a:hlinkClick r:id="" action="ppaction://media"/>
          </p:cNvPr>
          <p:cNvPicPr>
            <a:picLocks noRot="1" noChangeAspect="1"/>
          </p:cNvPicPr>
          <p:nvPr>
            <a:wavAudioFile r:embed="rId3" name="card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5143512"/>
            <a:ext cx="575220" cy="57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Documents and Settings\Семья\Мои документы\Наташа флешка\рисунки\HH00443_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5899309"/>
            <a:ext cx="1111818" cy="958691"/>
          </a:xfrm>
          <a:prstGeom prst="rect">
            <a:avLst/>
          </a:prstGeom>
          <a:noFill/>
        </p:spPr>
      </p:pic>
      <p:pic>
        <p:nvPicPr>
          <p:cNvPr id="25" name="Picture 3" descr="C:\Documents and Settings\Семья\Мои документы\Наташа флешка\рисунки\PE02950_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9012" y="5715016"/>
            <a:ext cx="1611301" cy="1142984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7500958" y="6072206"/>
            <a:ext cx="1500198" cy="646331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4" action="ppaction://hlinksldjump"/>
              </a:rPr>
              <a:t>50/50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001024" y="5357826"/>
            <a:ext cx="500066" cy="500066"/>
          </a:xfrm>
          <a:prstGeom prst="rect">
            <a:avLst/>
          </a:prstGeom>
        </p:spPr>
      </p:pic>
      <p:pic>
        <p:nvPicPr>
          <p:cNvPr id="28" name="fon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4572000" y="2143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00063" y="2143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692150"/>
            <a:ext cx="9144000" cy="14509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10.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/>
              </a:rPr>
              <a:t>Кто автор картины «</a:t>
            </a:r>
            <a:r>
              <a:rPr lang="ru-RU" sz="4000" b="1" dirty="0" err="1" smtClean="0">
                <a:solidFill>
                  <a:srgbClr val="FF0000"/>
                </a:solidFill>
                <a:effectLst/>
              </a:rPr>
              <a:t>Алёнушка</a:t>
            </a:r>
            <a:r>
              <a:rPr lang="ru-RU" sz="4000" b="1" dirty="0" smtClean="0">
                <a:solidFill>
                  <a:srgbClr val="FF0000"/>
                </a:solidFill>
                <a:effectLst/>
              </a:rPr>
              <a:t>»? 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2938" y="2071688"/>
            <a:ext cx="7858125" cy="1571625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</a:t>
            </a:r>
            <a:r>
              <a:rPr lang="ru-RU" sz="3600" dirty="0" smtClean="0"/>
              <a:t>А. Васнецов               </a:t>
            </a:r>
            <a:r>
              <a:rPr lang="ru-RU" sz="4000" dirty="0" smtClean="0"/>
              <a:t>В. </a:t>
            </a:r>
            <a:r>
              <a:rPr lang="ru-RU" sz="3600" dirty="0" smtClean="0"/>
              <a:t>Шишкин</a:t>
            </a:r>
            <a:r>
              <a:rPr lang="ru-RU" sz="4000" dirty="0" smtClean="0"/>
              <a:t>         </a:t>
            </a:r>
          </a:p>
          <a:p>
            <a:pPr algn="l" eaLnBrk="1" hangingPunct="1"/>
            <a:r>
              <a:rPr lang="ru-RU" sz="4000" dirty="0" smtClean="0"/>
              <a:t>   С. Брюллов             </a:t>
            </a:r>
            <a:r>
              <a:rPr lang="en-US" sz="4000" dirty="0" smtClean="0"/>
              <a:t>D</a:t>
            </a:r>
            <a:r>
              <a:rPr lang="ru-RU" sz="4000" dirty="0" smtClean="0"/>
              <a:t>. Шукшин </a:t>
            </a:r>
          </a:p>
        </p:txBody>
      </p:sp>
      <p:pic>
        <p:nvPicPr>
          <p:cNvPr id="37903" name="Picture 11" descr="C:\Users\Наталья\Desktop\v01137i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3567113"/>
            <a:ext cx="2957513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iller.wav">
            <a:hlinkClick r:id="" action="ppaction://media"/>
          </p:cNvPr>
          <p:cNvPicPr>
            <a:picLocks noRot="1" noChangeAspect="1"/>
          </p:cNvPicPr>
          <p:nvPr>
            <a:wavAudioFile r:embed="rId1" name="killer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ard.wav">
            <a:hlinkClick r:id="" action="ppaction://media"/>
          </p:cNvPr>
          <p:cNvPicPr>
            <a:picLocks noRot="1" noChangeAspect="1"/>
          </p:cNvPicPr>
          <p:nvPr>
            <a:wavAudioFile r:embed="rId2" name="card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Семья\Мои документы\Наташа флешка\рисунки\HH00443_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6019148"/>
            <a:ext cx="972838" cy="838852"/>
          </a:xfrm>
          <a:prstGeom prst="rect">
            <a:avLst/>
          </a:prstGeom>
          <a:noFill/>
        </p:spPr>
      </p:pic>
      <p:pic>
        <p:nvPicPr>
          <p:cNvPr id="21" name="Picture 3" descr="C:\Documents and Settings\Семья\Мои документы\Наташа флешка\рисунки\PE02950_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5857892"/>
            <a:ext cx="1409884" cy="100010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7929586" y="6215082"/>
            <a:ext cx="1214414" cy="52322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3" action="ppaction://hlinksldjump"/>
              </a:rPr>
              <a:t>50/50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" name="fon1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358214" y="5500702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4500563" y="2071688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500063" y="2143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692150"/>
            <a:ext cx="9144000" cy="14509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10.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/>
              </a:rPr>
              <a:t>Кто автор картины «</a:t>
            </a:r>
            <a:r>
              <a:rPr lang="ru-RU" sz="4000" b="1" dirty="0" err="1" smtClean="0">
                <a:solidFill>
                  <a:srgbClr val="FF0000"/>
                </a:solidFill>
                <a:effectLst/>
              </a:rPr>
              <a:t>Алёнушка</a:t>
            </a:r>
            <a:r>
              <a:rPr lang="ru-RU" sz="4000" b="1" dirty="0" smtClean="0">
                <a:solidFill>
                  <a:srgbClr val="FF0000"/>
                </a:solidFill>
                <a:effectLst/>
              </a:rPr>
              <a:t>»? </a:t>
            </a:r>
            <a:br>
              <a:rPr lang="ru-RU" sz="4000" b="1" dirty="0" smtClean="0">
                <a:solidFill>
                  <a:srgbClr val="FF0000"/>
                </a:solidFill>
                <a:effectLst/>
              </a:rPr>
            </a:b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7188" y="2071688"/>
            <a:ext cx="8001000" cy="1571625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</a:t>
            </a:r>
            <a:r>
              <a:rPr lang="ru-RU" sz="3600" dirty="0" smtClean="0">
                <a:solidFill>
                  <a:srgbClr val="FF0000"/>
                </a:solidFill>
              </a:rPr>
              <a:t>А. Васнецов               </a:t>
            </a:r>
            <a:r>
              <a:rPr lang="ru-RU" sz="4000" dirty="0" smtClean="0"/>
              <a:t>В. Шишкин </a:t>
            </a:r>
          </a:p>
          <a:p>
            <a:pPr algn="l" eaLnBrk="1" hangingPunct="1"/>
            <a:r>
              <a:rPr lang="ru-RU" sz="4000" dirty="0" smtClean="0"/>
              <a:t>   С. Брюллов             </a:t>
            </a:r>
            <a:r>
              <a:rPr lang="en-US" sz="4000" dirty="0" smtClean="0"/>
              <a:t>D</a:t>
            </a:r>
            <a:r>
              <a:rPr lang="ru-RU" sz="4000" dirty="0" smtClean="0"/>
              <a:t>. Шукшин </a:t>
            </a:r>
          </a:p>
        </p:txBody>
      </p:sp>
      <p:sp>
        <p:nvSpPr>
          <p:cNvPr id="38921" name="Прямоугольник 10"/>
          <p:cNvSpPr>
            <a:spLocks noChangeArrowheads="1"/>
          </p:cNvSpPr>
          <p:nvPr/>
        </p:nvSpPr>
        <p:spPr bwMode="auto">
          <a:xfrm>
            <a:off x="3357563" y="4000500"/>
            <a:ext cx="5572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u="none"/>
              <a:t>Васнецов Виктор Михайлович </a:t>
            </a:r>
          </a:p>
          <a:p>
            <a:pPr algn="ctr"/>
            <a:r>
              <a:rPr lang="ru-RU" sz="2800" u="none"/>
              <a:t>(1848-1926), русский живописец.</a:t>
            </a:r>
          </a:p>
        </p:txBody>
      </p:sp>
      <p:pic>
        <p:nvPicPr>
          <p:cNvPr id="38922" name="Picture 8" descr="C:\Users\Наталья\Desktop\pv_01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40005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28625" y="549275"/>
            <a:ext cx="8358188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/>
              </a:rPr>
              <a:t>11. Основой какого вида изобразительного искусства является однотонный рисунок?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sz="4800" dirty="0" smtClean="0">
              <a:solidFill>
                <a:srgbClr val="FF0000"/>
              </a:solidFill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924175"/>
            <a:ext cx="8572500" cy="1504957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А. Живопись          В. Скульптура        </a:t>
            </a:r>
          </a:p>
          <a:p>
            <a:pPr algn="l" eaLnBrk="1" hangingPunct="1"/>
            <a:r>
              <a:rPr lang="ru-RU" sz="4000" smtClean="0"/>
              <a:t>   С. Архитектура      </a:t>
            </a:r>
            <a:r>
              <a:rPr lang="en-US" sz="4000" smtClean="0"/>
              <a:t>D</a:t>
            </a:r>
            <a:r>
              <a:rPr lang="ru-RU" sz="4000" smtClean="0"/>
              <a:t>. Графика  </a:t>
            </a:r>
          </a:p>
        </p:txBody>
      </p:sp>
      <p:pic>
        <p:nvPicPr>
          <p:cNvPr id="39950" name="Picture 11" descr="C:\Users\Наталья\Desktop\s_206i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4329113"/>
            <a:ext cx="227171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fon3.wav">
            <a:hlinkClick r:id="" action="ppaction://media"/>
          </p:cNvPr>
          <p:cNvPicPr>
            <a:picLocks noRot="1" noChangeAspect="1"/>
          </p:cNvPicPr>
          <p:nvPr>
            <a:wavAudioFile r:embed="rId1" name="fon3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iller.wav">
            <a:hlinkClick r:id="" action="ppaction://media"/>
          </p:cNvPr>
          <p:cNvPicPr>
            <a:picLocks noRot="1" noChangeAspect="1"/>
          </p:cNvPicPr>
          <p:nvPr>
            <a:wavAudioFile r:embed="rId2" name="killer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ard.wav">
            <a:hlinkClick r:id="" action="ppaction://media"/>
          </p:cNvPr>
          <p:cNvPicPr>
            <a:picLocks noRot="1" noChangeAspect="1"/>
          </p:cNvPicPr>
          <p:nvPr>
            <a:wavAudioFile r:embed="rId3" name="card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Семья\Мои документы\Наташа флешка\рисунки\HH00443_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6019148"/>
            <a:ext cx="972838" cy="838852"/>
          </a:xfrm>
          <a:prstGeom prst="rect">
            <a:avLst/>
          </a:prstGeom>
          <a:noFill/>
        </p:spPr>
      </p:pic>
      <p:pic>
        <p:nvPicPr>
          <p:cNvPr id="22" name="Picture 3" descr="C:\Documents and Settings\Семья\Мои документы\Наташа флешка\рисунки\PE02950_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6380" y="5857892"/>
            <a:ext cx="1409884" cy="100010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7929586" y="6215082"/>
            <a:ext cx="1214414" cy="52322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4" action="ppaction://hlinksldjump"/>
              </a:rPr>
              <a:t>50/50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286776" y="5429264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28625" y="549275"/>
            <a:ext cx="8358188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/>
              </a:rPr>
              <a:t>11. Основой какого вида изобразительного искусства является однотонный рисунок?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sz="4800" dirty="0" smtClean="0">
              <a:solidFill>
                <a:srgbClr val="FF0000"/>
              </a:solidFill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924175"/>
            <a:ext cx="7858125" cy="1362075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А. Живопись          В. Скульптура        </a:t>
            </a:r>
          </a:p>
          <a:p>
            <a:pPr algn="l" eaLnBrk="1" hangingPunct="1"/>
            <a:r>
              <a:rPr lang="ru-RU" sz="4000" dirty="0" smtClean="0"/>
              <a:t>   С. Архитектура      </a:t>
            </a:r>
            <a:r>
              <a:rPr lang="en-US" sz="4000" dirty="0" smtClean="0">
                <a:solidFill>
                  <a:srgbClr val="FF0000"/>
                </a:solidFill>
              </a:rPr>
              <a:t>D</a:t>
            </a:r>
            <a:r>
              <a:rPr lang="ru-RU" sz="4000" dirty="0" smtClean="0">
                <a:solidFill>
                  <a:srgbClr val="FF0000"/>
                </a:solidFill>
              </a:rPr>
              <a:t>. Графика  </a:t>
            </a:r>
          </a:p>
        </p:txBody>
      </p:sp>
      <p:pic>
        <p:nvPicPr>
          <p:cNvPr id="40968" name="Picture 11" descr="C:\Users\Наталья\Desktop\s_206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4329113"/>
            <a:ext cx="227171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Rectangle 1"/>
          <p:cNvSpPr>
            <a:spLocks noChangeArrowheads="1"/>
          </p:cNvSpPr>
          <p:nvPr/>
        </p:nvSpPr>
        <p:spPr bwMode="auto">
          <a:xfrm>
            <a:off x="4714875" y="5000625"/>
            <a:ext cx="400050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u="none">
                <a:latin typeface="Calibri" pitchFamily="34" charset="0"/>
                <a:ea typeface="Calibri" pitchFamily="34" charset="0"/>
                <a:cs typeface="PragmaticaKMM" pitchFamily="2" charset="0"/>
              </a:rPr>
              <a:t>Альбрехт Дюрер. «Самсон убивает льва». Графика.Гравюра. 496-497. </a:t>
            </a:r>
            <a:endParaRPr lang="ru-RU" sz="4400" u="none">
              <a:ea typeface="Calibri" pitchFamily="34" charset="0"/>
              <a:cs typeface="PragmaticaKMM" pitchFamily="2" charset="0"/>
            </a:endParaRPr>
          </a:p>
        </p:txBody>
      </p:sp>
      <p:pic>
        <p:nvPicPr>
          <p:cNvPr id="12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404813"/>
            <a:ext cx="8281987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Где находится знаменитый Музей восковых фигур мадам </a:t>
            </a:r>
            <a:r>
              <a:rPr lang="ru-RU" b="1" dirty="0" err="1" smtClean="0">
                <a:solidFill>
                  <a:srgbClr val="FF0000"/>
                </a:solidFill>
                <a:effectLst/>
              </a:rPr>
              <a:t>Тюссо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?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852738"/>
            <a:ext cx="8072438" cy="1504956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  А. Рим                  	В. Лондон</a:t>
            </a:r>
          </a:p>
          <a:p>
            <a:pPr algn="l" eaLnBrk="1" hangingPunct="1"/>
            <a:r>
              <a:rPr lang="ru-RU" sz="4000" dirty="0" smtClean="0"/>
              <a:t>     С. Париж 	       </a:t>
            </a:r>
            <a:r>
              <a:rPr lang="en-US" sz="4000" dirty="0" smtClean="0"/>
              <a:t>D</a:t>
            </a:r>
            <a:r>
              <a:rPr lang="ru-RU" sz="4000" dirty="0" smtClean="0"/>
              <a:t>. Москва</a:t>
            </a:r>
          </a:p>
        </p:txBody>
      </p:sp>
      <p:pic>
        <p:nvPicPr>
          <p:cNvPr id="41999" name="Picture 11" descr="C:\Users\Наталья\Desktop\05vs0012i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63" y="4357688"/>
            <a:ext cx="31384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iller.wav">
            <a:hlinkClick r:id="" action="ppaction://media"/>
          </p:cNvPr>
          <p:cNvPicPr>
            <a:picLocks noRot="1" noChangeAspect="1"/>
          </p:cNvPicPr>
          <p:nvPr>
            <a:wavAudioFile r:embed="rId1" name="killer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ard.wav">
            <a:hlinkClick r:id="" action="ppaction://media"/>
          </p:cNvPr>
          <p:cNvPicPr>
            <a:picLocks noRot="1" noChangeAspect="1"/>
          </p:cNvPicPr>
          <p:nvPr>
            <a:wavAudioFile r:embed="rId2" name="card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Семья\Мои документы\Наташа флешка\рисунки\HH00443_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6019148"/>
            <a:ext cx="972838" cy="838852"/>
          </a:xfrm>
          <a:prstGeom prst="rect">
            <a:avLst/>
          </a:prstGeom>
          <a:noFill/>
        </p:spPr>
      </p:pic>
      <p:pic>
        <p:nvPicPr>
          <p:cNvPr id="21" name="Picture 3" descr="C:\Documents and Settings\Семья\Мои документы\Наташа флешка\рисунки\PE02950_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5857892"/>
            <a:ext cx="1409884" cy="100010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7929586" y="6215082"/>
            <a:ext cx="1214414" cy="52322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3" action="ppaction://hlinksldjump"/>
              </a:rPr>
              <a:t>50/50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" name="fon1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358214" y="5500702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404813"/>
            <a:ext cx="8281987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12. Где находится знаменитый Музей восковых фигур мадам </a:t>
            </a:r>
            <a:r>
              <a:rPr lang="ru-RU" b="1" dirty="0" err="1" smtClean="0">
                <a:solidFill>
                  <a:srgbClr val="FF0000"/>
                </a:solidFill>
                <a:effectLst/>
              </a:rPr>
              <a:t>Тюссо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?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5" y="2852738"/>
            <a:ext cx="8072438" cy="2374900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  А. Рим                  	</a:t>
            </a:r>
            <a:r>
              <a:rPr lang="ru-RU" sz="4000" dirty="0" smtClean="0">
                <a:solidFill>
                  <a:srgbClr val="FF0000"/>
                </a:solidFill>
              </a:rPr>
              <a:t>В. Лондон         </a:t>
            </a:r>
          </a:p>
          <a:p>
            <a:pPr algn="l" eaLnBrk="1" hangingPunct="1"/>
            <a:r>
              <a:rPr lang="ru-RU" sz="4000" dirty="0" smtClean="0"/>
              <a:t>     С. Париж         	</a:t>
            </a:r>
            <a:r>
              <a:rPr lang="en-US" sz="4000" dirty="0" smtClean="0"/>
              <a:t>D</a:t>
            </a:r>
            <a:r>
              <a:rPr lang="ru-RU" sz="4000" dirty="0" smtClean="0"/>
              <a:t>. Москва </a:t>
            </a:r>
          </a:p>
        </p:txBody>
      </p:sp>
      <p:pic>
        <p:nvPicPr>
          <p:cNvPr id="43017" name="Picture 8" descr="C:\Users\Наталья\Desktop\05vs0012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4514850"/>
            <a:ext cx="31384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571500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4572000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000375" y="692150"/>
            <a:ext cx="6143625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13. В каком музее находится знаменитая картина Да Винчи?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7188" y="3500438"/>
            <a:ext cx="8429625" cy="1500198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 А.</a:t>
            </a:r>
            <a:r>
              <a:rPr lang="ru-RU" sz="2800" dirty="0" smtClean="0"/>
              <a:t>Дрезденская галерея     </a:t>
            </a:r>
            <a:r>
              <a:rPr lang="ru-RU" sz="4000" dirty="0" smtClean="0"/>
              <a:t>В. </a:t>
            </a:r>
            <a:r>
              <a:rPr lang="ru-RU" sz="2800" dirty="0" smtClean="0"/>
              <a:t>Лувр   </a:t>
            </a:r>
            <a:r>
              <a:rPr lang="ru-RU" sz="4000" dirty="0" smtClean="0"/>
              <a:t>             </a:t>
            </a:r>
          </a:p>
          <a:p>
            <a:pPr algn="l" eaLnBrk="1" hangingPunct="1"/>
            <a:r>
              <a:rPr lang="ru-RU" sz="4000" dirty="0" smtClean="0"/>
              <a:t>   С.</a:t>
            </a:r>
            <a:r>
              <a:rPr lang="ru-RU" sz="2800" dirty="0" smtClean="0"/>
              <a:t>Третьяковская галерея   </a:t>
            </a:r>
            <a:r>
              <a:rPr lang="en-US" sz="4000" dirty="0" smtClean="0"/>
              <a:t>D</a:t>
            </a:r>
            <a:r>
              <a:rPr lang="ru-RU" sz="4000" dirty="0" smtClean="0"/>
              <a:t>. </a:t>
            </a:r>
            <a:r>
              <a:rPr lang="ru-RU" sz="2400" dirty="0" smtClean="0"/>
              <a:t>Музей мадам </a:t>
            </a:r>
            <a:r>
              <a:rPr lang="ru-RU" sz="2400" dirty="0" err="1" smtClean="0"/>
              <a:t>Тюссо</a:t>
            </a:r>
            <a:endParaRPr lang="ru-RU" sz="2400" dirty="0" smtClean="0"/>
          </a:p>
        </p:txBody>
      </p:sp>
      <p:pic>
        <p:nvPicPr>
          <p:cNvPr id="44043" name="Picture 11" descr="C:\Users\Наталья\монализ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099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iller.wav">
            <a:hlinkClick r:id="" action="ppaction://media"/>
          </p:cNvPr>
          <p:cNvPicPr>
            <a:picLocks noRot="1" noChangeAspect="1"/>
          </p:cNvPicPr>
          <p:nvPr>
            <a:wavAudioFile r:embed="rId1" name="killer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ard.wav">
            <a:hlinkClick r:id="" action="ppaction://media"/>
          </p:cNvPr>
          <p:cNvPicPr>
            <a:picLocks noRot="1" noChangeAspect="1"/>
          </p:cNvPicPr>
          <p:nvPr>
            <a:wavAudioFile r:embed="rId2" name="card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Семья\Мои документы\Наташа флешка\рисунки\HH00443_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6019148"/>
            <a:ext cx="972838" cy="838852"/>
          </a:xfrm>
          <a:prstGeom prst="rect">
            <a:avLst/>
          </a:prstGeom>
          <a:noFill/>
        </p:spPr>
      </p:pic>
      <p:pic>
        <p:nvPicPr>
          <p:cNvPr id="21" name="Picture 3" descr="C:\Documents and Settings\Семья\Мои документы\Наташа флешка\рисунки\PE02950_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5857892"/>
            <a:ext cx="1409884" cy="100010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7929586" y="6215082"/>
            <a:ext cx="1214414" cy="52322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3" action="ppaction://hlinksldjump"/>
              </a:rPr>
              <a:t>50/50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" name="fon3.wav">
            <a:hlinkClick r:id="" action="ppaction://media"/>
          </p:cNvPr>
          <p:cNvPicPr>
            <a:picLocks noRot="1" noChangeAspect="1"/>
          </p:cNvPicPr>
          <p:nvPr>
            <a:wavAudioFile r:embed="rId3" name="fon3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358214" y="5500702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71500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4572000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000375" y="692150"/>
            <a:ext cx="6143625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13. В каком музее находится знаменитая картина Да Винчи?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5750" y="3500438"/>
            <a:ext cx="8143875" cy="2000250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 А.</a:t>
            </a:r>
            <a:r>
              <a:rPr lang="ru-RU" sz="2800" smtClean="0"/>
              <a:t>Дрезденская галерея     </a:t>
            </a:r>
            <a:r>
              <a:rPr lang="ru-RU" sz="4000" smtClean="0">
                <a:solidFill>
                  <a:srgbClr val="FF0000"/>
                </a:solidFill>
              </a:rPr>
              <a:t>В. </a:t>
            </a:r>
            <a:r>
              <a:rPr lang="ru-RU" sz="2800" smtClean="0">
                <a:solidFill>
                  <a:srgbClr val="FF0000"/>
                </a:solidFill>
              </a:rPr>
              <a:t>Лувр   </a:t>
            </a:r>
            <a:r>
              <a:rPr lang="ru-RU" sz="4000" smtClean="0">
                <a:solidFill>
                  <a:srgbClr val="FF0000"/>
                </a:solidFill>
              </a:rPr>
              <a:t>             </a:t>
            </a:r>
          </a:p>
          <a:p>
            <a:pPr algn="l" eaLnBrk="1" hangingPunct="1"/>
            <a:r>
              <a:rPr lang="ru-RU" sz="4000" smtClean="0"/>
              <a:t>   С.</a:t>
            </a:r>
            <a:r>
              <a:rPr lang="ru-RU" sz="2800" smtClean="0"/>
              <a:t>Третьяковская галерея   </a:t>
            </a:r>
            <a:r>
              <a:rPr lang="en-US" sz="4000" smtClean="0"/>
              <a:t>D</a:t>
            </a:r>
            <a:r>
              <a:rPr lang="ru-RU" sz="4000" smtClean="0"/>
              <a:t>. </a:t>
            </a:r>
            <a:r>
              <a:rPr lang="ru-RU" sz="2400" smtClean="0"/>
              <a:t>Музей мадам Тюссо</a:t>
            </a:r>
          </a:p>
        </p:txBody>
      </p:sp>
      <p:pic>
        <p:nvPicPr>
          <p:cNvPr id="45064" name="Picture 11" descr="C:\Users\Наталья\монализ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99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692150"/>
            <a:ext cx="8208963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14.</a:t>
            </a:r>
            <a:r>
              <a:rPr lang="ru-RU" b="1" dirty="0" smtClean="0">
                <a:effectLst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Как называется высшее достижение искусства?</a:t>
            </a:r>
            <a:br>
              <a:rPr lang="ru-RU" b="1" dirty="0" smtClean="0">
                <a:solidFill>
                  <a:srgbClr val="FF0000"/>
                </a:solidFill>
                <a:effectLst/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5" y="2924175"/>
            <a:ext cx="9144000" cy="1362081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А. </a:t>
            </a:r>
            <a:r>
              <a:rPr lang="ru-RU" sz="2800" smtClean="0"/>
              <a:t>Мастерство </a:t>
            </a:r>
            <a:r>
              <a:rPr lang="ru-RU" sz="4000" smtClean="0"/>
              <a:t>          В. </a:t>
            </a:r>
            <a:r>
              <a:rPr lang="ru-RU" sz="2800" smtClean="0"/>
              <a:t>Высшее искусство         </a:t>
            </a:r>
            <a:endParaRPr lang="ru-RU" sz="4000" smtClean="0"/>
          </a:p>
          <a:p>
            <a:pPr algn="l" eaLnBrk="1" hangingPunct="1"/>
            <a:r>
              <a:rPr lang="ru-RU" sz="4000" smtClean="0"/>
              <a:t>   С. </a:t>
            </a:r>
            <a:r>
              <a:rPr lang="ru-RU" sz="2800" smtClean="0"/>
              <a:t>Шедевр  </a:t>
            </a:r>
            <a:r>
              <a:rPr lang="ru-RU" sz="4000" smtClean="0"/>
              <a:t>     	    </a:t>
            </a:r>
            <a:r>
              <a:rPr lang="en-US" sz="4000" smtClean="0"/>
              <a:t>D</a:t>
            </a:r>
            <a:r>
              <a:rPr lang="ru-RU" sz="2800" smtClean="0"/>
              <a:t>.Образцовое произведение</a:t>
            </a:r>
            <a:endParaRPr lang="ru-RU" sz="4000" smtClean="0"/>
          </a:p>
        </p:txBody>
      </p:sp>
      <p:pic>
        <p:nvPicPr>
          <p:cNvPr id="15" name="killer.wav">
            <a:hlinkClick r:id="" action="ppaction://media"/>
          </p:cNvPr>
          <p:cNvPicPr>
            <a:picLocks noRot="1" noChangeAspect="1"/>
          </p:cNvPicPr>
          <p:nvPr>
            <a:wavAudioFile r:embed="rId1" name="kill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ard.wav">
            <a:hlinkClick r:id="" action="ppaction://media"/>
          </p:cNvPr>
          <p:cNvPicPr>
            <a:picLocks noRot="1" noChangeAspect="1"/>
          </p:cNvPicPr>
          <p:nvPr>
            <a:wavAudioFile r:embed="rId2" name="card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Семья\Мои документы\Наташа флешка\рисунки\HH00443_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6019148"/>
            <a:ext cx="972838" cy="838852"/>
          </a:xfrm>
          <a:prstGeom prst="rect">
            <a:avLst/>
          </a:prstGeom>
          <a:noFill/>
        </p:spPr>
      </p:pic>
      <p:pic>
        <p:nvPicPr>
          <p:cNvPr id="20" name="Picture 3" descr="C:\Documents and Settings\Семья\Мои документы\Наташа флешка\рисунки\PE02950_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5857892"/>
            <a:ext cx="1409884" cy="100010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929586" y="6215082"/>
            <a:ext cx="1214414" cy="52322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2" action="ppaction://hlinksldjump"/>
              </a:rPr>
              <a:t>50/50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" name="fon3.wav">
            <a:hlinkClick r:id="" action="ppaction://media"/>
          </p:cNvPr>
          <p:cNvPicPr>
            <a:picLocks noRot="1" noChangeAspect="1"/>
          </p:cNvPicPr>
          <p:nvPr>
            <a:wavAudioFile r:embed="rId3" name="fon3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8429652" y="5429264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4572000" y="2143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57188" y="2214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692150"/>
            <a:ext cx="8208963" cy="14509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14.</a:t>
            </a:r>
            <a:r>
              <a:rPr lang="ru-RU" b="1" dirty="0" smtClean="0">
                <a:effectLst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Как называется высшее достижение искусства?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5750" y="2143125"/>
            <a:ext cx="8858250" cy="1428750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А. </a:t>
            </a:r>
            <a:r>
              <a:rPr lang="ru-RU" sz="2800" dirty="0" smtClean="0"/>
              <a:t>Мастерство </a:t>
            </a:r>
            <a:r>
              <a:rPr lang="ru-RU" sz="4000" dirty="0" smtClean="0"/>
              <a:t>          В. </a:t>
            </a:r>
            <a:r>
              <a:rPr lang="ru-RU" sz="2800" dirty="0" smtClean="0"/>
              <a:t>Высшее искусство         </a:t>
            </a:r>
            <a:endParaRPr lang="ru-RU" sz="4000" dirty="0" smtClean="0"/>
          </a:p>
          <a:p>
            <a:pPr algn="l" eaLnBrk="1" hangingPunct="1"/>
            <a:r>
              <a:rPr lang="ru-RU" sz="4000" dirty="0" smtClean="0"/>
              <a:t>   </a:t>
            </a:r>
            <a:r>
              <a:rPr lang="ru-RU" sz="4000" dirty="0" smtClean="0">
                <a:solidFill>
                  <a:srgbClr val="FF0000"/>
                </a:solidFill>
              </a:rPr>
              <a:t>С. </a:t>
            </a:r>
            <a:r>
              <a:rPr lang="ru-RU" sz="2800" dirty="0" smtClean="0">
                <a:solidFill>
                  <a:srgbClr val="FF0000"/>
                </a:solidFill>
              </a:rPr>
              <a:t>Шедевр  </a:t>
            </a:r>
            <a:r>
              <a:rPr lang="ru-RU" sz="4000" dirty="0" smtClean="0">
                <a:solidFill>
                  <a:srgbClr val="FF0000"/>
                </a:solidFill>
              </a:rPr>
              <a:t>     </a:t>
            </a:r>
            <a:r>
              <a:rPr lang="ru-RU" sz="4000" dirty="0" smtClean="0"/>
              <a:t>	    </a:t>
            </a:r>
            <a:r>
              <a:rPr lang="en-US" sz="4000" dirty="0" smtClean="0"/>
              <a:t>D</a:t>
            </a:r>
            <a:r>
              <a:rPr lang="ru-RU" sz="4000" dirty="0" smtClean="0"/>
              <a:t>.</a:t>
            </a:r>
            <a:r>
              <a:rPr lang="ru-RU" sz="2800" dirty="0" smtClean="0"/>
              <a:t>Образцовое произведение </a:t>
            </a:r>
            <a:endParaRPr lang="ru-RU" sz="4000" dirty="0" smtClean="0"/>
          </a:p>
        </p:txBody>
      </p:sp>
      <p:pic>
        <p:nvPicPr>
          <p:cNvPr id="47113" name="Picture 11" descr="C:\Users\Наталья\монализ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714750"/>
            <a:ext cx="2571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306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6921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1. Кто изображен на картине И.И. Шишкина "Утро в сосновом бору"?</a:t>
            </a:r>
            <a:r>
              <a:rPr lang="ru-RU" b="1" dirty="0" smtClean="0"/>
              <a:t> 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2924175"/>
            <a:ext cx="9144000" cy="2160588"/>
          </a:xfrm>
        </p:spPr>
        <p:txBody>
          <a:bodyPr/>
          <a:lstStyle/>
          <a:p>
            <a:pPr algn="l" eaLnBrk="1" hangingPunct="1"/>
            <a:r>
              <a:rPr lang="ru-RU" sz="3600" dirty="0" smtClean="0"/>
              <a:t>        </a:t>
            </a:r>
            <a:r>
              <a:rPr lang="ru-RU" sz="4000" dirty="0" smtClean="0">
                <a:solidFill>
                  <a:srgbClr val="FF3300"/>
                </a:solidFill>
              </a:rPr>
              <a:t>А. Медведи       </a:t>
            </a:r>
            <a:r>
              <a:rPr lang="ru-RU" sz="4000" dirty="0" smtClean="0"/>
              <a:t>     В. Зайцы      </a:t>
            </a:r>
          </a:p>
          <a:p>
            <a:pPr algn="l" eaLnBrk="1" hangingPunct="1"/>
            <a:r>
              <a:rPr lang="ru-RU" sz="4000" dirty="0" smtClean="0"/>
              <a:t>        С. Волки                </a:t>
            </a:r>
            <a:r>
              <a:rPr lang="en-US" sz="4000" dirty="0" smtClean="0"/>
              <a:t>D</a:t>
            </a:r>
            <a:r>
              <a:rPr lang="ru-RU" sz="4000" dirty="0" smtClean="0"/>
              <a:t>. Лесорубы </a:t>
            </a:r>
          </a:p>
        </p:txBody>
      </p:sp>
      <p:pic>
        <p:nvPicPr>
          <p:cNvPr id="20489" name="Picture 8" descr="C:\Users\Наталья\Desktop\sh01054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4429125"/>
            <a:ext cx="2995613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692150"/>
            <a:ext cx="914400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15.</a:t>
            </a:r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Название какого жанра в изобразительном искусстве переводится как «мертвая натура»?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63" y="2924175"/>
            <a:ext cx="8072437" cy="1433519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А. Пейзаж         	  В. Графика                </a:t>
            </a:r>
          </a:p>
          <a:p>
            <a:pPr algn="l" eaLnBrk="1" hangingPunct="1"/>
            <a:r>
              <a:rPr lang="ru-RU" sz="4000" smtClean="0"/>
              <a:t>   С. Натюрморт          </a:t>
            </a:r>
            <a:r>
              <a:rPr lang="en-US" sz="4000" smtClean="0"/>
              <a:t>D</a:t>
            </a:r>
            <a:r>
              <a:rPr lang="ru-RU" sz="4000" smtClean="0"/>
              <a:t>. Граффити  </a:t>
            </a:r>
          </a:p>
        </p:txBody>
      </p:sp>
      <p:pic>
        <p:nvPicPr>
          <p:cNvPr id="48136" name="Picture 2" descr="C:\Users\Наталья\презентации уроков ЛСОШ\Рисунки\Рисунок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00"/>
            <a:ext cx="2357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killer.wav">
            <a:hlinkClick r:id="" action="ppaction://media"/>
          </p:cNvPr>
          <p:cNvPicPr>
            <a:picLocks noRot="1" noChangeAspect="1"/>
          </p:cNvPicPr>
          <p:nvPr>
            <a:wavAudioFile r:embed="rId1" name="killer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ard.wav">
            <a:hlinkClick r:id="" action="ppaction://media"/>
          </p:cNvPr>
          <p:cNvPicPr>
            <a:picLocks noRot="1" noChangeAspect="1"/>
          </p:cNvPicPr>
          <p:nvPr>
            <a:wavAudioFile r:embed="rId2" name="card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Семья\Мои документы\Наташа флешка\рисунки\HH00443_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6019148"/>
            <a:ext cx="972838" cy="838852"/>
          </a:xfrm>
          <a:prstGeom prst="rect">
            <a:avLst/>
          </a:prstGeom>
          <a:noFill/>
        </p:spPr>
      </p:pic>
      <p:pic>
        <p:nvPicPr>
          <p:cNvPr id="24" name="Picture 3" descr="C:\Documents and Settings\Семья\Мои документы\Наташа флешка\рисунки\PE02950_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5857892"/>
            <a:ext cx="1409884" cy="100010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929586" y="6215082"/>
            <a:ext cx="1214414" cy="52322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3" action="ppaction://hlinksldjump"/>
              </a:rPr>
              <a:t>50/50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fon3.wav">
            <a:hlinkClick r:id="" action="ppaction://media"/>
          </p:cNvPr>
          <p:cNvPicPr>
            <a:picLocks noRot="1" noChangeAspect="1"/>
          </p:cNvPicPr>
          <p:nvPr>
            <a:wavAudioFile r:embed="rId3" name="fon3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215338" y="5500702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692150"/>
            <a:ext cx="914400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15.</a:t>
            </a:r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Название какого жанра в изобразительном искусстве переводится как «мертвая натура»?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2938" y="2924175"/>
            <a:ext cx="7786687" cy="2374900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А. Пейзаж         	  В. Графика                </a:t>
            </a:r>
          </a:p>
          <a:p>
            <a:pPr algn="l" eaLnBrk="1" hangingPunct="1"/>
            <a:r>
              <a:rPr lang="ru-RU" sz="4000" dirty="0" smtClean="0"/>
              <a:t>   </a:t>
            </a:r>
            <a:r>
              <a:rPr lang="ru-RU" sz="4000" dirty="0" smtClean="0">
                <a:solidFill>
                  <a:srgbClr val="FF0000"/>
                </a:solidFill>
              </a:rPr>
              <a:t>С. Натюрморт          </a:t>
            </a:r>
            <a:r>
              <a:rPr lang="en-US" sz="4000" dirty="0" smtClean="0"/>
              <a:t>D</a:t>
            </a:r>
            <a:r>
              <a:rPr lang="ru-RU" sz="4000" dirty="0" smtClean="0"/>
              <a:t>. Граффити  </a:t>
            </a:r>
          </a:p>
        </p:txBody>
      </p:sp>
      <p:pic>
        <p:nvPicPr>
          <p:cNvPr id="49160" name="Picture 2" descr="C:\Users\Наталья\презентации уроков ЛСОШ\Рисунки\Рисунок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572000"/>
            <a:ext cx="2357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est4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Поздравляю! Вы лучшие знатоки мировой художественной культуры!</a:t>
            </a:r>
          </a:p>
        </p:txBody>
      </p:sp>
      <p:pic>
        <p:nvPicPr>
          <p:cNvPr id="3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MNTY_01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5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AutoShape 16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AutoShape 17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18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686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6921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1. Кто изображен на картине И.И. Шишкина "Утро в сосновом бору"?</a:t>
            </a:r>
            <a:r>
              <a:rPr lang="ru-RU" dirty="0" smtClean="0"/>
              <a:t> </a:t>
            </a:r>
          </a:p>
        </p:txBody>
      </p:sp>
      <p:sp>
        <p:nvSpPr>
          <p:cNvPr id="51208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5" y="2924175"/>
            <a:ext cx="8143875" cy="2160588"/>
          </a:xfrm>
          <a:noFill/>
        </p:spPr>
        <p:txBody>
          <a:bodyPr/>
          <a:lstStyle/>
          <a:p>
            <a:pPr algn="l" eaLnBrk="1" hangingPunct="1"/>
            <a:r>
              <a:rPr lang="ru-RU" smtClean="0"/>
              <a:t>       </a:t>
            </a:r>
            <a:r>
              <a:rPr lang="ru-RU" sz="4000" smtClean="0"/>
              <a:t>А. Медведи </a:t>
            </a:r>
          </a:p>
          <a:p>
            <a:pPr algn="l" eaLnBrk="1" hangingPunct="1"/>
            <a:r>
              <a:rPr lang="ru-RU" sz="4000" smtClean="0"/>
              <a:t>                                       </a:t>
            </a:r>
            <a:r>
              <a:rPr lang="en-US" sz="4000" smtClean="0"/>
              <a:t>D</a:t>
            </a:r>
            <a:r>
              <a:rPr lang="ru-RU" sz="4000" smtClean="0"/>
              <a:t>. Лесорубы </a:t>
            </a: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6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AutoShape 7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AutoShape 8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AutoShape 9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19697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2.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Кто изображён на знаменитой картине Васнецова?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/>
              <a:t>  </a:t>
            </a:r>
          </a:p>
        </p:txBody>
      </p:sp>
      <p:sp>
        <p:nvSpPr>
          <p:cNvPr id="5223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924175"/>
            <a:ext cx="8143875" cy="2374900"/>
          </a:xfrm>
        </p:spPr>
        <p:txBody>
          <a:bodyPr/>
          <a:lstStyle/>
          <a:p>
            <a:pPr algn="l" eaLnBrk="1" hangingPunct="1"/>
            <a:r>
              <a:rPr lang="ru-RU" sz="4000" smtClean="0"/>
              <a:t>	</a:t>
            </a:r>
          </a:p>
          <a:p>
            <a:pPr algn="l" eaLnBrk="1" hangingPunct="1"/>
            <a:r>
              <a:rPr lang="ru-RU" sz="4000" smtClean="0"/>
              <a:t> С.Три поросенка   </a:t>
            </a:r>
            <a:r>
              <a:rPr lang="en-US" sz="4000" smtClean="0"/>
              <a:t>D</a:t>
            </a:r>
            <a:r>
              <a:rPr lang="ru-RU" sz="4000" smtClean="0"/>
              <a:t>.Три богатыря </a:t>
            </a: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5"/>
          <p:cNvSpPr>
            <a:spLocks noChangeArrowheads="1"/>
          </p:cNvSpPr>
          <p:nvPr/>
        </p:nvSpPr>
        <p:spPr bwMode="auto">
          <a:xfrm>
            <a:off x="4572000" y="364331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AutoShape 6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AutoShape 7"/>
          <p:cNvSpPr>
            <a:spLocks noChangeArrowheads="1"/>
          </p:cNvSpPr>
          <p:nvPr/>
        </p:nvSpPr>
        <p:spPr bwMode="auto">
          <a:xfrm>
            <a:off x="500063" y="4500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AutoShape 8"/>
          <p:cNvSpPr>
            <a:spLocks noChangeArrowheads="1"/>
          </p:cNvSpPr>
          <p:nvPr/>
        </p:nvSpPr>
        <p:spPr bwMode="auto">
          <a:xfrm>
            <a:off x="4572000" y="4500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58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3357563" y="476250"/>
            <a:ext cx="5786437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3. Кто изображен на картине?  </a:t>
            </a:r>
            <a:r>
              <a:rPr lang="ru-RU" sz="4800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32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7188" y="3643313"/>
            <a:ext cx="8286750" cy="1285875"/>
          </a:xfrm>
          <a:noFill/>
        </p:spPr>
        <p:txBody>
          <a:bodyPr/>
          <a:lstStyle/>
          <a:p>
            <a:pPr algn="l" eaLnBrk="1" hangingPunct="1"/>
            <a:r>
              <a:rPr lang="ru-RU" smtClean="0"/>
              <a:t>      </a:t>
            </a:r>
            <a:r>
              <a:rPr lang="ru-RU" sz="4000" smtClean="0"/>
              <a:t>А.</a:t>
            </a:r>
            <a:r>
              <a:rPr lang="ru-RU" sz="2400" smtClean="0"/>
              <a:t>Леонардо да Винчи</a:t>
            </a:r>
            <a:endParaRPr lang="ru-RU" sz="4000" smtClean="0"/>
          </a:p>
          <a:p>
            <a:pPr algn="l" eaLnBrk="1" hangingPunct="1"/>
            <a:r>
              <a:rPr lang="ru-RU" sz="4000" smtClean="0"/>
              <a:t>                                   </a:t>
            </a:r>
            <a:r>
              <a:rPr lang="en-US" sz="4000" smtClean="0"/>
              <a:t>D</a:t>
            </a:r>
            <a:r>
              <a:rPr lang="ru-RU" sz="4000" smtClean="0"/>
              <a:t>. </a:t>
            </a:r>
            <a:r>
              <a:rPr lang="ru-RU" sz="2400" smtClean="0"/>
              <a:t>Иоганн Штраус  </a:t>
            </a:r>
          </a:p>
        </p:txBody>
      </p:sp>
      <p:pic>
        <p:nvPicPr>
          <p:cNvPr id="53256" name="Picture 12" descr="C:\Users\Наталья\презентации уроков ЛСОШ\Рисунки\винчи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46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476250"/>
            <a:ext cx="8245475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4. С чего начинается театр?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5750" y="2924175"/>
            <a:ext cx="8715375" cy="2374900"/>
          </a:xfrm>
        </p:spPr>
        <p:txBody>
          <a:bodyPr/>
          <a:lstStyle/>
          <a:p>
            <a:pPr algn="l" eaLnBrk="1" hangingPunct="1"/>
            <a:r>
              <a:rPr lang="ru-RU" sz="4000" smtClean="0"/>
              <a:t>	                            В. С вешалки 	</a:t>
            </a:r>
          </a:p>
          <a:p>
            <a:pPr algn="l" eaLnBrk="1" hangingPunct="1"/>
            <a:r>
              <a:rPr lang="ru-RU" sz="4000" smtClean="0"/>
              <a:t>     С. С фойе 	</a:t>
            </a: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-66675" y="692150"/>
            <a:ext cx="9391650" cy="2089150"/>
          </a:xfrm>
        </p:spPr>
        <p:txBody>
          <a:bodyPr/>
          <a:lstStyle/>
          <a:p>
            <a:pPr eaLnBrk="1" hangingPunct="1">
              <a:tabLst>
                <a:tab pos="88900" algn="l"/>
              </a:tabLst>
              <a:defRPr/>
            </a:pPr>
            <a:r>
              <a:rPr lang="ru-RU" b="1" dirty="0" smtClean="0">
                <a:solidFill>
                  <a:srgbClr val="FF0000"/>
                </a:solidFill>
              </a:rPr>
              <a:t>5. Кто в театре во время спектакля подсказывает актёрам тексты ролей?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4313" y="2924175"/>
            <a:ext cx="8929687" cy="2374900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</a:t>
            </a:r>
          </a:p>
          <a:p>
            <a:pPr algn="l" eaLnBrk="1" hangingPunct="1"/>
            <a:r>
              <a:rPr lang="ru-RU" sz="4000" smtClean="0"/>
              <a:t>   С.  Суфлер             </a:t>
            </a:r>
            <a:r>
              <a:rPr lang="en-US" sz="4000" smtClean="0"/>
              <a:t>D</a:t>
            </a:r>
            <a:r>
              <a:rPr lang="ru-RU" sz="4000" smtClean="0"/>
              <a:t>.Пресс-секретарь </a:t>
            </a: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620713"/>
            <a:ext cx="914400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6. Под вальс какого композитора обычно женятся молодые?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63" y="2997200"/>
            <a:ext cx="8429625" cy="2374900"/>
          </a:xfrm>
        </p:spPr>
        <p:txBody>
          <a:bodyPr/>
          <a:lstStyle/>
          <a:p>
            <a:pPr algn="l" eaLnBrk="1" hangingPunct="1"/>
            <a:r>
              <a:rPr lang="ru-RU" b="1" smtClean="0"/>
              <a:t>    </a:t>
            </a:r>
            <a:endParaRPr lang="ru-RU" sz="4000" smtClean="0"/>
          </a:p>
          <a:p>
            <a:pPr algn="l" eaLnBrk="1" hangingPunct="1"/>
            <a:r>
              <a:rPr lang="ru-RU" sz="4000" smtClean="0"/>
              <a:t>  С.Мендельсона       </a:t>
            </a:r>
            <a:r>
              <a:rPr lang="en-US" sz="4000" smtClean="0"/>
              <a:t>D</a:t>
            </a:r>
            <a:r>
              <a:rPr lang="ru-RU" sz="4000" smtClean="0"/>
              <a:t>.Баха  </a:t>
            </a: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549275"/>
            <a:ext cx="8497887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7. На чем художник крепит холст?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63" y="2924175"/>
            <a:ext cx="8215312" cy="2374900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                                В. Мольберт  </a:t>
            </a:r>
          </a:p>
          <a:p>
            <a:pPr algn="l" eaLnBrk="1" hangingPunct="1"/>
            <a:r>
              <a:rPr lang="ru-RU" sz="4000" smtClean="0"/>
              <a:t>   С.  Палитра</a:t>
            </a: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AutoShape 7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AutoShape 8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AutoShape 9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19697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2.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Кто изображён на знаменитой картине В.М.Васнецова?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/>
              <a:t>  </a:t>
            </a:r>
          </a:p>
        </p:txBody>
      </p:sp>
      <p:sp>
        <p:nvSpPr>
          <p:cNvPr id="2151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2938" y="2924175"/>
            <a:ext cx="8501062" cy="1576395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А.Три толстяка    В.Три товарища	</a:t>
            </a:r>
          </a:p>
          <a:p>
            <a:pPr algn="l" eaLnBrk="1" hangingPunct="1"/>
            <a:r>
              <a:rPr lang="ru-RU" sz="4000" dirty="0" smtClean="0"/>
              <a:t> С.Три поросенка   </a:t>
            </a:r>
            <a:r>
              <a:rPr lang="en-US" sz="4000" dirty="0" smtClean="0"/>
              <a:t>D</a:t>
            </a:r>
            <a:r>
              <a:rPr lang="ru-RU" sz="4000" dirty="0" smtClean="0"/>
              <a:t>.Три богатыря </a:t>
            </a:r>
          </a:p>
        </p:txBody>
      </p:sp>
      <p:pic>
        <p:nvPicPr>
          <p:cNvPr id="21519" name="Picture 11" descr="C:\Users\Наталья\Desktop\pv_01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13" y="450056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killer.wav">
            <a:hlinkClick r:id="" action="ppaction://media"/>
          </p:cNvPr>
          <p:cNvPicPr>
            <a:picLocks noRot="1" noChangeAspect="1"/>
          </p:cNvPicPr>
          <p:nvPr>
            <a:wavAudioFile r:embed="rId1" name="killer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card.wav">
            <a:hlinkClick r:id="" action="ppaction://media"/>
          </p:cNvPr>
          <p:cNvPicPr>
            <a:picLocks noRot="1" noChangeAspect="1"/>
          </p:cNvPicPr>
          <p:nvPr>
            <a:wavAudioFile r:embed="rId2" name="card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Documents and Settings\Семья\Мои документы\Наташа флешка\рисунки\HH00443_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6019148"/>
            <a:ext cx="972838" cy="838852"/>
          </a:xfrm>
          <a:prstGeom prst="rect">
            <a:avLst/>
          </a:prstGeom>
          <a:noFill/>
        </p:spPr>
      </p:pic>
      <p:pic>
        <p:nvPicPr>
          <p:cNvPr id="27" name="Picture 3" descr="C:\Documents and Settings\Семья\Мои документы\Наташа флешка\рисунки\PE02950_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5857892"/>
            <a:ext cx="1409884" cy="100010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786710" y="6072206"/>
            <a:ext cx="1357290" cy="646331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3" action="ppaction://hlinksldjump"/>
              </a:rPr>
              <a:t>50/50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fon1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001024" y="5357826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642938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4572000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786063" y="333375"/>
            <a:ext cx="6357937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8.  Чей это автопортрет? 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5" y="3571875"/>
            <a:ext cx="8715375" cy="1727200"/>
          </a:xfrm>
        </p:spPr>
        <p:txBody>
          <a:bodyPr/>
          <a:lstStyle/>
          <a:p>
            <a:pPr algn="l" eaLnBrk="1" hangingPunct="1"/>
            <a:r>
              <a:rPr lang="ru-RU" sz="4000" smtClean="0"/>
              <a:t>	</a:t>
            </a:r>
          </a:p>
          <a:p>
            <a:pPr algn="l" eaLnBrk="1" hangingPunct="1"/>
            <a:r>
              <a:rPr lang="ru-RU" sz="3600" smtClean="0"/>
              <a:t>    С.Микеланджело </a:t>
            </a:r>
            <a:r>
              <a:rPr lang="ru-RU" sz="4000" smtClean="0"/>
              <a:t>   </a:t>
            </a:r>
            <a:r>
              <a:rPr lang="en-US" sz="4000" smtClean="0"/>
              <a:t>D</a:t>
            </a:r>
            <a:r>
              <a:rPr lang="ru-RU" sz="4000" smtClean="0"/>
              <a:t>. Рафаэль Санти</a:t>
            </a:r>
            <a:endParaRPr lang="ru-RU" sz="2800" smtClean="0"/>
          </a:p>
        </p:txBody>
      </p:sp>
      <p:pic>
        <p:nvPicPr>
          <p:cNvPr id="58376" name="Picture 8" descr="C:\Users\Наталья\санти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27606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642938" y="4500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4572000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428750"/>
            <a:ext cx="6286500" cy="593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9. Как называется эта картина? 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2938" y="3714750"/>
            <a:ext cx="8501062" cy="1584325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                         	     В. </a:t>
            </a:r>
            <a:r>
              <a:rPr lang="ru-RU" sz="2400" smtClean="0"/>
              <a:t>Божественная семья       </a:t>
            </a:r>
            <a:endParaRPr lang="ru-RU" sz="4000" smtClean="0"/>
          </a:p>
          <a:p>
            <a:pPr algn="l" eaLnBrk="1" hangingPunct="1"/>
            <a:r>
              <a:rPr lang="ru-RU" sz="4000" smtClean="0"/>
              <a:t>                               </a:t>
            </a:r>
            <a:r>
              <a:rPr lang="ru-RU" sz="2400" smtClean="0"/>
              <a:t>     </a:t>
            </a:r>
            <a:r>
              <a:rPr lang="en-US" sz="4000" smtClean="0"/>
              <a:t>D</a:t>
            </a:r>
            <a:r>
              <a:rPr lang="ru-RU" sz="4000" smtClean="0"/>
              <a:t>. </a:t>
            </a:r>
            <a:r>
              <a:rPr lang="ru-RU" sz="2400" smtClean="0"/>
              <a:t>Сикстинская мадонна  </a:t>
            </a:r>
            <a:endParaRPr lang="ru-RU" sz="4000" smtClean="0"/>
          </a:p>
        </p:txBody>
      </p:sp>
      <p:pic>
        <p:nvPicPr>
          <p:cNvPr id="13" name="Picture 6" descr="pic0166_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0"/>
            <a:ext cx="285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692150"/>
            <a:ext cx="914400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  <a:effectLst/>
              </a:rPr>
              <a:t>10. Кто автор картины «</a:t>
            </a:r>
            <a:r>
              <a:rPr lang="ru-RU" sz="4800" b="1" dirty="0" err="1" smtClean="0">
                <a:solidFill>
                  <a:srgbClr val="FF0000"/>
                </a:solidFill>
                <a:effectLst/>
              </a:rPr>
              <a:t>Алёнушка</a:t>
            </a:r>
            <a:r>
              <a:rPr lang="ru-RU" sz="4800" b="1" dirty="0" smtClean="0">
                <a:solidFill>
                  <a:srgbClr val="FF0000"/>
                </a:solidFill>
                <a:effectLst/>
              </a:rPr>
              <a:t>»? 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5" y="2924175"/>
            <a:ext cx="8215313" cy="2374900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</a:t>
            </a:r>
            <a:r>
              <a:rPr lang="ru-RU" sz="3600" smtClean="0"/>
              <a:t>А.Васнецов                </a:t>
            </a:r>
            <a:r>
              <a:rPr lang="ru-RU" sz="4000" smtClean="0"/>
              <a:t>В. </a:t>
            </a:r>
            <a:r>
              <a:rPr lang="ru-RU" sz="3600" smtClean="0"/>
              <a:t>Шишкин</a:t>
            </a:r>
            <a:r>
              <a:rPr lang="ru-RU" sz="4000" smtClean="0"/>
              <a:t>         </a:t>
            </a:r>
          </a:p>
          <a:p>
            <a:pPr algn="l" eaLnBrk="1" hangingPunct="1"/>
            <a:r>
              <a:rPr lang="ru-RU" sz="4000" smtClean="0"/>
              <a:t>   </a:t>
            </a: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28625" y="549275"/>
            <a:ext cx="8358188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11.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Основой какого вида изобразительного искусства является однотонный рисунок?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924175"/>
            <a:ext cx="7572375" cy="2374900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       </a:t>
            </a:r>
          </a:p>
          <a:p>
            <a:pPr algn="l" eaLnBrk="1" hangingPunct="1"/>
            <a:r>
              <a:rPr lang="ru-RU" sz="4000" smtClean="0"/>
              <a:t>   С. Архитектура       </a:t>
            </a:r>
            <a:r>
              <a:rPr lang="en-US" sz="4000" smtClean="0"/>
              <a:t>D</a:t>
            </a:r>
            <a:r>
              <a:rPr lang="ru-RU" sz="4000" smtClean="0"/>
              <a:t>. Графика  </a:t>
            </a: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404813"/>
            <a:ext cx="8281987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Где находится знаменитый Музей восковых фигур мадам </a:t>
            </a:r>
            <a:r>
              <a:rPr lang="ru-RU" b="1" dirty="0" err="1" smtClean="0">
                <a:solidFill>
                  <a:srgbClr val="FF0000"/>
                </a:solidFill>
                <a:effectLst/>
              </a:rPr>
              <a:t>Тюссо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?</a:t>
            </a:r>
            <a:br>
              <a:rPr lang="ru-RU" b="1" dirty="0" smtClean="0">
                <a:solidFill>
                  <a:srgbClr val="FF0000"/>
                </a:solidFill>
                <a:effectLst/>
              </a:rPr>
            </a:b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2938" y="2852738"/>
            <a:ext cx="7929562" cy="2374900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  А. Рим                  	В. Лондон         </a:t>
            </a:r>
          </a:p>
          <a:p>
            <a:pPr algn="l" eaLnBrk="1" hangingPunct="1"/>
            <a:r>
              <a:rPr lang="ru-RU" sz="4000" smtClean="0"/>
              <a:t>     </a:t>
            </a: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571500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4572000" y="4429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000375" y="692150"/>
            <a:ext cx="6143625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13. В каком музее находится знаменитая картина Да Винчи?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4313" y="3500438"/>
            <a:ext cx="8501062" cy="2000250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 А.</a:t>
            </a:r>
            <a:r>
              <a:rPr lang="ru-RU" sz="2800" smtClean="0"/>
              <a:t>Дрезденская галерея     </a:t>
            </a:r>
            <a:r>
              <a:rPr lang="ru-RU" sz="4000" smtClean="0"/>
              <a:t>В. </a:t>
            </a:r>
            <a:r>
              <a:rPr lang="ru-RU" sz="2800" smtClean="0"/>
              <a:t>Лувр   </a:t>
            </a:r>
            <a:r>
              <a:rPr lang="ru-RU" sz="4000" smtClean="0"/>
              <a:t>             </a:t>
            </a:r>
          </a:p>
          <a:p>
            <a:pPr algn="l" eaLnBrk="1" hangingPunct="1"/>
            <a:r>
              <a:rPr lang="ru-RU" sz="4000" smtClean="0"/>
              <a:t>   </a:t>
            </a:r>
            <a:endParaRPr lang="ru-RU" sz="2400" smtClean="0"/>
          </a:p>
        </p:txBody>
      </p:sp>
      <p:pic>
        <p:nvPicPr>
          <p:cNvPr id="63496" name="Picture 11" descr="C:\Users\Наталья\монализ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99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692150"/>
            <a:ext cx="8208963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14.</a:t>
            </a:r>
            <a:r>
              <a:rPr lang="ru-RU" b="1" dirty="0" smtClean="0">
                <a:effectLst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Как называется высшее достижение искусства?</a:t>
            </a:r>
            <a:br>
              <a:rPr lang="ru-RU" b="1" dirty="0" smtClean="0">
                <a:solidFill>
                  <a:srgbClr val="FF0000"/>
                </a:solidFill>
                <a:effectLst/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63" y="2924175"/>
            <a:ext cx="8643937" cy="2374900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                                В. </a:t>
            </a:r>
            <a:r>
              <a:rPr lang="ru-RU" sz="2800" smtClean="0"/>
              <a:t>Высшее искусство         </a:t>
            </a:r>
            <a:endParaRPr lang="ru-RU" sz="4000" smtClean="0"/>
          </a:p>
          <a:p>
            <a:pPr algn="l" eaLnBrk="1" hangingPunct="1"/>
            <a:r>
              <a:rPr lang="ru-RU" sz="4000" smtClean="0"/>
              <a:t>   С. </a:t>
            </a:r>
            <a:r>
              <a:rPr lang="ru-RU" sz="2800" smtClean="0"/>
              <a:t>Шедевр  </a:t>
            </a:r>
            <a:r>
              <a:rPr lang="ru-RU" sz="4000" smtClean="0"/>
              <a:t>     	</a:t>
            </a: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692150"/>
            <a:ext cx="914400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15.</a:t>
            </a:r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Название какого жанра в изобразительном искусстве переводится как «мертвая натура»?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63" y="2924175"/>
            <a:ext cx="8072437" cy="2374900"/>
          </a:xfrm>
        </p:spPr>
        <p:txBody>
          <a:bodyPr/>
          <a:lstStyle/>
          <a:p>
            <a:pPr algn="l" eaLnBrk="1" hangingPunct="1"/>
            <a:r>
              <a:rPr lang="ru-RU" sz="4000" smtClean="0"/>
              <a:t>   А. Пейзаж         	</a:t>
            </a:r>
          </a:p>
          <a:p>
            <a:pPr algn="l" eaLnBrk="1" hangingPunct="1"/>
            <a:r>
              <a:rPr lang="ru-RU" sz="4000" smtClean="0"/>
              <a:t>   С. Натюрморт</a:t>
            </a:r>
          </a:p>
        </p:txBody>
      </p:sp>
      <p:pic>
        <p:nvPicPr>
          <p:cNvPr id="65544" name="Picture 2" descr="C:\Users\Наталья\презентации уроков ЛСОШ\Рисунки\Рисунок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2357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9"/>
          <p:cNvSpPr txBox="1">
            <a:spLocks noChangeArrowheads="1"/>
          </p:cNvSpPr>
          <p:nvPr/>
        </p:nvSpPr>
        <p:spPr bwMode="auto">
          <a:xfrm>
            <a:off x="395288" y="2214563"/>
            <a:ext cx="7993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Наверное, правильный ответ – медведи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95288" y="2000250"/>
            <a:ext cx="8391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Я считаю, что правильный ответ – «Три богатыря» 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7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19697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2.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Кто изображён на знаменитой картине Васнецова?</a:t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 smtClean="0">
              <a:solidFill>
                <a:srgbClr val="FF0000"/>
              </a:solidFill>
            </a:endParaRPr>
          </a:p>
        </p:txBody>
      </p:sp>
      <p:sp>
        <p:nvSpPr>
          <p:cNvPr id="2253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2938" y="3000375"/>
            <a:ext cx="8143875" cy="2298700"/>
          </a:xfrm>
          <a:noFill/>
        </p:spPr>
        <p:txBody>
          <a:bodyPr/>
          <a:lstStyle/>
          <a:p>
            <a:pPr algn="l" eaLnBrk="1" hangingPunct="1"/>
            <a:r>
              <a:rPr lang="ru-RU" sz="4000" dirty="0" smtClean="0"/>
              <a:t>  А.Три толстяка     В.Три товарища  </a:t>
            </a:r>
          </a:p>
          <a:p>
            <a:pPr algn="l" eaLnBrk="1" hangingPunct="1"/>
            <a:r>
              <a:rPr lang="ru-RU" sz="4000" dirty="0" smtClean="0"/>
              <a:t>  С.Три поросенка   </a:t>
            </a:r>
            <a:r>
              <a:rPr lang="en-US" sz="4000" dirty="0" smtClean="0">
                <a:solidFill>
                  <a:srgbClr val="FF3300"/>
                </a:solidFill>
              </a:rPr>
              <a:t>D</a:t>
            </a:r>
            <a:r>
              <a:rPr lang="ru-RU" sz="4000" dirty="0" smtClean="0">
                <a:solidFill>
                  <a:srgbClr val="FF3300"/>
                </a:solidFill>
              </a:rPr>
              <a:t>.Три богатыря  </a:t>
            </a:r>
          </a:p>
          <a:p>
            <a:pPr eaLnBrk="1" hangingPunct="1"/>
            <a:endParaRPr lang="ru-RU" sz="4000" dirty="0" smtClean="0">
              <a:solidFill>
                <a:schemeClr val="accent1"/>
              </a:solidFill>
            </a:endParaRPr>
          </a:p>
        </p:txBody>
      </p:sp>
      <p:pic>
        <p:nvPicPr>
          <p:cNvPr id="22537" name="Picture 8" descr="C:\Users\Наталья\Desktop\три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4357688"/>
            <a:ext cx="31432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2214563"/>
            <a:ext cx="8388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 dirty="0" smtClean="0">
                <a:solidFill>
                  <a:srgbClr val="FF0000"/>
                </a:solidFill>
                <a:latin typeface="Arial" charset="0"/>
              </a:rPr>
              <a:t>По-моему</a:t>
            </a:r>
            <a:r>
              <a:rPr lang="ru-RU" sz="4800" b="1" i="1" u="none" dirty="0">
                <a:solidFill>
                  <a:srgbClr val="FF0000"/>
                </a:solidFill>
                <a:latin typeface="Arial" charset="0"/>
              </a:rPr>
              <a:t>, правильный ответ – Леонардо Да Винчи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95288" y="2000250"/>
            <a:ext cx="7993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Думается, что правильный ответ – с вешалки 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95288" y="2143125"/>
            <a:ext cx="7993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Мое мнение – правильный ответ – суфлер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95288" y="1857375"/>
            <a:ext cx="7993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Я думаю, что правильный ответ – Мендельсона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95288" y="1785938"/>
            <a:ext cx="7993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Считаю, что правильный ответ – Мольберт 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95288" y="1714500"/>
            <a:ext cx="79930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Кажется, правильный ответ – </a:t>
            </a:r>
          </a:p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Рафаэль Санти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95288" y="1714500"/>
            <a:ext cx="79930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Наверное, правильный ответ – </a:t>
            </a:r>
          </a:p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«Сикстинская Мадонна»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95288" y="1714500"/>
            <a:ext cx="7993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Считаю, что правильный ответ – Васнецов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95288" y="1643063"/>
            <a:ext cx="7993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Кажется, правильный ответ – графика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95288" y="1785938"/>
            <a:ext cx="7993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По моему мнению правильный ответ – Лондон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AutoShape 7"/>
          <p:cNvSpPr>
            <a:spLocks noChangeArrowheads="1"/>
          </p:cNvSpPr>
          <p:nvPr/>
        </p:nvSpPr>
        <p:spPr bwMode="auto">
          <a:xfrm>
            <a:off x="500063" y="4500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4572000" y="4500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58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3357563" y="476250"/>
            <a:ext cx="5786437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3. Кто изображен на картине?  </a:t>
            </a:r>
            <a:r>
              <a:rPr lang="ru-RU" sz="4800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356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7188" y="3643313"/>
            <a:ext cx="8208962" cy="1285875"/>
          </a:xfrm>
          <a:noFill/>
        </p:spPr>
        <p:txBody>
          <a:bodyPr/>
          <a:lstStyle/>
          <a:p>
            <a:pPr algn="l" eaLnBrk="1" hangingPunct="1"/>
            <a:r>
              <a:rPr lang="ru-RU" smtClean="0"/>
              <a:t>      </a:t>
            </a:r>
            <a:r>
              <a:rPr lang="ru-RU" sz="4000" smtClean="0"/>
              <a:t>А.</a:t>
            </a:r>
            <a:r>
              <a:rPr lang="ru-RU" sz="2400" smtClean="0"/>
              <a:t>Леонардо да Винчи           </a:t>
            </a:r>
            <a:r>
              <a:rPr lang="ru-RU" sz="4000" smtClean="0"/>
              <a:t>В. </a:t>
            </a:r>
            <a:r>
              <a:rPr lang="ru-RU" sz="2400" smtClean="0"/>
              <a:t>Сандро Боттичелли    </a:t>
            </a:r>
            <a:endParaRPr lang="ru-RU" sz="4000" smtClean="0"/>
          </a:p>
          <a:p>
            <a:pPr algn="l" eaLnBrk="1" hangingPunct="1"/>
            <a:r>
              <a:rPr lang="ru-RU" sz="4000" smtClean="0"/>
              <a:t>     С. </a:t>
            </a:r>
            <a:r>
              <a:rPr lang="ru-RU" sz="2400" smtClean="0"/>
              <a:t>Рафаель Санти </a:t>
            </a:r>
            <a:r>
              <a:rPr lang="ru-RU" sz="4000" smtClean="0"/>
              <a:t>          </a:t>
            </a:r>
            <a:r>
              <a:rPr lang="en-US" sz="4000" smtClean="0"/>
              <a:t>D</a:t>
            </a:r>
            <a:r>
              <a:rPr lang="ru-RU" sz="4000" smtClean="0"/>
              <a:t>. </a:t>
            </a:r>
            <a:r>
              <a:rPr lang="ru-RU" sz="2400" smtClean="0"/>
              <a:t>Иоганн Штраус  </a:t>
            </a:r>
          </a:p>
        </p:txBody>
      </p:sp>
      <p:pic>
        <p:nvPicPr>
          <p:cNvPr id="23562" name="Picture 12" descr="C:\Users\Наталья\презентации уроков ЛСОШ\Рисунки\винчи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146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fon3.wav">
            <a:hlinkClick r:id="" action="ppaction://media"/>
          </p:cNvPr>
          <p:cNvPicPr>
            <a:picLocks noRot="1" noChangeAspect="1"/>
          </p:cNvPicPr>
          <p:nvPr>
            <a:wavAudioFile r:embed="rId1" name="fon3.wav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killer.wav">
            <a:hlinkClick r:id="" action="ppaction://media"/>
          </p:cNvPr>
          <p:cNvPicPr>
            <a:picLocks noRot="1" noChangeAspect="1"/>
          </p:cNvPicPr>
          <p:nvPr>
            <a:wavAudioFile r:embed="rId2" name="killer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card.wav">
            <a:hlinkClick r:id="" action="ppaction://media"/>
          </p:cNvPr>
          <p:cNvPicPr>
            <a:picLocks noRot="1" noChangeAspect="1"/>
          </p:cNvPicPr>
          <p:nvPr>
            <a:wavAudioFile r:embed="rId3" name="card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Documents and Settings\Семья\Мои документы\Наташа флешка\рисунки\HH00443_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6019148"/>
            <a:ext cx="972838" cy="838852"/>
          </a:xfrm>
          <a:prstGeom prst="rect">
            <a:avLst/>
          </a:prstGeom>
          <a:noFill/>
        </p:spPr>
      </p:pic>
      <p:pic>
        <p:nvPicPr>
          <p:cNvPr id="27" name="Picture 3" descr="C:\Documents and Settings\Семья\Мои документы\Наташа флешка\рисунки\PE02950_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3504" y="5857892"/>
            <a:ext cx="1409884" cy="100010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7786710" y="6072206"/>
            <a:ext cx="1357290" cy="646331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4" action="ppaction://hlinksldjump"/>
              </a:rPr>
              <a:t>50/50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286776" y="5357826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95288" y="1714500"/>
            <a:ext cx="7993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Кажется, правильный ответ – Лувр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95288" y="1714500"/>
            <a:ext cx="7993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>
                <a:solidFill>
                  <a:srgbClr val="FF0000"/>
                </a:solidFill>
                <a:latin typeface="Arial" charset="0"/>
              </a:rPr>
              <a:t>Думаю, что правильный ответ – шедевр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95288" y="1714500"/>
            <a:ext cx="7993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none" dirty="0">
                <a:solidFill>
                  <a:srgbClr val="FF0000"/>
                </a:solidFill>
                <a:latin typeface="Arial" charset="0"/>
              </a:rPr>
              <a:t>Точно не уверен, </a:t>
            </a:r>
            <a:r>
              <a:rPr lang="ru-RU" sz="4800" b="1" i="1" u="none" dirty="0" smtClean="0">
                <a:solidFill>
                  <a:srgbClr val="FF0000"/>
                </a:solidFill>
                <a:latin typeface="Arial" charset="0"/>
              </a:rPr>
              <a:t>но, кажется, правильный </a:t>
            </a:r>
            <a:r>
              <a:rPr lang="ru-RU" sz="4800" b="1" i="1" u="none" dirty="0">
                <a:solidFill>
                  <a:srgbClr val="FF0000"/>
                </a:solidFill>
                <a:latin typeface="Arial" charset="0"/>
              </a:rPr>
              <a:t>ответ – натюрморт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44463" y="404813"/>
          <a:ext cx="8748712" cy="5537200"/>
        </p:xfrm>
        <a:graphic>
          <a:graphicData uri="http://schemas.openxmlformats.org/presentationml/2006/ole">
            <p:oleObj spid="_x0000_s1026" name="Worksheet" r:id="rId4" imgW="4705462" imgH="2447828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42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7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9"/>
          <p:cNvGraphicFramePr>
            <a:graphicFrameLocks noChangeAspect="1"/>
          </p:cNvGraphicFramePr>
          <p:nvPr/>
        </p:nvGraphicFramePr>
        <p:xfrm>
          <a:off x="754063" y="693738"/>
          <a:ext cx="7424737" cy="4591050"/>
        </p:xfrm>
        <a:graphic>
          <a:graphicData uri="http://schemas.openxmlformats.org/presentationml/2006/ole">
            <p:oleObj spid="_x0000_s2050" name="Worksheet" r:id="rId4" imgW="3724250" imgH="2305101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42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5"/>
          <p:cNvGraphicFramePr>
            <a:graphicFrameLocks noChangeAspect="1"/>
          </p:cNvGraphicFramePr>
          <p:nvPr/>
        </p:nvGraphicFramePr>
        <p:xfrm>
          <a:off x="250825" y="552450"/>
          <a:ext cx="8732838" cy="4541838"/>
        </p:xfrm>
        <a:graphic>
          <a:graphicData uri="http://schemas.openxmlformats.org/presentationml/2006/ole">
            <p:oleObj spid="_x0000_s3074" name="Worksheet" r:id="rId4" imgW="4705462" imgH="2447828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142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7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14313" y="571500"/>
          <a:ext cx="7632700" cy="5400675"/>
        </p:xfrm>
        <a:graphic>
          <a:graphicData uri="http://schemas.openxmlformats.org/presentationml/2006/ole">
            <p:oleObj spid="_x0000_s6147" name="Worksheet" r:id="rId5" imgW="3724250" imgH="2305101" progId="Excel.Sheet.8">
              <p:embed/>
            </p:oleObj>
          </a:graphicData>
        </a:graphic>
      </p:graphicFrame>
      <p:pic>
        <p:nvPicPr>
          <p:cNvPr id="8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669919" y="620712"/>
          <a:ext cx="7573969" cy="5165741"/>
        </p:xfrm>
        <a:graphic>
          <a:graphicData uri="http://schemas.openxmlformats.org/presentationml/2006/ole">
            <p:oleObj spid="_x0000_s5123" name="Worksheet" r:id="rId4" imgW="3724250" imgH="2305101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142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7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95288" y="620713"/>
          <a:ext cx="7462860" cy="5089960"/>
        </p:xfrm>
        <a:graphic>
          <a:graphicData uri="http://schemas.openxmlformats.org/presentationml/2006/ole">
            <p:oleObj spid="_x0000_s4100" name="Worksheet" r:id="rId5" imgW="3724250" imgH="2305101" progId="Excel.Sheet.8">
              <p:embed/>
            </p:oleObj>
          </a:graphicData>
        </a:graphic>
      </p:graphicFrame>
      <p:pic>
        <p:nvPicPr>
          <p:cNvPr id="8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755650" y="836613"/>
          <a:ext cx="7416800" cy="5113337"/>
        </p:xfrm>
        <a:graphic>
          <a:graphicData uri="http://schemas.openxmlformats.org/presentationml/2006/ole">
            <p:oleObj spid="_x0000_s7170" name="Worksheet" r:id="rId4" imgW="3724250" imgH="2305101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42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AutoShape 6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AutoShape 7"/>
          <p:cNvSpPr>
            <a:spLocks noChangeArrowheads="1"/>
          </p:cNvSpPr>
          <p:nvPr/>
        </p:nvSpPr>
        <p:spPr bwMode="auto">
          <a:xfrm>
            <a:off x="500063" y="4500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72000" y="4500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58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3357563" y="476250"/>
            <a:ext cx="5786437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3. Кто изображен на картине?  </a:t>
            </a:r>
            <a:r>
              <a:rPr lang="ru-RU" sz="4800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45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4313" y="3643313"/>
            <a:ext cx="8143875" cy="1285875"/>
          </a:xfrm>
          <a:noFill/>
        </p:spPr>
        <p:txBody>
          <a:bodyPr/>
          <a:lstStyle/>
          <a:p>
            <a:pPr algn="l" eaLnBrk="1" hangingPunct="1"/>
            <a:r>
              <a:rPr lang="ru-RU" smtClean="0"/>
              <a:t>      </a:t>
            </a:r>
            <a:r>
              <a:rPr lang="ru-RU" sz="4000" smtClean="0">
                <a:solidFill>
                  <a:srgbClr val="FF0000"/>
                </a:solidFill>
              </a:rPr>
              <a:t>А.</a:t>
            </a:r>
            <a:r>
              <a:rPr lang="ru-RU" sz="2400" smtClean="0">
                <a:solidFill>
                  <a:srgbClr val="FF0000"/>
                </a:solidFill>
              </a:rPr>
              <a:t>Леонардо да Винчи </a:t>
            </a:r>
            <a:r>
              <a:rPr lang="ru-RU" sz="2400" smtClean="0"/>
              <a:t>          </a:t>
            </a:r>
            <a:r>
              <a:rPr lang="ru-RU" sz="4000" smtClean="0"/>
              <a:t>В. </a:t>
            </a:r>
            <a:r>
              <a:rPr lang="ru-RU" sz="2400" smtClean="0"/>
              <a:t>Сандро Боттичелли    </a:t>
            </a:r>
            <a:endParaRPr lang="ru-RU" sz="4000" smtClean="0"/>
          </a:p>
          <a:p>
            <a:pPr algn="l" eaLnBrk="1" hangingPunct="1"/>
            <a:r>
              <a:rPr lang="ru-RU" sz="4000" smtClean="0"/>
              <a:t>     С. </a:t>
            </a:r>
            <a:r>
              <a:rPr lang="ru-RU" sz="2400" smtClean="0"/>
              <a:t>Рафаель Санти </a:t>
            </a:r>
            <a:r>
              <a:rPr lang="ru-RU" sz="4000" smtClean="0"/>
              <a:t>          </a:t>
            </a:r>
            <a:r>
              <a:rPr lang="en-US" sz="4000" smtClean="0"/>
              <a:t>D</a:t>
            </a:r>
            <a:r>
              <a:rPr lang="ru-RU" sz="4000" smtClean="0"/>
              <a:t>. </a:t>
            </a:r>
            <a:r>
              <a:rPr lang="ru-RU" sz="2400" smtClean="0"/>
              <a:t>Иоганн Штраус  </a:t>
            </a:r>
          </a:p>
        </p:txBody>
      </p:sp>
      <p:pic>
        <p:nvPicPr>
          <p:cNvPr id="24584" name="Picture 12" descr="C:\Users\Наталья\презентации уроков ЛСОШ\Рисунки\винчи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146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357158" y="857232"/>
          <a:ext cx="7858125" cy="4864100"/>
        </p:xfrm>
        <a:graphic>
          <a:graphicData uri="http://schemas.openxmlformats.org/presentationml/2006/ole">
            <p:oleObj spid="_x0000_s8194" name="Worksheet" r:id="rId4" imgW="3724250" imgH="2305101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42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428596" y="642918"/>
          <a:ext cx="7777163" cy="5105400"/>
        </p:xfrm>
        <a:graphic>
          <a:graphicData uri="http://schemas.openxmlformats.org/presentationml/2006/ole">
            <p:oleObj spid="_x0000_s9218" name="Worksheet" r:id="rId4" imgW="3724250" imgH="2305101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428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285720" y="642918"/>
          <a:ext cx="8164317" cy="5167327"/>
        </p:xfrm>
        <a:graphic>
          <a:graphicData uri="http://schemas.openxmlformats.org/presentationml/2006/ole">
            <p:oleObj spid="_x0000_s10242" name="Worksheet" r:id="rId4" imgW="4705462" imgH="2447828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428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784225" y="1074738"/>
          <a:ext cx="7777163" cy="4813300"/>
        </p:xfrm>
        <a:graphic>
          <a:graphicData uri="http://schemas.openxmlformats.org/presentationml/2006/ole">
            <p:oleObj spid="_x0000_s11266" name="Worksheet" r:id="rId4" imgW="3724250" imgH="2305101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42852"/>
            <a:ext cx="40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474699" y="642919"/>
          <a:ext cx="7383449" cy="5090344"/>
        </p:xfrm>
        <a:graphic>
          <a:graphicData uri="http://schemas.openxmlformats.org/presentationml/2006/ole">
            <p:oleObj spid="_x0000_s12290" name="Worksheet" r:id="rId4" imgW="3724250" imgH="2305101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428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13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571472" y="714356"/>
          <a:ext cx="7416800" cy="5113337"/>
        </p:xfrm>
        <a:graphic>
          <a:graphicData uri="http://schemas.openxmlformats.org/presentationml/2006/ole">
            <p:oleObj spid="_x0000_s13315" name="Worksheet" r:id="rId5" imgW="3724250" imgH="2305101" progId="Excel.Sheet.8">
              <p:embed/>
            </p:oleObj>
          </a:graphicData>
        </a:graphic>
      </p:graphicFrame>
      <p:pic>
        <p:nvPicPr>
          <p:cNvPr id="7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900113" y="1171575"/>
          <a:ext cx="7127875" cy="4705350"/>
        </p:xfrm>
        <a:graphic>
          <a:graphicData uri="http://schemas.openxmlformats.org/presentationml/2006/ole">
            <p:oleObj spid="_x0000_s14338" name="Worksheet" r:id="rId4" imgW="3724250" imgH="2305101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428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14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15</a:t>
            </a:r>
            <a:endParaRPr lang="ru-RU" b="1" dirty="0"/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 bwMode="auto">
          <a:xfrm>
            <a:off x="7786710" y="5815584"/>
            <a:ext cx="1042416" cy="1042416"/>
          </a:xfrm>
          <a:prstGeom prst="actionButtonForwardNex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85720" y="785794"/>
          <a:ext cx="7777163" cy="5105400"/>
        </p:xfrm>
        <a:graphic>
          <a:graphicData uri="http://schemas.openxmlformats.org/presentationml/2006/ole">
            <p:oleObj spid="_x0000_s15363" name="Worksheet" r:id="rId5" imgW="3724250" imgH="2305101" progId="Excel.Sheet.8">
              <p:embed/>
            </p:oleObj>
          </a:graphicData>
        </a:graphic>
      </p:graphicFrame>
      <p:pic>
        <p:nvPicPr>
          <p:cNvPr id="7" name="bratv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4572000" y="214312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642938" y="2214563"/>
            <a:ext cx="3889375" cy="649287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476250"/>
            <a:ext cx="8245475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4. С чего начинается театр?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7188" y="2214563"/>
            <a:ext cx="8572500" cy="1428750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  А.С буфета  	      В. С вешалки 	</a:t>
            </a:r>
          </a:p>
          <a:p>
            <a:pPr algn="l" eaLnBrk="1" hangingPunct="1"/>
            <a:r>
              <a:rPr lang="ru-RU" sz="4000" dirty="0" smtClean="0"/>
              <a:t>     С. С фойе 	      </a:t>
            </a:r>
            <a:r>
              <a:rPr lang="en-US" sz="4000" dirty="0" smtClean="0"/>
              <a:t>D</a:t>
            </a:r>
            <a:r>
              <a:rPr lang="ru-RU" sz="4000" dirty="0" smtClean="0"/>
              <a:t>. С афиши </a:t>
            </a:r>
          </a:p>
        </p:txBody>
      </p:sp>
      <p:pic>
        <p:nvPicPr>
          <p:cNvPr id="25615" name="Picture 11" descr="C:\Users\Наталья\Desktop\t01018i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3786188"/>
            <a:ext cx="2500313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killer.wav">
            <a:hlinkClick r:id="" action="ppaction://media"/>
          </p:cNvPr>
          <p:cNvPicPr>
            <a:picLocks noRot="1" noChangeAspect="1"/>
          </p:cNvPicPr>
          <p:nvPr>
            <a:wavAudioFile r:embed="rId1" name="killer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card.wav">
            <a:hlinkClick r:id="" action="ppaction://media"/>
          </p:cNvPr>
          <p:cNvPicPr>
            <a:picLocks noRot="1" noChangeAspect="1"/>
          </p:cNvPicPr>
          <p:nvPr>
            <a:wavAudioFile r:embed="rId2" name="card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86388"/>
            <a:ext cx="503316" cy="5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Documents and Settings\Семья\Мои документы\Наташа флешка\рисунки\HH00443_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6019148"/>
            <a:ext cx="972838" cy="838852"/>
          </a:xfrm>
          <a:prstGeom prst="rect">
            <a:avLst/>
          </a:prstGeom>
          <a:noFill/>
        </p:spPr>
      </p:pic>
      <p:pic>
        <p:nvPicPr>
          <p:cNvPr id="33" name="Picture 3" descr="C:\Documents and Settings\Семья\Мои документы\Наташа флешка\рисунки\PE02950_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5857892"/>
            <a:ext cx="1409884" cy="100010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7786710" y="6072206"/>
            <a:ext cx="1357290" cy="646331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  <a:hlinkClick r:id="rId13" action="ppaction://hlinksldjump"/>
              </a:rPr>
              <a:t>50/50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" name="fon3.wav">
            <a:hlinkClick r:id="" action="ppaction://media"/>
          </p:cNvPr>
          <p:cNvPicPr>
            <a:picLocks noRot="1" noChangeAspect="1"/>
          </p:cNvPicPr>
          <p:nvPr>
            <a:wavAudioFile r:embed="rId3" name="fon3.wav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6" name="50x50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286776" y="5500702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4572000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611188" y="3644900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611188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572000" y="2924175"/>
            <a:ext cx="3889375" cy="649288"/>
          </a:xfrm>
          <a:prstGeom prst="hexagon">
            <a:avLst>
              <a:gd name="adj" fmla="val 69914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476250"/>
            <a:ext cx="8245475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4. С чего начинается театр?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63" y="2924175"/>
            <a:ext cx="8429625" cy="2374900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  А.С буфета  	      </a:t>
            </a:r>
            <a:r>
              <a:rPr lang="ru-RU" sz="4000" dirty="0" smtClean="0">
                <a:solidFill>
                  <a:srgbClr val="FF0000"/>
                </a:solidFill>
              </a:rPr>
              <a:t>В. С вешалки </a:t>
            </a:r>
            <a:r>
              <a:rPr lang="ru-RU" sz="4000" dirty="0" smtClean="0"/>
              <a:t>	</a:t>
            </a:r>
          </a:p>
          <a:p>
            <a:pPr algn="l" eaLnBrk="1" hangingPunct="1"/>
            <a:r>
              <a:rPr lang="ru-RU" sz="4000" dirty="0" smtClean="0"/>
              <a:t>     С. С фойе 	      </a:t>
            </a:r>
            <a:r>
              <a:rPr lang="en-US" sz="4000" dirty="0" smtClean="0"/>
              <a:t>D</a:t>
            </a:r>
            <a:r>
              <a:rPr lang="ru-RU" sz="4000" dirty="0" smtClean="0"/>
              <a:t>. С афиши </a:t>
            </a:r>
          </a:p>
        </p:txBody>
      </p:sp>
      <p:pic>
        <p:nvPicPr>
          <p:cNvPr id="10" name="tr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тборочный тур">
  <a:themeElements>
    <a:clrScheme name="Отборочный тур 6">
      <a:dk1>
        <a:srgbClr val="663300"/>
      </a:dk1>
      <a:lt1>
        <a:srgbClr val="D9E8F3"/>
      </a:lt1>
      <a:dk2>
        <a:srgbClr val="999933"/>
      </a:dk2>
      <a:lt2>
        <a:srgbClr val="5F5F5F"/>
      </a:lt2>
      <a:accent1>
        <a:srgbClr val="CBB480"/>
      </a:accent1>
      <a:accent2>
        <a:srgbClr val="99CCFF"/>
      </a:accent2>
      <a:accent3>
        <a:srgbClr val="E9F2F8"/>
      </a:accent3>
      <a:accent4>
        <a:srgbClr val="562A00"/>
      </a:accent4>
      <a:accent5>
        <a:srgbClr val="E2D6C0"/>
      </a:accent5>
      <a:accent6>
        <a:srgbClr val="8AB9E7"/>
      </a:accent6>
      <a:hlink>
        <a:srgbClr val="FFCC99"/>
      </a:hlink>
      <a:folHlink>
        <a:srgbClr val="B2B2B2"/>
      </a:folHlink>
    </a:clrScheme>
    <a:fontScheme name="Отборочный ту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тборочный тур 1">
        <a:dk1>
          <a:srgbClr val="5F5F5F"/>
        </a:dk1>
        <a:lt1>
          <a:srgbClr val="FFCC66"/>
        </a:lt1>
        <a:dk2>
          <a:srgbClr val="000000"/>
        </a:dk2>
        <a:lt2>
          <a:srgbClr val="999933"/>
        </a:lt2>
        <a:accent1>
          <a:srgbClr val="CC9900"/>
        </a:accent1>
        <a:accent2>
          <a:srgbClr val="669900"/>
        </a:accent2>
        <a:accent3>
          <a:srgbClr val="AAAAAA"/>
        </a:accent3>
        <a:accent4>
          <a:srgbClr val="DAAE56"/>
        </a:accent4>
        <a:accent5>
          <a:srgbClr val="E2CAAA"/>
        </a:accent5>
        <a:accent6>
          <a:srgbClr val="5C8A00"/>
        </a:accent6>
        <a:hlink>
          <a:srgbClr val="CC0000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тборочный тур 2">
        <a:dk1>
          <a:srgbClr val="000000"/>
        </a:dk1>
        <a:lt1>
          <a:srgbClr val="DDDDDD"/>
        </a:lt1>
        <a:dk2>
          <a:srgbClr val="9FAC93"/>
        </a:dk2>
        <a:lt2>
          <a:srgbClr val="FFFFCC"/>
        </a:lt2>
        <a:accent1>
          <a:srgbClr val="666633"/>
        </a:accent1>
        <a:accent2>
          <a:srgbClr val="009999"/>
        </a:accent2>
        <a:accent3>
          <a:srgbClr val="CDD2C8"/>
        </a:accent3>
        <a:accent4>
          <a:srgbClr val="BDBDBD"/>
        </a:accent4>
        <a:accent5>
          <a:srgbClr val="B8B8AD"/>
        </a:accent5>
        <a:accent6>
          <a:srgbClr val="008A8A"/>
        </a:accent6>
        <a:hlink>
          <a:srgbClr val="FF99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тборочный тур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тборочный тур 4">
        <a:dk1>
          <a:srgbClr val="000000"/>
        </a:dk1>
        <a:lt1>
          <a:srgbClr val="FFFFCC"/>
        </a:lt1>
        <a:dk2>
          <a:srgbClr val="660033"/>
        </a:dk2>
        <a:lt2>
          <a:srgbClr val="FFCCCC"/>
        </a:lt2>
        <a:accent1>
          <a:srgbClr val="BA899A"/>
        </a:accent1>
        <a:accent2>
          <a:srgbClr val="009999"/>
        </a:accent2>
        <a:accent3>
          <a:srgbClr val="B8AAAD"/>
        </a:accent3>
        <a:accent4>
          <a:srgbClr val="DADAAE"/>
        </a:accent4>
        <a:accent5>
          <a:srgbClr val="D9C4CA"/>
        </a:accent5>
        <a:accent6>
          <a:srgbClr val="008A8A"/>
        </a:accent6>
        <a:hlink>
          <a:srgbClr val="CC0066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тборочный тур 5">
        <a:dk1>
          <a:srgbClr val="000000"/>
        </a:dk1>
        <a:lt1>
          <a:srgbClr val="F8F8F8"/>
        </a:lt1>
        <a:dk2>
          <a:srgbClr val="003366"/>
        </a:dk2>
        <a:lt2>
          <a:srgbClr val="CCCC00"/>
        </a:lt2>
        <a:accent1>
          <a:srgbClr val="0099FF"/>
        </a:accent1>
        <a:accent2>
          <a:srgbClr val="669900"/>
        </a:accent2>
        <a:accent3>
          <a:srgbClr val="AAADB8"/>
        </a:accent3>
        <a:accent4>
          <a:srgbClr val="D4D4D4"/>
        </a:accent4>
        <a:accent5>
          <a:srgbClr val="AACAFF"/>
        </a:accent5>
        <a:accent6>
          <a:srgbClr val="5C8A00"/>
        </a:accent6>
        <a:hlink>
          <a:srgbClr val="CC0000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тборочный тур 6">
        <a:dk1>
          <a:srgbClr val="663300"/>
        </a:dk1>
        <a:lt1>
          <a:srgbClr val="D9E8F3"/>
        </a:lt1>
        <a:dk2>
          <a:srgbClr val="999933"/>
        </a:dk2>
        <a:lt2>
          <a:srgbClr val="5F5F5F"/>
        </a:lt2>
        <a:accent1>
          <a:srgbClr val="CBB480"/>
        </a:accent1>
        <a:accent2>
          <a:srgbClr val="99CCFF"/>
        </a:accent2>
        <a:accent3>
          <a:srgbClr val="E9F2F8"/>
        </a:accent3>
        <a:accent4>
          <a:srgbClr val="562A00"/>
        </a:accent4>
        <a:accent5>
          <a:srgbClr val="E2D6C0"/>
        </a:accent5>
        <a:accent6>
          <a:srgbClr val="8AB9E7"/>
        </a:accent6>
        <a:hlink>
          <a:srgbClr val="FFCC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301</TotalTime>
  <Words>1003</Words>
  <Application>Microsoft Office PowerPoint</Application>
  <PresentationFormat>Экран (4:3)</PresentationFormat>
  <Paragraphs>189</Paragraphs>
  <Slides>77</Slides>
  <Notes>1</Notes>
  <HiddenSlides>0</HiddenSlides>
  <MMClips>97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9" baseType="lpstr">
      <vt:lpstr>Отборочный тур</vt:lpstr>
      <vt:lpstr>Worksheet</vt:lpstr>
      <vt:lpstr>Кто хочет стать знатоком мировой художественной культуры?</vt:lpstr>
      <vt:lpstr>1. Кто изображен на картине И.И. Шишкина "Утро в сосновом бору"?</vt:lpstr>
      <vt:lpstr>1. Кто изображен на картине И.И. Шишкина "Утро в сосновом бору"? </vt:lpstr>
      <vt:lpstr>2. Кто изображён на знаменитой картине В.М.Васнецова?   </vt:lpstr>
      <vt:lpstr>2. Кто изображён на знаменитой картине Васнецова? </vt:lpstr>
      <vt:lpstr>3. Кто изображен на картине?     </vt:lpstr>
      <vt:lpstr>3. Кто изображен на картине?     </vt:lpstr>
      <vt:lpstr>4. С чего начинается театр?   </vt:lpstr>
      <vt:lpstr>4. С чего начинается театр?   </vt:lpstr>
      <vt:lpstr>5. Кто в театре во время спектакля подсказывает актёрам тексты ролей?   </vt:lpstr>
      <vt:lpstr>5. Кто в театре во время спектакля подсказывает актёрам тексты ролей?   </vt:lpstr>
      <vt:lpstr>6. Под вальс какого композитора обычно женятся молодые?  </vt:lpstr>
      <vt:lpstr>6. Под вальс какого композитора обычно женятся молодые?  </vt:lpstr>
      <vt:lpstr>7. На чем художник крепит холст?   </vt:lpstr>
      <vt:lpstr>7. На чем художник крепит холст?   </vt:lpstr>
      <vt:lpstr>8.  Чей это автопортрет? </vt:lpstr>
      <vt:lpstr>8.  Чей это автопортрет? </vt:lpstr>
      <vt:lpstr>9. Как называется эта картина? </vt:lpstr>
      <vt:lpstr>9. Как называется эта картина? </vt:lpstr>
      <vt:lpstr>10. Кто автор картины «Алёнушка»? </vt:lpstr>
      <vt:lpstr> 10. Кто автор картины «Алёнушка»?  </vt:lpstr>
      <vt:lpstr>11. Основой какого вида изобразительного искусства является однотонный рисунок? </vt:lpstr>
      <vt:lpstr>11. Основой какого вида изобразительного искусства является однотонный рисунок? </vt:lpstr>
      <vt:lpstr>12. Где находится знаменитый Музей восковых фигур мадам Тюссо?   </vt:lpstr>
      <vt:lpstr>12. Где находится знаменитый Музей восковых фигур мадам Тюссо? </vt:lpstr>
      <vt:lpstr>13. В каком музее находится знаменитая картина Да Винчи?  </vt:lpstr>
      <vt:lpstr>13. В каком музее находится знаменитая картина Да Винчи?  </vt:lpstr>
      <vt:lpstr>14. Как называется высшее достижение искусства?  </vt:lpstr>
      <vt:lpstr>14. Как называется высшее достижение искусства?</vt:lpstr>
      <vt:lpstr>15.  Название какого жанра в изобразительном искусстве переводится как «мертвая натура»? </vt:lpstr>
      <vt:lpstr>15.  Название какого жанра в изобразительном искусстве переводится как «мертвая натура»? </vt:lpstr>
      <vt:lpstr>Поздравляю! Вы лучшие знатоки мировой художественной культуры!</vt:lpstr>
      <vt:lpstr>1. Кто изображен на картине И.И. Шишкина "Утро в сосновом бору"? </vt:lpstr>
      <vt:lpstr>2. Кто изображён на знаменитой картине Васнецова?   </vt:lpstr>
      <vt:lpstr>3. Кто изображен на картине?     </vt:lpstr>
      <vt:lpstr>4. С чего начинается театр?   </vt:lpstr>
      <vt:lpstr>5. Кто в театре во время спектакля подсказывает актёрам тексты ролей?   </vt:lpstr>
      <vt:lpstr>6. Под вальс какого композитора обычно женятся молодые?  </vt:lpstr>
      <vt:lpstr>7. На чем художник крепит холст?   </vt:lpstr>
      <vt:lpstr>8.  Чей это автопортрет? </vt:lpstr>
      <vt:lpstr>9. Как называется эта картина? </vt:lpstr>
      <vt:lpstr>10. Кто автор картины «Алёнушка»? </vt:lpstr>
      <vt:lpstr>11. Основой какого вида изобразительного искусства является однотонный рисунок? </vt:lpstr>
      <vt:lpstr>12. Где находится знаменитый Музей восковых фигур мадам Тюссо? </vt:lpstr>
      <vt:lpstr>13. В каком музее находится знаменитая картина Да Винчи?  </vt:lpstr>
      <vt:lpstr>14. Как называется высшее достижение искусства?  </vt:lpstr>
      <vt:lpstr>15.  Название какого жанра в изобразительном искусстве переводится как «мертвая натура»? 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хочет стать знатоком мировой художественной культуры?</dc:title>
  <dc:creator>Турантаевы</dc:creator>
  <cp:lastModifiedBy>Максим</cp:lastModifiedBy>
  <cp:revision>35</cp:revision>
  <dcterms:created xsi:type="dcterms:W3CDTF">2012-01-31T00:01:26Z</dcterms:created>
  <dcterms:modified xsi:type="dcterms:W3CDTF">2019-03-17T11:33:24Z</dcterms:modified>
</cp:coreProperties>
</file>