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4" r:id="rId3"/>
    <p:sldId id="295" r:id="rId4"/>
    <p:sldId id="296" r:id="rId5"/>
    <p:sldId id="290" r:id="rId6"/>
    <p:sldId id="301" r:id="rId7"/>
    <p:sldId id="258" r:id="rId8"/>
    <p:sldId id="297" r:id="rId9"/>
    <p:sldId id="279" r:id="rId10"/>
    <p:sldId id="300" r:id="rId11"/>
    <p:sldId id="298" r:id="rId12"/>
    <p:sldId id="299" r:id="rId13"/>
    <p:sldId id="282" r:id="rId14"/>
    <p:sldId id="283" r:id="rId15"/>
    <p:sldId id="291" r:id="rId16"/>
    <p:sldId id="284" r:id="rId17"/>
    <p:sldId id="286" r:id="rId18"/>
    <p:sldId id="292" r:id="rId19"/>
    <p:sldId id="285" r:id="rId20"/>
    <p:sldId id="288" r:id="rId21"/>
    <p:sldId id="289" r:id="rId22"/>
    <p:sldId id="293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нужна математика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предприниматель</c:v>
                </c:pt>
                <c:pt idx="1">
                  <c:v>программист</c:v>
                </c:pt>
                <c:pt idx="2">
                  <c:v>инженер</c:v>
                </c:pt>
                <c:pt idx="3">
                  <c:v>следователь</c:v>
                </c:pt>
                <c:pt idx="4">
                  <c:v>адвокат</c:v>
                </c:pt>
                <c:pt idx="5">
                  <c:v>футболист</c:v>
                </c:pt>
                <c:pt idx="6">
                  <c:v>массажист</c:v>
                </c:pt>
                <c:pt idx="7">
                  <c:v>врач</c:v>
                </c:pt>
                <c:pt idx="8">
                  <c:v>ветврач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6.9</c:v>
                </c:pt>
                <c:pt idx="1">
                  <c:v>10</c:v>
                </c:pt>
                <c:pt idx="2">
                  <c:v>9.2000000000000011</c:v>
                </c:pt>
                <c:pt idx="3">
                  <c:v>5.8</c:v>
                </c:pt>
                <c:pt idx="4">
                  <c:v>6.7</c:v>
                </c:pt>
                <c:pt idx="5">
                  <c:v>2.6</c:v>
                </c:pt>
                <c:pt idx="6">
                  <c:v>3.5</c:v>
                </c:pt>
                <c:pt idx="7">
                  <c:v>5.6</c:v>
                </c:pt>
                <c:pt idx="8">
                  <c:v>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нужна математика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предприниматель</c:v>
                </c:pt>
                <c:pt idx="1">
                  <c:v>программист</c:v>
                </c:pt>
                <c:pt idx="2">
                  <c:v>инженер</c:v>
                </c:pt>
                <c:pt idx="3">
                  <c:v>следователь</c:v>
                </c:pt>
                <c:pt idx="4">
                  <c:v>адвокат</c:v>
                </c:pt>
                <c:pt idx="5">
                  <c:v>футболист</c:v>
                </c:pt>
                <c:pt idx="6">
                  <c:v>массажист</c:v>
                </c:pt>
                <c:pt idx="7">
                  <c:v>врач</c:v>
                </c:pt>
                <c:pt idx="8">
                  <c:v>ветврач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2.4</c:v>
                </c:pt>
                <c:pt idx="1">
                  <c:v>0</c:v>
                </c:pt>
                <c:pt idx="2">
                  <c:v>0.60000000000000042</c:v>
                </c:pt>
                <c:pt idx="3">
                  <c:v>3.2</c:v>
                </c:pt>
                <c:pt idx="4">
                  <c:v>3.1</c:v>
                </c:pt>
                <c:pt idx="5">
                  <c:v>7.1</c:v>
                </c:pt>
                <c:pt idx="6">
                  <c:v>5.2</c:v>
                </c:pt>
                <c:pt idx="7">
                  <c:v>3.8</c:v>
                </c:pt>
                <c:pt idx="8">
                  <c:v>5.6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знаю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предприниматель</c:v>
                </c:pt>
                <c:pt idx="1">
                  <c:v>программист</c:v>
                </c:pt>
                <c:pt idx="2">
                  <c:v>инженер</c:v>
                </c:pt>
                <c:pt idx="3">
                  <c:v>следователь</c:v>
                </c:pt>
                <c:pt idx="4">
                  <c:v>адвокат</c:v>
                </c:pt>
                <c:pt idx="5">
                  <c:v>футболист</c:v>
                </c:pt>
                <c:pt idx="6">
                  <c:v>массажист</c:v>
                </c:pt>
                <c:pt idx="7">
                  <c:v>врач</c:v>
                </c:pt>
                <c:pt idx="8">
                  <c:v>ветврач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0.7000000000000004</c:v>
                </c:pt>
                <c:pt idx="1">
                  <c:v>0</c:v>
                </c:pt>
                <c:pt idx="2">
                  <c:v>0.2</c:v>
                </c:pt>
                <c:pt idx="3">
                  <c:v>1</c:v>
                </c:pt>
                <c:pt idx="4">
                  <c:v>0.2</c:v>
                </c:pt>
                <c:pt idx="5">
                  <c:v>0.30000000000000021</c:v>
                </c:pt>
                <c:pt idx="6">
                  <c:v>1.3</c:v>
                </c:pt>
                <c:pt idx="7">
                  <c:v>0.60000000000000042</c:v>
                </c:pt>
                <c:pt idx="8">
                  <c:v>0.2</c:v>
                </c:pt>
              </c:numCache>
            </c:numRef>
          </c:val>
        </c:ser>
        <c:shape val="cylinder"/>
        <c:axId val="86315776"/>
        <c:axId val="86317312"/>
        <c:axId val="0"/>
      </c:bar3DChart>
      <c:catAx>
        <c:axId val="86315776"/>
        <c:scaling>
          <c:orientation val="minMax"/>
        </c:scaling>
        <c:axPos val="b"/>
        <c:tickLblPos val="nextTo"/>
        <c:crossAx val="86317312"/>
        <c:crosses val="autoZero"/>
        <c:auto val="1"/>
        <c:lblAlgn val="ctr"/>
        <c:lblOffset val="100"/>
      </c:catAx>
      <c:valAx>
        <c:axId val="86317312"/>
        <c:scaling>
          <c:orientation val="minMax"/>
        </c:scaling>
        <c:axPos val="l"/>
        <c:majorGridlines/>
        <c:numFmt formatCode="General" sourceLinked="1"/>
        <c:tickLblPos val="nextTo"/>
        <c:crossAx val="863157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lang="ru-RU" sz="2400" b="1" kern="1200" dirty="0" smtClean="0">
              <a:solidFill>
                <a:schemeClr val="tx2">
                  <a:shade val="30000"/>
                  <a:satMod val="1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Нужна ли математика?</c:v>
                </c:pt>
              </c:strCache>
            </c:strRef>
          </c:tx>
          <c:explosion val="33"/>
          <c:cat>
            <c:strRef>
              <c:f>Лист1!$A$2:$A$4</c:f>
              <c:strCache>
                <c:ptCount val="3"/>
                <c:pt idx="0">
                  <c:v>не знаю</c:v>
                </c:pt>
                <c:pt idx="1">
                  <c:v>не нужна</c:v>
                </c:pt>
                <c:pt idx="2">
                  <c:v>нужна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22.8</c:v>
                </c:pt>
                <c:pt idx="1">
                  <c:v>2.2000000000000002</c:v>
                </c:pt>
                <c:pt idx="2">
                  <c:v>75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lang="ru-RU" sz="2400" b="1" i="0" u="none" strike="noStrike" kern="1200" baseline="0" dirty="0" smtClean="0">
              <a:solidFill>
                <a:schemeClr val="tx2">
                  <a:shade val="30000"/>
                  <a:satMod val="1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Зачем нужна математика?</c:v>
                </c:pt>
              </c:strCache>
            </c:strRef>
          </c:tx>
          <c:explosion val="25"/>
          <c:dPt>
            <c:idx val="0"/>
            <c:explosion val="23"/>
          </c:dPt>
          <c:cat>
            <c:strRef>
              <c:f>Лист1!$A$2:$A$3</c:f>
              <c:strCache>
                <c:ptCount val="2"/>
                <c:pt idx="0">
                  <c:v>знаю</c:v>
                </c:pt>
                <c:pt idx="1">
                  <c:v>не знаю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0.18359</cdr:x>
      <cdr:y>0.5</cdr:y>
    </cdr:from>
    <cdr:to>
      <cdr:x>0.33359</cdr:x>
      <cdr:y>0.725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19174" y="2032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</a:rPr>
            <a:t>75%</a:t>
          </a:r>
          <a:endParaRPr lang="ru-RU" sz="2000" b="1" dirty="0">
            <a:latin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0.44141</cdr:x>
      <cdr:y>0.27148</cdr:y>
    </cdr:from>
    <cdr:to>
      <cdr:x>0.59141</cdr:x>
      <cdr:y>0.49648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90810" y="110330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itchFamily="18" charset="0"/>
            </a:rPr>
            <a:t>22,8%</a:t>
          </a:r>
          <a:endParaRPr lang="ru-RU" sz="2000" dirty="0">
            <a:latin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0.66406</cdr:x>
      <cdr:y>0.44727</cdr:y>
    </cdr:from>
    <cdr:to>
      <cdr:x>0.81406</cdr:x>
      <cdr:y>0.67227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48132" y="18176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itchFamily="18" charset="0"/>
            </a:rPr>
            <a:t>2,2%</a:t>
          </a:r>
          <a:endParaRPr lang="ru-RU" sz="2000" dirty="0">
            <a:latin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0.44141</cdr:x>
      <cdr:y>0.5</cdr:y>
    </cdr:from>
    <cdr:to>
      <cdr:x>0.59141</cdr:x>
      <cdr:y>0.725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90810" y="2032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000" baseline="0" dirty="0" smtClean="0">
              <a:latin typeface="Times New Roman" pitchFamily="18" charset="0"/>
            </a:rPr>
            <a:t>78 %</a:t>
          </a:r>
          <a:endParaRPr lang="ru-RU" sz="2000" baseline="0" dirty="0">
            <a:latin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0.21875</cdr:x>
      <cdr:y>0.27148</cdr:y>
    </cdr:from>
    <cdr:to>
      <cdr:x>0.36875</cdr:x>
      <cdr:y>0.49648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33488" y="110330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0.23047</cdr:x>
      <cdr:y>0.2539</cdr:y>
    </cdr:from>
    <cdr:to>
      <cdr:x>0.38047</cdr:x>
      <cdr:y>0.4789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04926" y="10318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0.20703</cdr:x>
      <cdr:y>0.27148</cdr:y>
    </cdr:from>
    <cdr:to>
      <cdr:x>0.35703</cdr:x>
      <cdr:y>0.49648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62050" y="110330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itchFamily="18" charset="0"/>
            </a:rPr>
            <a:t>22 %</a:t>
          </a:r>
          <a:endParaRPr lang="ru-RU" sz="2000" dirty="0">
            <a:latin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E88AA-3065-4047-96D4-EA6524727B58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D0983-DD69-40E7-A99E-2F620BDCD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84C92-6F74-4FDC-850A-ADA5AEAF5C7F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661CA-3481-4ECD-8190-AE67B1F0F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9D1D7-1392-4D90-806C-0C9C51AE7236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A41B8-1B8E-4A80-888B-4477E09758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9D1D7-1392-4D90-806C-0C9C51AE7236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A41B8-1B8E-4A80-888B-4477E0975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9D1D7-1392-4D90-806C-0C9C51AE7236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A41B8-1B8E-4A80-888B-4477E0975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9D1D7-1392-4D90-806C-0C9C51AE7236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A41B8-1B8E-4A80-888B-4477E0975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9D1D7-1392-4D90-806C-0C9C51AE7236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A41B8-1B8E-4A80-888B-4477E09758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9D1D7-1392-4D90-806C-0C9C51AE7236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A41B8-1B8E-4A80-888B-4477E0975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9D1D7-1392-4D90-806C-0C9C51AE7236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A41B8-1B8E-4A80-888B-4477E0975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9D1D7-1392-4D90-806C-0C9C51AE7236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A41B8-1B8E-4A80-888B-4477E0975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9D1D7-1392-4D90-806C-0C9C51AE7236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A41B8-1B8E-4A80-888B-4477E09758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9D1D7-1392-4D90-806C-0C9C51AE7236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A41B8-1B8E-4A80-888B-4477E0975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9D1D7-1392-4D90-806C-0C9C51AE7236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A41B8-1B8E-4A80-888B-4477E09758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49D1D7-1392-4D90-806C-0C9C51AE7236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E6A41B8-1B8E-4A80-888B-4477E09758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pull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lementy.ru/" TargetMode="External"/><Relationship Id="rId2" Type="http://schemas.openxmlformats.org/officeDocument/2006/relationships/hyperlink" Target="http://www.ozhegov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moeobrazovanie.ru/" TargetMode="External"/><Relationship Id="rId4" Type="http://schemas.openxmlformats.org/officeDocument/2006/relationships/hyperlink" Target="http://zrenielib.ru/docs/index-448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000240"/>
            <a:ext cx="807249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Все профессии важны, </a:t>
            </a:r>
            <a:endParaRPr lang="ru-RU" sz="48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 математикой дружны!</a:t>
            </a:r>
            <a:endParaRPr lang="ru-RU" sz="4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5929322" y="214290"/>
            <a:ext cx="2714644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1   2   3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4    5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  6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142976" y="4000504"/>
            <a:ext cx="3286148" cy="24288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7   8   9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10  11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 12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1132" y="4857760"/>
            <a:ext cx="46428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Авторы: обучающиеся 5Б класса</a:t>
            </a:r>
          </a:p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Синько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Алина , Баранова Яна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00166" y="142852"/>
            <a:ext cx="43157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МБОУ «Новолядинская СОШ»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0"/>
            <a:ext cx="7406640" cy="974850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Результаты опроса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142976" y="1000108"/>
          <a:ext cx="7429552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-500090"/>
            <a:ext cx="7406640" cy="164307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Результаты опроса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00166" y="16430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-571528"/>
            <a:ext cx="7406640" cy="1472184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Результаты опроса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-142900"/>
            <a:ext cx="62646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Следователь, юрист, адвокат</a:t>
            </a:r>
          </a:p>
          <a:p>
            <a:pPr algn="just"/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Одним из доминирующих видов деятельности является поиск улик, выяснение причин и условий совершения преступления. Для этого необходимо уметь быстро анализировать и перерабатывать информацию. В этом помогают такие разделы математики, как логика и комбинаторика.</a:t>
            </a:r>
          </a:p>
          <a:p>
            <a:endParaRPr lang="ru-RU" dirty="0"/>
          </a:p>
        </p:txBody>
      </p:sp>
      <p:pic>
        <p:nvPicPr>
          <p:cNvPr id="3" name="Рисунок 2" descr="http://funforkids.ru/paint/lawer/lawer0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85728"/>
            <a:ext cx="1616686" cy="166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2928934"/>
            <a:ext cx="6372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Инженер</a:t>
            </a:r>
          </a:p>
          <a:p>
            <a:pPr algn="just"/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Инженер является квалифицированным специалистом с высшим техническим образованием. Они владеют аналитическим и абстрактным мышлением. Кроме того, инженеры знают, как воплотить свои проекты и разработки в реальность. Ему нужна математика, потому, что надо делать расчёты.</a:t>
            </a:r>
          </a:p>
          <a:p>
            <a:pPr algn="just"/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Профессия инженер неразрывно связана с  математикой.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cad-design.narod.ru/mj_ingener/val_chertej_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000636"/>
            <a:ext cx="2232248" cy="165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clker.com/cliparts/D/H/h/t/U/T/contractor-hi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571744"/>
            <a:ext cx="1990015" cy="262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214290"/>
            <a:ext cx="77153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Предприниматель (бизнесмен)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лицо, занимающееся собственным бизнесом, имеющее своё дело в целях получения прибыли или иной выгоды. Бизнес без математики невозможен!  Все отчеты в налоговую службу, бухгалтерские отчеты – сплошная математика! Сложить, разделить, умножить, высчитать процент – это каждодневная работа любого бизнесмена. Как он без математики высчитает, сколько нужно товара, как его лучше перевести, как продать повыгоднее.</a:t>
            </a:r>
          </a:p>
          <a:p>
            <a:endParaRPr lang="ru-RU" dirty="0"/>
          </a:p>
        </p:txBody>
      </p:sp>
      <p:pic>
        <p:nvPicPr>
          <p:cNvPr id="2050" name="Picture 2" descr="E:\102NIKON\DSCN2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714752"/>
            <a:ext cx="3881598" cy="29106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7578" y="285728"/>
            <a:ext cx="774782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Программист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 – </a:t>
            </a:r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специалист, занимающийся разработкой программного обеспечения (ПО) для персональных, встраиваемых, промышленных и  других разновидностей компьютеров, то есть программированием. Математика развивает логику, а без неё программист не получится. Вычислительные машины управляют поездами, метро, искусственными спутниками Земли, заводами и даже переводят книги с одного языка на другой. Каждая такая машина работает по законам математики, но создана она именно людьми, владеющими высокими математическими знаниями. </a:t>
            </a:r>
          </a:p>
          <a:p>
            <a:pPr algn="just"/>
            <a:endParaRPr lang="ru-RU" dirty="0"/>
          </a:p>
        </p:txBody>
      </p:sp>
      <p:pic>
        <p:nvPicPr>
          <p:cNvPr id="3075" name="Picture 3" descr="E:\102NIKON\DSCN2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500570"/>
            <a:ext cx="2952790" cy="22141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357166"/>
            <a:ext cx="71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Футболист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спортсмен, играющий в футбол. При подготовке команд и их тренеров к серьезной схватке с соперниками все математические методы работают как никогда. Например, определение оптимального состава на игру в футбольном матче, оптимальной расстановки игроков на футбольной поле, в том числе – учет командного взаимодействия и много другое – невозможно без применения математики. </a:t>
            </a:r>
            <a:endParaRPr lang="ru-RU" sz="2400" dirty="0">
              <a:solidFill>
                <a:schemeClr val="tx2">
                  <a:shade val="30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900igr.net/datai/chelovek/Sport-2.files/0013-021-FUTBOL-kogda-ljudi-begajut-po-spetsialnomu-polju-pinaja-mjach-nogami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929066"/>
            <a:ext cx="2143140" cy="25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redevils.ru/uploads/posts/2010-10/1288164284_majkl-ou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429000"/>
            <a:ext cx="3214710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142852"/>
            <a:ext cx="778674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Переводчик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человек, который переписывает или пересказывает текст, существующий на одном языке, на другой. Казалось бы, что особенного в профессии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переводчика – </a:t>
            </a:r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выучил иностранный язык, вот ты и специалист. Ведь если Вам предстоит работать, например, на конференции экономистов, математиков или медиков, а у Вас нет специального образования, то нужно перелопатить горы литературы, чтобы сначала на своем родном языке понять, о чем идет речь. То, что математика является основой всех наук, подтверждает и тот факт, что в мире есть тысячи народов, у всех у них разные языки, литература, обычаи, культура, история, а законы математики </a:t>
            </a:r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algn="just"/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всех одни</a:t>
            </a:r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lingva-r.ru/wp-content/uploads/2013/04/%D0%9C%D0%B0%D0%B6%D0%B8%D0%B4%D0%BE%D0%B2%D0%B0-%D0%A1.%D0%92.-%D0%BF%D0%B5%D1%80%D0%B5%D0%B2%D0%BE%D0%B4%D1%87%D0%B8%D0%BA-%D1%83%D0%B7%D0%B1%D0%B5%D0%BA%D1%81%D0%BA%D0%BE%D0%B3%D0%BE-%D1%8F%D0%B7%D1%8B%D0%BA%D0%B0-%D0%9B%D0%98%D0%9D%D0%93%D0%92%D0%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5000636"/>
            <a:ext cx="2238383" cy="1678787"/>
          </a:xfrm>
          <a:prstGeom prst="rect">
            <a:avLst/>
          </a:prstGeom>
          <a:noFill/>
        </p:spPr>
      </p:pic>
      <p:pic>
        <p:nvPicPr>
          <p:cNvPr id="8196" name="Picture 4" descr="http://go4.imgsmail.ru/imgpreview?key=1ff29d6479a5df67&amp;mb=imgdb_preview_10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5000636"/>
            <a:ext cx="2271713" cy="17013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85728"/>
            <a:ext cx="75329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Массажист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называется специалист, владеющий искусством профессионально массажа. Приблизительно около 450 мышц, прикрепленных симметрично к костям, сокращаясь, способствуют движению нашего тела. «Массаж - не гадание на кофейной гуще. Массаж - это точная наука, это математика тела». Например: точечный массаж, нужно знать конкретно, сколько и где расположены те или иные точки, сколько по времени на них можно воздействовать. Рассчитать курс массажа.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otvetymamam.ru/sites/default/files/u43/2012/03/231xx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714752"/>
            <a:ext cx="2777422" cy="28642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357166"/>
            <a:ext cx="662473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Врач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лицо, посвящающее свои знания и умения предупреждению и лечению заболеваний, сохранению и укреплению здоровья человека. Врачу конечно нужна математика, как он без нее будет просчитывать, сколько нужно лекарства, когда лучше сделать операцию, и т.д. Математика и медицина часто требуют одних и тех же </a:t>
            </a:r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приемов: прежде всего </a:t>
            </a:r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это наблюдения, анализ, диагностика, неоднократная </a:t>
            </a:r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полученных результатов. Внимание</a:t>
            </a:r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терпение и настойчивость, - вот качества, </a:t>
            </a:r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необходимые</a:t>
            </a:r>
          </a:p>
          <a:p>
            <a:pPr algn="just"/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врачу и математику. </a:t>
            </a:r>
          </a:p>
          <a:p>
            <a:endParaRPr lang="ru-RU" dirty="0"/>
          </a:p>
        </p:txBody>
      </p:sp>
      <p:pic>
        <p:nvPicPr>
          <p:cNvPr id="5" name="Picture 2" descr="http://www.art-saloon.ru/big/item_3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602879" cy="3094361"/>
          </a:xfrm>
          <a:prstGeom prst="rect">
            <a:avLst/>
          </a:prstGeom>
          <a:noFill/>
        </p:spPr>
      </p:pic>
      <p:pic>
        <p:nvPicPr>
          <p:cNvPr id="6146" name="Picture 2" descr="http://img.nr2.ru/pict/arts1/r148/dop1/12/12/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6568" y="4914907"/>
            <a:ext cx="2580208" cy="17545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-357214"/>
            <a:ext cx="7406640" cy="147218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«Ах, уж эта математика!»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357298"/>
            <a:ext cx="7763830" cy="1752600"/>
          </a:xfrm>
        </p:spPr>
        <p:txBody>
          <a:bodyPr>
            <a:normAutofit fontScale="25000" lnSpcReduction="20000"/>
          </a:bodyPr>
          <a:lstStyle/>
          <a:p>
            <a:r>
              <a:rPr lang="ru-RU" sz="1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Цель работы:</a:t>
            </a:r>
          </a:p>
          <a:p>
            <a:r>
              <a:rPr lang="ru-RU" sz="16000" b="1" dirty="0" smtClean="0">
                <a:latin typeface="Times New Roman" pitchFamily="18" charset="0"/>
                <a:cs typeface="Times New Roman" pitchFamily="18" charset="0"/>
              </a:rPr>
              <a:t>Исследование необходимости знания предмета математики  в любой профессии</a:t>
            </a:r>
          </a:p>
        </p:txBody>
      </p:sp>
      <p:pic>
        <p:nvPicPr>
          <p:cNvPr id="4" name="Рисунок 3" descr="http://cad-design.narod.ru/mj_ingener/val_chertej_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929198"/>
            <a:ext cx="2232248" cy="165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clker.com/cliparts/D/H/h/t/U/T/contractor-hi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929066"/>
            <a:ext cx="1990015" cy="262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428604"/>
            <a:ext cx="760548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Ветеринарный врач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лицо с высшим ветеринарным образованием. Моя бабушка – ветеринарный врач. В учебном плане ветеринарного института вообще отсутствует предмет «математика». Это неправильно. Конечно в ее работе главное знание анатомии, знание техники операций, чутьё, талант и опыт. Но даже ей приходится заниматься математикой, чтобы рассчитать дозу того или иного лекарства для животного, сделать анализ вещества, в определенной пропорции отвесить реактивы.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71538" y="5085184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chemeClr val="tx2">
                  <a:shade val="30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chemeClr val="tx2">
                  <a:shade val="30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Девиз </a:t>
            </a:r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ветеринарии: «Медицина лечит человека, а  ветеринария человечество!»</a:t>
            </a:r>
          </a:p>
        </p:txBody>
      </p:sp>
      <p:pic>
        <p:nvPicPr>
          <p:cNvPr id="5122" name="Picture 2" descr="http://www.isok.ru/img/full/a906e2faeb22466234763da2dc1221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786190"/>
            <a:ext cx="1571616" cy="2095488"/>
          </a:xfrm>
          <a:prstGeom prst="rect">
            <a:avLst/>
          </a:prstGeom>
          <a:noFill/>
        </p:spPr>
      </p:pic>
      <p:pic>
        <p:nvPicPr>
          <p:cNvPr id="7" name="Picture 4" descr="http://vetlek.ru/files/image/Vetvrach1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786190"/>
            <a:ext cx="1414281" cy="21124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778674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процессе выполнения исследовательской работы в соответствии с ее целью и задачами получены следующие выводы и результаты. Существует ряд профессий, которым математика нужна в «чистом» виде. Это инженер, предприниматель, бизнесмен, программист и т.д. Им необходимо умение вычислять, пользоваться различными формулами. А есть ряд профессий, которым, на первый взгляд, математика совсем не нужна. Например, массажист, футболист, следователь, юрист,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ад-вокат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ветеринар т.д. Но в ходе исследования мы убедились, что математику просто обязательно надо изучать людям любой профессии.</a:t>
            </a:r>
          </a:p>
          <a:p>
            <a:pPr algn="just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00364" y="5214950"/>
            <a:ext cx="5652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«Математику уже затем учить надо, что она ум в порядок приводит».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М.В. Ломоносов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714356"/>
            <a:ext cx="74168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Я познаю мир: Детская энциклопедия: Математика / Авт. - сост. А.П. Савин и др. - М.: АСТ, 2007. - 480с.</a:t>
            </a:r>
          </a:p>
          <a:p>
            <a:pPr lvl="0" fontAlgn="base"/>
            <a:r>
              <a:rPr lang="ru-RU" sz="2400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2) http://www.ozhegov.org/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версии толкового словаря С.Ожегова </a:t>
            </a:r>
          </a:p>
          <a:p>
            <a:pPr lvl="0" fontAlgn="base"/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3) http://elementy.ru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4) http://zrenielib.ru/docs/index-448.html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5) http://www.moeobrazovanie.ru/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1285852" y="642918"/>
            <a:ext cx="3571900" cy="1714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Спасибо 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3000364" y="2643182"/>
            <a:ext cx="2686050" cy="6048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за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4357686" y="3786190"/>
            <a:ext cx="4071966" cy="13573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внимание!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1142976" y="3857628"/>
            <a:ext cx="2571768" cy="22145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7   8   9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10  11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 12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5572132" y="357166"/>
            <a:ext cx="2786082" cy="22145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1   2   3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4    5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  6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0"/>
            <a:ext cx="7406640" cy="111772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Гипотеза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Гипотезой исследования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стало предположение, что знания математики необходимы людям любой профессии</a:t>
            </a:r>
            <a:endParaRPr lang="ru-RU" sz="40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-428652"/>
            <a:ext cx="7406640" cy="147218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Задачи: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142984"/>
            <a:ext cx="7406640" cy="2459680"/>
          </a:xfrm>
        </p:spPr>
        <p:txBody>
          <a:bodyPr>
            <a:noAutofit/>
          </a:bodyPr>
          <a:lstStyle/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провести опрос среди одноклассников на темы: «Какие профессии тебе нравятся?», «Зачем нужно изучать математику?»; 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проанализировать полученные ответы и выявить профессии, которые нравятся моим одноклассникам;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пообщаться с людьми тех профессий, которые нравятся моим одноклассникам;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изучить литературу и найти информацию, подтверждающую или опровергающую нашу гипотезу;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по результатам исследования сформулировать выводы о подтверждении или опровержении гипотезы;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выступить с презентацией нашей исследовательской работы на общешкольной конференции</a:t>
            </a:r>
          </a:p>
          <a:p>
            <a:endParaRPr lang="ru-RU" sz="24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214290"/>
            <a:ext cx="72152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написании работы были использованы следующие </a:t>
            </a:r>
            <a:r>
              <a:rPr lang="ru-RU" sz="24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научного исследования:</a:t>
            </a:r>
          </a:p>
          <a:p>
            <a:pPr lvl="0" algn="just"/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опрос среди одноклассников;</a:t>
            </a:r>
          </a:p>
          <a:p>
            <a:pPr lvl="0" algn="just"/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беседа с людьми тех профессий, которые нравятся моим одноклассникам;</a:t>
            </a:r>
          </a:p>
          <a:p>
            <a:pPr lvl="0" algn="just"/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поисковый с использованием научной  и учебной  литературы;</a:t>
            </a:r>
          </a:p>
          <a:p>
            <a:pPr lvl="0" algn="just"/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статистический при обработке и составлении диаграмм.</a:t>
            </a:r>
            <a:endParaRPr lang="ru-RU" sz="2400" dirty="0">
              <a:solidFill>
                <a:schemeClr val="tx2">
                  <a:shade val="30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102NIKON\DSCN2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714752"/>
            <a:ext cx="3965372" cy="28193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14290"/>
            <a:ext cx="38867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Эксперимент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142984"/>
            <a:ext cx="7572428" cy="211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Длина эксперимента 3 месяца (март-май)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Проводился опрос одноклассников (май)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Проводился опрос людей, представляющих различные профессии (март, апрель)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Составлены диаграммы </a:t>
            </a:r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результатам опроса(май</a:t>
            </a:r>
            <a:r>
              <a:rPr lang="ru-RU" sz="3200" dirty="0" smtClean="0">
                <a:latin typeface="+mj-lt"/>
                <a:ea typeface="+mj-ea"/>
                <a:cs typeface="+mj-cs"/>
              </a:rPr>
              <a:t>)</a:t>
            </a:r>
            <a:endParaRPr lang="ru-RU" sz="3200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38914" name="Picture 2" descr="E:\102NIKON\DSCN2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357562"/>
            <a:ext cx="2500330" cy="1874871"/>
          </a:xfrm>
          <a:prstGeom prst="rect">
            <a:avLst/>
          </a:prstGeom>
          <a:noFill/>
        </p:spPr>
      </p:pic>
      <p:pic>
        <p:nvPicPr>
          <p:cNvPr id="38917" name="Picture 5" descr="E:\102NIKON\DSCN2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357562"/>
            <a:ext cx="2477015" cy="1857388"/>
          </a:xfrm>
          <a:prstGeom prst="rect">
            <a:avLst/>
          </a:prstGeom>
          <a:noFill/>
        </p:spPr>
      </p:pic>
      <p:pic>
        <p:nvPicPr>
          <p:cNvPr id="8" name="Picture 4" descr="E:\102NIKON\DSCN2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868" y="4500570"/>
            <a:ext cx="2807256" cy="21050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836712"/>
            <a:ext cx="76113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вы хотите участвовать в большой жизни, то наполните свою голову математикой, пока есть к тому возможность. Она окажет вам потом огромную помощь во всей вашей работе». </a:t>
            </a:r>
          </a:p>
          <a:p>
            <a:pPr algn="just"/>
            <a:endParaRPr lang="ru-RU" sz="4000" dirty="0" smtClean="0">
              <a:solidFill>
                <a:schemeClr val="tx2">
                  <a:shade val="30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0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М.И.Калинин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Опрос одноклассников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1) Какие профессии вам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нравятся?_________________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2) Нужна ли математика?</a:t>
            </a:r>
          </a:p>
          <a:p>
            <a:pPr fontAlgn="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а)нужна;   б)не знаю</a:t>
            </a:r>
          </a:p>
          <a:p>
            <a:pPr fontAlgn="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3) Если нужна, то зачем?</a:t>
            </a:r>
          </a:p>
          <a:p>
            <a:pPr fontAlgn="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      а)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знаю__________________________________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       _______________________________________</a:t>
            </a:r>
          </a:p>
          <a:p>
            <a:pPr fontAlgn="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      ________________________________________</a:t>
            </a:r>
          </a:p>
          <a:p>
            <a:pPr fontAlgn="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б) не знаю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285728"/>
            <a:ext cx="735811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Опрос одноклассников</a:t>
            </a:r>
          </a:p>
          <a:p>
            <a:r>
              <a:rPr lang="ru-RU" sz="28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профессии вам нравятся?</a:t>
            </a:r>
          </a:p>
          <a:p>
            <a:r>
              <a:rPr lang="ru-RU" sz="28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каких из них необходима математика?</a:t>
            </a:r>
          </a:p>
          <a:p>
            <a:endParaRPr lang="ru-RU" sz="3600" b="1" dirty="0" smtClean="0">
              <a:solidFill>
                <a:schemeClr val="tx2">
                  <a:shade val="30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99CCFF"/>
              </a:buClr>
              <a:buSzPct val="120000"/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юрист, адвокат, следователь;</a:t>
            </a:r>
          </a:p>
          <a:p>
            <a:pPr lvl="0">
              <a:buClr>
                <a:srgbClr val="99CCFF"/>
              </a:buClr>
              <a:buSzPct val="120000"/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инженер;</a:t>
            </a:r>
          </a:p>
          <a:p>
            <a:pPr lvl="0">
              <a:buClr>
                <a:srgbClr val="99CCFF"/>
              </a:buClr>
              <a:buSzPct val="120000"/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предприниматель, бизнесмен;</a:t>
            </a:r>
          </a:p>
          <a:p>
            <a:pPr lvl="0">
              <a:buClr>
                <a:srgbClr val="99CCFF"/>
              </a:buClr>
              <a:buSzPct val="120000"/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программист;</a:t>
            </a:r>
          </a:p>
          <a:p>
            <a:pPr>
              <a:buClr>
                <a:srgbClr val="99CCFF"/>
              </a:buClr>
              <a:buSzPct val="120000"/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футболист;</a:t>
            </a:r>
          </a:p>
          <a:p>
            <a:pPr lvl="0">
              <a:buClr>
                <a:srgbClr val="99CCFF"/>
              </a:buClr>
              <a:buSzPct val="120000"/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переводчик;</a:t>
            </a:r>
          </a:p>
          <a:p>
            <a:pPr lvl="0">
              <a:buClr>
                <a:srgbClr val="99CCFF"/>
              </a:buClr>
              <a:buSzPct val="120000"/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массажист;</a:t>
            </a:r>
          </a:p>
          <a:p>
            <a:pPr lvl="0">
              <a:buClr>
                <a:srgbClr val="99CCFF"/>
              </a:buClr>
              <a:buSzPct val="120000"/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врач;</a:t>
            </a:r>
          </a:p>
          <a:p>
            <a:pPr lvl="0">
              <a:buClr>
                <a:srgbClr val="99CCFF"/>
              </a:buClr>
              <a:buSzPct val="120000"/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ветеринар</a:t>
            </a:r>
            <a:endParaRPr lang="ru-RU" sz="3600" dirty="0" smtClean="0">
              <a:solidFill>
                <a:schemeClr val="tx2">
                  <a:shade val="30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solidFill>
                <a:schemeClr val="tx2">
                  <a:shade val="30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39552" y="3861048"/>
            <a:ext cx="3240087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588</TotalTime>
  <Words>917</Words>
  <Application>Microsoft Office PowerPoint</Application>
  <PresentationFormat>Экран (4:3)</PresentationFormat>
  <Paragraphs>108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Слайд 1</vt:lpstr>
      <vt:lpstr>«Ах, уж эта математика!»</vt:lpstr>
      <vt:lpstr>Гипотеза</vt:lpstr>
      <vt:lpstr>Задачи:</vt:lpstr>
      <vt:lpstr>Слайд 5</vt:lpstr>
      <vt:lpstr>Слайд 6</vt:lpstr>
      <vt:lpstr>Слайд 7</vt:lpstr>
      <vt:lpstr>Опрос одноклассников</vt:lpstr>
      <vt:lpstr>Слайд 9</vt:lpstr>
      <vt:lpstr>Результаты опроса</vt:lpstr>
      <vt:lpstr>Результаты опроса</vt:lpstr>
      <vt:lpstr>Результаты опроса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Еня</dc:creator>
  <cp:lastModifiedBy>1</cp:lastModifiedBy>
  <cp:revision>127</cp:revision>
  <dcterms:created xsi:type="dcterms:W3CDTF">2011-04-15T11:22:45Z</dcterms:created>
  <dcterms:modified xsi:type="dcterms:W3CDTF">2014-05-18T13:19:28Z</dcterms:modified>
</cp:coreProperties>
</file>