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1" r:id="rId4"/>
    <p:sldId id="258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7BDB2AC-E669-4A50-AE42-04342BD26E92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4795F76-B8F3-4E3D-BB17-BAA997555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33" name="Группа 68"/>
          <p:cNvGrpSpPr>
            <a:grpSpLocks/>
          </p:cNvGrpSpPr>
          <p:nvPr/>
        </p:nvGrpSpPr>
        <p:grpSpPr bwMode="auto">
          <a:xfrm>
            <a:off x="0" y="0"/>
            <a:ext cx="9144000" cy="371475"/>
            <a:chOff x="0" y="0"/>
            <a:chExt cx="9144000" cy="371475"/>
          </a:xfrm>
        </p:grpSpPr>
        <p:pic>
          <p:nvPicPr>
            <p:cNvPr id="1044" name="Picture 13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15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924425" y="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19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907704" y="0"/>
              <a:ext cx="4032448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4" name="Группа 69"/>
          <p:cNvGrpSpPr>
            <a:grpSpLocks/>
          </p:cNvGrpSpPr>
          <p:nvPr/>
        </p:nvGrpSpPr>
        <p:grpSpPr bwMode="auto">
          <a:xfrm>
            <a:off x="0" y="6486525"/>
            <a:ext cx="9144000" cy="371475"/>
            <a:chOff x="0" y="0"/>
            <a:chExt cx="9144000" cy="371475"/>
          </a:xfrm>
        </p:grpSpPr>
        <p:pic>
          <p:nvPicPr>
            <p:cNvPr id="1041" name="Picture 13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5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924425" y="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9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907704" y="0"/>
              <a:ext cx="4032448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5" name="Группа 74"/>
          <p:cNvGrpSpPr>
            <a:grpSpLocks/>
          </p:cNvGrpSpPr>
          <p:nvPr/>
        </p:nvGrpSpPr>
        <p:grpSpPr bwMode="auto">
          <a:xfrm>
            <a:off x="0" y="0"/>
            <a:ext cx="371475" cy="6858000"/>
            <a:chOff x="0" y="0"/>
            <a:chExt cx="371475" cy="6858000"/>
          </a:xfrm>
        </p:grpSpPr>
        <p:pic>
          <p:nvPicPr>
            <p:cNvPr id="1039" name="Picture 17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5400000">
              <a:off x="-1924050" y="192405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7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5400000">
              <a:off x="-1960810" y="4525714"/>
              <a:ext cx="4293096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6" name="Группа 76"/>
          <p:cNvGrpSpPr>
            <a:grpSpLocks/>
          </p:cNvGrpSpPr>
          <p:nvPr/>
        </p:nvGrpSpPr>
        <p:grpSpPr bwMode="auto">
          <a:xfrm>
            <a:off x="8772525" y="0"/>
            <a:ext cx="371475" cy="6858000"/>
            <a:chOff x="0" y="0"/>
            <a:chExt cx="371475" cy="6858000"/>
          </a:xfrm>
        </p:grpSpPr>
        <p:pic>
          <p:nvPicPr>
            <p:cNvPr id="1037" name="Picture 17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5400000">
              <a:off x="-1924050" y="192405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7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5400000">
              <a:off x="-1960810" y="4525714"/>
              <a:ext cx="4293096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7620" y="404664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Будущее простое </a:t>
            </a:r>
            <a:r>
              <a:rPr lang="en-US" sz="3200" b="1" i="1" dirty="0" smtClean="0"/>
              <a:t>(Future Simple  </a:t>
            </a:r>
            <a:r>
              <a:rPr lang="en-US" sz="3200" b="1" i="1" dirty="0" smtClean="0">
                <a:solidFill>
                  <a:srgbClr val="C00000"/>
                </a:solidFill>
              </a:rPr>
              <a:t>will+V1</a:t>
            </a:r>
            <a:r>
              <a:rPr lang="en-US" sz="3200" b="1" i="1" dirty="0" smtClean="0"/>
              <a:t>)</a:t>
            </a:r>
            <a:endParaRPr lang="ru-RU" sz="3200" b="1" i="1" dirty="0" smtClean="0"/>
          </a:p>
          <a:p>
            <a:r>
              <a:rPr lang="ru-RU" sz="3200" dirty="0" smtClean="0"/>
              <a:t>- </a:t>
            </a:r>
            <a:r>
              <a:rPr lang="ru-RU" sz="3200" b="1" i="1" dirty="0" smtClean="0"/>
              <a:t>предположение о будущем</a:t>
            </a:r>
            <a:r>
              <a:rPr lang="ru-RU" sz="3200" dirty="0" smtClean="0"/>
              <a:t>: </a:t>
            </a:r>
            <a:r>
              <a:rPr lang="en-US" sz="3200" dirty="0" smtClean="0"/>
              <a:t>hope, believe, think, I’m sure, I’m afraid, probably, perhaps</a:t>
            </a:r>
          </a:p>
          <a:p>
            <a:r>
              <a:rPr lang="en-US" sz="3200" i="1" dirty="0" smtClean="0"/>
              <a:t>I hope I will go to the cinema tomorrow.</a:t>
            </a:r>
          </a:p>
          <a:p>
            <a:endParaRPr lang="en-US" sz="1200" i="1" dirty="0" smtClean="0"/>
          </a:p>
          <a:p>
            <a:r>
              <a:rPr lang="en-US" sz="3200" dirty="0" smtClean="0"/>
              <a:t>- </a:t>
            </a:r>
            <a:r>
              <a:rPr lang="ru-RU" sz="3200" b="1" i="1" dirty="0" smtClean="0"/>
              <a:t>обещание</a:t>
            </a:r>
          </a:p>
          <a:p>
            <a:r>
              <a:rPr lang="en-US" sz="3200" i="1" dirty="0" smtClean="0"/>
              <a:t>I promise I will do it better the next time</a:t>
            </a:r>
          </a:p>
          <a:p>
            <a:endParaRPr lang="en-US" sz="1200" i="1" dirty="0" smtClean="0"/>
          </a:p>
          <a:p>
            <a:r>
              <a:rPr lang="en-US" sz="3200" dirty="0" smtClean="0"/>
              <a:t>- </a:t>
            </a:r>
            <a:r>
              <a:rPr lang="ru-RU" sz="3200" b="1" i="1" dirty="0" smtClean="0"/>
              <a:t>сиюминутное решение</a:t>
            </a:r>
          </a:p>
          <a:p>
            <a:r>
              <a:rPr lang="en-US" sz="3200" i="1" dirty="0" smtClean="0"/>
              <a:t>Look. It is a puppy. I will take it home.</a:t>
            </a:r>
          </a:p>
          <a:p>
            <a:endParaRPr lang="en-US" sz="1200" i="1" dirty="0" smtClean="0"/>
          </a:p>
          <a:p>
            <a:r>
              <a:rPr lang="en-US" sz="3200" dirty="0" smtClean="0"/>
              <a:t> - </a:t>
            </a:r>
            <a:r>
              <a:rPr lang="ru-RU" sz="3200" b="1" i="1" dirty="0" smtClean="0"/>
              <a:t>предупреждение</a:t>
            </a:r>
          </a:p>
          <a:p>
            <a:r>
              <a:rPr lang="en-US" sz="3200" i="1" dirty="0" smtClean="0"/>
              <a:t>If you don’t read this book, you will not learn the end of the story.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70234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2013" y="476672"/>
            <a:ext cx="836864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Будущее длительное</a:t>
            </a:r>
            <a:r>
              <a:rPr lang="en-US" sz="3200" b="1" i="1" dirty="0" smtClean="0"/>
              <a:t> (Future Continuous  </a:t>
            </a: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will be + V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ing</a:t>
            </a:r>
            <a:r>
              <a:rPr lang="en-US" sz="3200" b="1" i="1" dirty="0" smtClean="0"/>
              <a:t>)</a:t>
            </a:r>
            <a:endParaRPr lang="ru-RU" sz="3200" b="1" i="1" dirty="0" smtClean="0"/>
          </a:p>
          <a:p>
            <a:pPr algn="ctr"/>
            <a:r>
              <a:rPr lang="ru-RU" sz="3200" b="1" i="1" dirty="0" smtClean="0"/>
              <a:t>Действие будет происходить в конкретный момент в будущем</a:t>
            </a:r>
          </a:p>
          <a:p>
            <a:r>
              <a:rPr lang="en-US" sz="3200" i="1" dirty="0" smtClean="0"/>
              <a:t>She will be doing her homework at 5 tomorrow.</a:t>
            </a:r>
          </a:p>
          <a:p>
            <a:endParaRPr lang="en-US" sz="3200" i="1" dirty="0" smtClean="0"/>
          </a:p>
          <a:p>
            <a:pPr algn="ctr"/>
            <a:r>
              <a:rPr lang="ru-RU" sz="3200" b="1" i="1" dirty="0" smtClean="0"/>
              <a:t>Будущее совершенное</a:t>
            </a:r>
            <a:r>
              <a:rPr lang="en-US" sz="3200" b="1" i="1" dirty="0" smtClean="0"/>
              <a:t> (Future Perfect</a:t>
            </a:r>
          </a:p>
          <a:p>
            <a:pPr algn="ctr"/>
            <a:r>
              <a:rPr lang="en-US" sz="3200" b="1" i="1" dirty="0">
                <a:solidFill>
                  <a:srgbClr val="C00000"/>
                </a:solidFill>
              </a:rPr>
              <a:t>w</a:t>
            </a:r>
            <a:r>
              <a:rPr lang="en-US" sz="3200" b="1" i="1" dirty="0" smtClean="0">
                <a:solidFill>
                  <a:srgbClr val="C00000"/>
                </a:solidFill>
              </a:rPr>
              <a:t>ill have + V3</a:t>
            </a:r>
            <a:r>
              <a:rPr lang="en-US" sz="3200" b="1" i="1" dirty="0" smtClean="0"/>
              <a:t>)</a:t>
            </a:r>
            <a:endParaRPr lang="ru-RU" sz="3200" b="1" i="1" dirty="0" smtClean="0"/>
          </a:p>
          <a:p>
            <a:pPr algn="ctr"/>
            <a:r>
              <a:rPr lang="ru-RU" sz="3200" b="1" i="1" dirty="0" smtClean="0"/>
              <a:t>Действие закончится до определенного момента в будущем</a:t>
            </a:r>
          </a:p>
          <a:p>
            <a:r>
              <a:rPr lang="en-US" sz="3200" i="1" dirty="0" smtClean="0"/>
              <a:t>He will have done all the work by next Friday.</a:t>
            </a:r>
          </a:p>
          <a:p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521413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000504"/>
            <a:ext cx="83686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Be </a:t>
            </a:r>
            <a:r>
              <a:rPr lang="en-US" sz="3200" b="1" i="1" dirty="0" smtClean="0">
                <a:solidFill>
                  <a:srgbClr val="C00000"/>
                </a:solidFill>
              </a:rPr>
              <a:t>(am, is, are) going to do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smth</a:t>
            </a:r>
            <a:endParaRPr lang="en-US" sz="32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i="1" dirty="0" smtClean="0"/>
              <a:t>Собираемся </a:t>
            </a:r>
            <a:r>
              <a:rPr lang="ru-RU" sz="3200" b="1" i="1" dirty="0" smtClean="0"/>
              <a:t>сделать в будущем, возможно собираемся</a:t>
            </a:r>
          </a:p>
          <a:p>
            <a:r>
              <a:rPr lang="en-US" sz="3200" i="1" dirty="0" smtClean="0"/>
              <a:t>We are going to watch this film at the end of the month.</a:t>
            </a:r>
            <a:endParaRPr lang="en-US" sz="32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28604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Будущее </a:t>
            </a:r>
            <a:r>
              <a:rPr lang="ru-RU" sz="3200" b="1" i="1" dirty="0" smtClean="0"/>
              <a:t>длительное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совершенное</a:t>
            </a:r>
            <a:r>
              <a:rPr lang="en-US" sz="3200" b="1" i="1" dirty="0" smtClean="0"/>
              <a:t> </a:t>
            </a:r>
            <a:r>
              <a:rPr lang="en-US" sz="3200" b="1" i="1" dirty="0" smtClean="0"/>
              <a:t>(</a:t>
            </a:r>
            <a:r>
              <a:rPr lang="en-US" sz="3200" b="1" i="1" dirty="0" smtClean="0"/>
              <a:t>Future</a:t>
            </a:r>
            <a:r>
              <a:rPr lang="ru-RU" sz="3200" b="1" i="1" dirty="0" smtClean="0"/>
              <a:t> </a:t>
            </a:r>
            <a:r>
              <a:rPr lang="en-US" sz="3200" b="1" i="1" dirty="0" smtClean="0"/>
              <a:t>Perfect </a:t>
            </a:r>
            <a:r>
              <a:rPr lang="en-US" sz="3200" b="1" i="1" dirty="0" smtClean="0"/>
              <a:t>Continuous  </a:t>
            </a: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will </a:t>
            </a:r>
            <a:r>
              <a:rPr lang="en-US" sz="3200" b="1" i="1" dirty="0" smtClean="0">
                <a:solidFill>
                  <a:srgbClr val="C00000"/>
                </a:solidFill>
              </a:rPr>
              <a:t>have been </a:t>
            </a:r>
            <a:r>
              <a:rPr lang="en-US" sz="3200" b="1" i="1" dirty="0" smtClean="0">
                <a:solidFill>
                  <a:srgbClr val="C00000"/>
                </a:solidFill>
              </a:rPr>
              <a:t>+ V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ing</a:t>
            </a:r>
            <a:r>
              <a:rPr lang="en-US" sz="3200" b="1" i="1" dirty="0" smtClean="0"/>
              <a:t>)</a:t>
            </a:r>
            <a:endParaRPr lang="ru-RU" sz="3200" b="1" i="1" dirty="0" smtClean="0"/>
          </a:p>
          <a:p>
            <a:pPr algn="ctr"/>
            <a:r>
              <a:rPr lang="ru-RU" sz="3200" b="1" i="1" dirty="0" smtClean="0"/>
              <a:t>Действие будет происходить </a:t>
            </a:r>
            <a:r>
              <a:rPr lang="ru-RU" sz="3200" b="1" i="1" dirty="0" smtClean="0"/>
              <a:t>в течение времени, когда начнется другое действие</a:t>
            </a:r>
            <a:endParaRPr lang="ru-RU" sz="3200" b="1" i="1" dirty="0" smtClean="0"/>
          </a:p>
          <a:p>
            <a:r>
              <a:rPr lang="en-US" sz="3200" i="1" dirty="0" smtClean="0"/>
              <a:t>She </a:t>
            </a:r>
            <a:r>
              <a:rPr lang="en-US" sz="3200" i="1" dirty="0" smtClean="0"/>
              <a:t>will have been </a:t>
            </a:r>
            <a:r>
              <a:rPr lang="en-US" sz="3200" i="1" dirty="0" smtClean="0"/>
              <a:t>doing her homework </a:t>
            </a:r>
            <a:r>
              <a:rPr lang="en-US" sz="3200" i="1" dirty="0" smtClean="0"/>
              <a:t>for 2 hours by this time tomorrow.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9944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1169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Настоящее простое</a:t>
            </a:r>
            <a:r>
              <a:rPr lang="en-US" sz="3200" b="1" i="1" dirty="0" smtClean="0"/>
              <a:t> (</a:t>
            </a:r>
            <a:r>
              <a:rPr lang="en-US" sz="3200" b="1" i="1" dirty="0" smtClean="0">
                <a:solidFill>
                  <a:srgbClr val="C00000"/>
                </a:solidFill>
              </a:rPr>
              <a:t>V1/Vs</a:t>
            </a:r>
            <a:r>
              <a:rPr lang="en-US" sz="3200" b="1" i="1" dirty="0" smtClean="0"/>
              <a:t>)</a:t>
            </a:r>
            <a:endParaRPr lang="ru-RU" sz="3200" b="1" i="1" dirty="0" smtClean="0"/>
          </a:p>
          <a:p>
            <a:pPr algn="ctr"/>
            <a:r>
              <a:rPr lang="ru-RU" sz="3200" b="1" i="1" dirty="0" smtClean="0"/>
              <a:t>Расписание</a:t>
            </a:r>
          </a:p>
          <a:p>
            <a:r>
              <a:rPr lang="en-US" sz="3200" i="1" dirty="0" smtClean="0"/>
              <a:t>The train leaves at 5.</a:t>
            </a:r>
          </a:p>
          <a:p>
            <a:endParaRPr lang="en-US" sz="3200" i="1" dirty="0" smtClean="0"/>
          </a:p>
          <a:p>
            <a:pPr algn="ctr"/>
            <a:r>
              <a:rPr lang="ru-RU" sz="3200" b="1" i="1" dirty="0" smtClean="0"/>
              <a:t>Настоящее длительное</a:t>
            </a:r>
            <a:r>
              <a:rPr lang="en-US" sz="3200" b="1" i="1" dirty="0" smtClean="0"/>
              <a:t> (</a:t>
            </a:r>
            <a:r>
              <a:rPr lang="en-US" sz="3200" b="1" i="1" dirty="0" smtClean="0">
                <a:solidFill>
                  <a:srgbClr val="C00000"/>
                </a:solidFill>
              </a:rPr>
              <a:t>am, is, are + V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ing</a:t>
            </a:r>
            <a:r>
              <a:rPr lang="en-US" sz="3200" b="1" i="1" dirty="0" smtClean="0"/>
              <a:t>)</a:t>
            </a:r>
            <a:endParaRPr lang="ru-RU" sz="3200" b="1" i="1" dirty="0" smtClean="0"/>
          </a:p>
          <a:p>
            <a:pPr algn="ctr"/>
            <a:r>
              <a:rPr lang="ru-RU" sz="3200" b="1" i="1" dirty="0" smtClean="0"/>
              <a:t>Четко запланировано на ближайшее время</a:t>
            </a:r>
          </a:p>
          <a:p>
            <a:r>
              <a:rPr lang="en-US" sz="3200" i="1" dirty="0" smtClean="0"/>
              <a:t>I am going to the concert tomorrow. I have a ticket.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302209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80728"/>
            <a:ext cx="81038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He (do) his homework at 4 tomorrow.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I hope I (win) this competition.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We (travel) to the south this year or the next year.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Somebody’s calling. I (go) and open the door.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We (give) a party this evening. Will you come?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The lesson (begin) in 5 minutes.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By this time tomorrow we (finish) our work.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doing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homework at 4 tomorrow.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 hope I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win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competition.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going to travel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south this year or the next year.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Somebody’s calling. I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go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open the door.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giving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party this evening. Will you come?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The lesson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5 minutes.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By this time tomorrow we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have finish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work.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0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(фон) презентации1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 Simple</Template>
  <TotalTime>71</TotalTime>
  <Words>437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Фокина Л. П. Шаблон (фон) презентации15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6</cp:lastModifiedBy>
  <cp:revision>8</cp:revision>
  <dcterms:created xsi:type="dcterms:W3CDTF">2016-11-09T15:32:25Z</dcterms:created>
  <dcterms:modified xsi:type="dcterms:W3CDTF">2020-12-01T07:05:50Z</dcterms:modified>
</cp:coreProperties>
</file>