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68" r:id="rId2"/>
    <p:sldId id="269" r:id="rId3"/>
    <p:sldId id="259" r:id="rId4"/>
    <p:sldId id="260" r:id="rId5"/>
    <p:sldId id="261" r:id="rId6"/>
    <p:sldId id="263" r:id="rId7"/>
    <p:sldId id="262" r:id="rId8"/>
    <p:sldId id="265" r:id="rId9"/>
    <p:sldId id="264" r:id="rId10"/>
    <p:sldId id="266" r:id="rId11"/>
    <p:sldId id="271" r:id="rId12"/>
    <p:sldId id="275" r:id="rId13"/>
    <p:sldId id="274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Высокая мотивация</c:v>
                </c:pt>
                <c:pt idx="1">
                  <c:v>Средняя норма</c:v>
                </c:pt>
                <c:pt idx="2">
                  <c:v>Внешняя мотивация</c:v>
                </c:pt>
                <c:pt idx="3">
                  <c:v>Низкая мотивация</c:v>
                </c:pt>
                <c:pt idx="4">
                  <c:v>Дезадаптация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0.2100000000000001</c:v>
                </c:pt>
                <c:pt idx="1">
                  <c:v>0.34000000000000008</c:v>
                </c:pt>
                <c:pt idx="2">
                  <c:v>0.30000000000000021</c:v>
                </c:pt>
                <c:pt idx="3">
                  <c:v>0.1</c:v>
                </c:pt>
                <c:pt idx="4">
                  <c:v>5.000000000000001E-2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Высокая мотивация</c:v>
                </c:pt>
                <c:pt idx="1">
                  <c:v>Средняя норма</c:v>
                </c:pt>
                <c:pt idx="2">
                  <c:v>Внешняя мотивация</c:v>
                </c:pt>
                <c:pt idx="3">
                  <c:v>Низкая мотивация</c:v>
                </c:pt>
                <c:pt idx="4">
                  <c:v>Дезадаптация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0.42000000000000021</c:v>
                </c:pt>
                <c:pt idx="1">
                  <c:v>0.32000000000000023</c:v>
                </c:pt>
                <c:pt idx="2">
                  <c:v>0.2100000000000001</c:v>
                </c:pt>
                <c:pt idx="3">
                  <c:v>5.000000000000001E-2</c:v>
                </c:pt>
                <c:pt idx="4">
                  <c:v>0</c:v>
                </c:pt>
              </c:numCache>
            </c:numRef>
          </c:val>
        </c:ser>
        <c:axId val="61586048"/>
        <c:axId val="82825600"/>
      </c:barChart>
      <c:catAx>
        <c:axId val="61586048"/>
        <c:scaling>
          <c:orientation val="minMax"/>
        </c:scaling>
        <c:axPos val="b"/>
        <c:tickLblPos val="nextTo"/>
        <c:crossAx val="82825600"/>
        <c:crosses val="autoZero"/>
        <c:auto val="1"/>
        <c:lblAlgn val="ctr"/>
        <c:lblOffset val="100"/>
      </c:catAx>
      <c:valAx>
        <c:axId val="82825600"/>
        <c:scaling>
          <c:orientation val="minMax"/>
        </c:scaling>
        <c:axPos val="l"/>
        <c:majorGridlines/>
        <c:numFmt formatCode="0%" sourceLinked="1"/>
        <c:tickLblPos val="nextTo"/>
        <c:crossAx val="615860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оценка развития познания</c:v>
                </c:pt>
                <c:pt idx="1">
                  <c:v>оценка умения общения</c:v>
                </c:pt>
                <c:pt idx="2">
                  <c:v>оценка умения ладить с другими людьми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</c:v>
                </c:pt>
                <c:pt idx="1">
                  <c:v>43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оценка развития познания</c:v>
                </c:pt>
                <c:pt idx="1">
                  <c:v>оценка умения общения</c:v>
                </c:pt>
                <c:pt idx="2">
                  <c:v>оценка умения ладить с другими людьми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</c:v>
                </c:pt>
                <c:pt idx="1">
                  <c:v>59</c:v>
                </c:pt>
                <c:pt idx="2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оценка развития познания</c:v>
                </c:pt>
                <c:pt idx="1">
                  <c:v>оценка умения общения</c:v>
                </c:pt>
                <c:pt idx="2">
                  <c:v>оценка умения ладить с другими людьми</c:v>
                </c:pt>
              </c:strCache>
            </c:strRef>
          </c:cat>
          <c:val>
            <c:numRef>
              <c:f>Лист1!$D$2:$D$4</c:f>
            </c:numRef>
          </c:val>
        </c:ser>
        <c:shape val="box"/>
        <c:axId val="83030016"/>
        <c:axId val="83032320"/>
        <c:axId val="0"/>
      </c:bar3DChart>
      <c:catAx>
        <c:axId val="83030016"/>
        <c:scaling>
          <c:orientation val="minMax"/>
        </c:scaling>
        <c:axPos val="b"/>
        <c:tickLblPos val="nextTo"/>
        <c:crossAx val="83032320"/>
        <c:crosses val="autoZero"/>
        <c:auto val="1"/>
        <c:lblAlgn val="ctr"/>
        <c:lblOffset val="100"/>
      </c:catAx>
      <c:valAx>
        <c:axId val="83032320"/>
        <c:scaling>
          <c:orientation val="minMax"/>
        </c:scaling>
        <c:axPos val="l"/>
        <c:majorGridlines/>
        <c:numFmt formatCode="General" sourceLinked="1"/>
        <c:tickLblPos val="nextTo"/>
        <c:crossAx val="83030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view3D>
      <c:rAngAx val="1"/>
    </c:view3D>
    <c:plotArea>
      <c:layout>
        <c:manualLayout>
          <c:layoutTarget val="inner"/>
          <c:xMode val="edge"/>
          <c:yMode val="edge"/>
          <c:x val="9.0265995999639206E-2"/>
          <c:y val="3.0925651147381873E-2"/>
          <c:w val="0.55352800097053867"/>
          <c:h val="0.809112563808243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сильно выраженная ПС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умеренная ПС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слабая ПС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57</c:v>
                </c:pt>
                <c:pt idx="1">
                  <c:v>16</c:v>
                </c:pt>
              </c:numCache>
            </c:numRef>
          </c:val>
        </c:ser>
        <c:shape val="cylinder"/>
        <c:axId val="84296064"/>
        <c:axId val="84297600"/>
        <c:axId val="0"/>
      </c:bar3DChart>
      <c:catAx>
        <c:axId val="8429606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4297600"/>
        <c:crosses val="autoZero"/>
        <c:auto val="1"/>
        <c:lblAlgn val="ctr"/>
        <c:lblOffset val="100"/>
      </c:catAx>
      <c:valAx>
        <c:axId val="84297600"/>
        <c:scaling>
          <c:orientation val="minMax"/>
        </c:scaling>
        <c:axPos val="l"/>
        <c:majorGridlines/>
        <c:numFmt formatCode="General" sourceLinked="1"/>
        <c:tickLblPos val="nextTo"/>
        <c:crossAx val="84296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сильно выраженная ПА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умеренная ПА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</c:v>
                </c:pt>
                <c:pt idx="1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слабо выраженная ПА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48</c:v>
                </c:pt>
                <c:pt idx="1">
                  <c:v>17</c:v>
                </c:pt>
              </c:numCache>
            </c:numRef>
          </c:val>
        </c:ser>
        <c:shape val="box"/>
        <c:axId val="84319616"/>
        <c:axId val="84325504"/>
        <c:axId val="0"/>
      </c:bar3DChart>
      <c:catAx>
        <c:axId val="84319616"/>
        <c:scaling>
          <c:orientation val="minMax"/>
        </c:scaling>
        <c:axPos val="b"/>
        <c:tickLblPos val="nextTo"/>
        <c:crossAx val="84325504"/>
        <c:crosses val="autoZero"/>
        <c:auto val="1"/>
        <c:lblAlgn val="ctr"/>
        <c:lblOffset val="100"/>
      </c:catAx>
      <c:valAx>
        <c:axId val="84325504"/>
        <c:scaling>
          <c:orientation val="minMax"/>
        </c:scaling>
        <c:axPos val="l"/>
        <c:majorGridlines/>
        <c:numFmt formatCode="General" sourceLinked="1"/>
        <c:tickLblPos val="nextTo"/>
        <c:crossAx val="84319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22422-5E1D-45D5-89FA-E30F7E8FC21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21B85-8256-44F0-980B-00994BE3E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21B85-8256-44F0-980B-00994BE3E4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A200E4-1204-4697-8DC4-A828CE1A9457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9376EE-8879-4750-9CB6-33D725D18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User\Рабочий стол\Sca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29255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000496" y="1571612"/>
            <a:ext cx="49292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Гаранина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 Елена Александровна </a:t>
            </a:r>
          </a:p>
          <a:p>
            <a:pPr algn="ctr"/>
            <a:r>
              <a:rPr lang="ru-RU" sz="2400" b="1" i="1" dirty="0">
                <a:solidFill>
                  <a:schemeClr val="tx2"/>
                </a:solidFill>
              </a:rPr>
              <a:t>у</a:t>
            </a:r>
            <a:r>
              <a:rPr lang="ru-RU" sz="2400" b="1" i="1" dirty="0" smtClean="0">
                <a:solidFill>
                  <a:schemeClr val="tx2"/>
                </a:solidFill>
              </a:rPr>
              <a:t>читель начальных классов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МБОУ </a:t>
            </a:r>
            <a:r>
              <a:rPr lang="ru-RU" sz="2800" b="1" dirty="0" err="1" smtClean="0">
                <a:solidFill>
                  <a:schemeClr val="tx2"/>
                </a:solidFill>
              </a:rPr>
              <a:t>Вольгинская</a:t>
            </a:r>
            <a:r>
              <a:rPr lang="ru-RU" sz="2800" b="1" dirty="0" smtClean="0">
                <a:solidFill>
                  <a:schemeClr val="tx2"/>
                </a:solidFill>
              </a:rPr>
              <a:t> СОШ</a:t>
            </a: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</a:rPr>
              <a:t>Педагогический стаж 7 лет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</a:rPr>
              <a:t>1 </a:t>
            </a:r>
            <a:r>
              <a:rPr lang="ru-RU" sz="2400" b="1" i="1" dirty="0" smtClean="0">
                <a:solidFill>
                  <a:schemeClr val="tx2"/>
                </a:solidFill>
              </a:rPr>
              <a:t>квалификационная категория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Педагогическое кредо –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обучение через действие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Презентация проекта</a:t>
            </a:r>
            <a:endParaRPr lang="ru-RU" b="1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00166" y="928670"/>
            <a:ext cx="7358114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Деловая игра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Демонстрация видеофильма – продукта, выполненного на основе информационных технологий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Научная конференция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Отчет исследовательской экспедиции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Реклама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Спектакль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Телепередача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786322"/>
            <a:ext cx="771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4786322"/>
            <a:ext cx="707236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300" b="1" dirty="0" smtClean="0">
                <a:solidFill>
                  <a:schemeClr val="tx2"/>
                </a:solidFill>
              </a:rPr>
              <a:t>Оценка проекта</a:t>
            </a:r>
            <a:endParaRPr lang="ru-RU" sz="43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Взаимодействие учителя и ученика при работе над проектом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57161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000240"/>
          <a:ext cx="7572428" cy="379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86055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Роль учителя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Роль ученика</a:t>
                      </a:r>
                      <a:endParaRPr lang="ru-RU" sz="2400" dirty="0"/>
                    </a:p>
                  </a:txBody>
                  <a:tcPr/>
                </a:tc>
              </a:tr>
              <a:tr h="889676">
                <a:tc>
                  <a:txBody>
                    <a:bodyPr/>
                    <a:lstStyle/>
                    <a:p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фасилитирует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выбирает 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(принимает решения)</a:t>
                      </a:r>
                      <a:endParaRPr lang="ru-RU" sz="2400" dirty="0"/>
                    </a:p>
                  </a:txBody>
                  <a:tcPr/>
                </a:tc>
              </a:tr>
              <a:tr h="889676"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мотивирует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выстраивает систему взаимоотношений 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людьми</a:t>
                      </a:r>
                      <a:endParaRPr lang="ru-RU" sz="2400" dirty="0"/>
                    </a:p>
                  </a:txBody>
                  <a:tcPr/>
                </a:tc>
              </a:tr>
              <a:tr h="860555"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оценивает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2258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уровня школьной мотивации </a:t>
            </a:r>
            <a:r>
              <a:rPr lang="ru-RU" i="1" dirty="0" smtClean="0"/>
              <a:t>                                                                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00298" y="2143116"/>
          <a:ext cx="635798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8992" y="1500174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(по Н</a:t>
            </a:r>
            <a:r>
              <a:rPr lang="ru-RU" sz="2800" b="1" dirty="0">
                <a:solidFill>
                  <a:schemeClr val="tx2"/>
                </a:solidFill>
              </a:rPr>
              <a:t>. Г. </a:t>
            </a:r>
            <a:r>
              <a:rPr lang="ru-RU" sz="2800" b="1" dirty="0" err="1" smtClean="0">
                <a:solidFill>
                  <a:schemeClr val="tx2"/>
                </a:solidFill>
              </a:rPr>
              <a:t>Лускановой</a:t>
            </a:r>
            <a:r>
              <a:rPr lang="ru-RU" sz="2800" b="1" dirty="0" smtClean="0">
                <a:solidFill>
                  <a:schemeClr val="tx2"/>
                </a:solidFill>
              </a:rPr>
              <a:t>)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368730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 smtClean="0"/>
              <a:t>Оценивание уровня развития родителями  своих детей</a:t>
            </a:r>
            <a:endParaRPr lang="ru-RU" sz="3900" b="1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285984" y="2357430"/>
          <a:ext cx="592935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57161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(по </a:t>
            </a:r>
            <a:r>
              <a:rPr lang="ru-RU" sz="2800" b="1" dirty="0" err="1" smtClean="0">
                <a:solidFill>
                  <a:schemeClr val="tx2"/>
                </a:solidFill>
              </a:rPr>
              <a:t>Д.Чейпи</a:t>
            </a:r>
            <a:r>
              <a:rPr lang="ru-RU" sz="2800" b="1" dirty="0" smtClean="0">
                <a:solidFill>
                  <a:schemeClr val="tx2"/>
                </a:solidFill>
              </a:rPr>
              <a:t>)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320"/>
            <a:ext cx="8858312" cy="1583044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 smtClean="0"/>
              <a:t>Уровень развития познавательной</a:t>
            </a:r>
            <a:br>
              <a:rPr lang="ru-RU" sz="3900" b="1" dirty="0" smtClean="0"/>
            </a:br>
            <a:r>
              <a:rPr lang="ru-RU" sz="3900" b="1" dirty="0" smtClean="0"/>
              <a:t>самостоятельности</a:t>
            </a:r>
            <a:endParaRPr lang="ru-RU" sz="3900" b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00298" y="2428868"/>
          <a:ext cx="642942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6430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(по А.А </a:t>
            </a:r>
            <a:r>
              <a:rPr lang="ru-RU" sz="2800" b="1" dirty="0" err="1" smtClean="0">
                <a:solidFill>
                  <a:schemeClr val="tx2"/>
                </a:solidFill>
              </a:rPr>
              <a:t>Горчинской</a:t>
            </a:r>
            <a:r>
              <a:rPr lang="ru-RU" sz="2800" b="1" dirty="0" smtClean="0">
                <a:solidFill>
                  <a:schemeClr val="tx2"/>
                </a:solidFill>
              </a:rPr>
              <a:t>)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3687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Уровень развития познавательной активности</a:t>
            </a:r>
            <a:endParaRPr lang="ru-RU" b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357422" y="2285992"/>
          <a:ext cx="621510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57161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(по А.А </a:t>
            </a:r>
            <a:r>
              <a:rPr lang="ru-RU" sz="2800" b="1" dirty="0" err="1" smtClean="0">
                <a:solidFill>
                  <a:schemeClr val="tx2"/>
                </a:solidFill>
              </a:rPr>
              <a:t>Горчинской</a:t>
            </a:r>
            <a:r>
              <a:rPr lang="ru-RU" sz="2800" b="1" dirty="0" smtClean="0">
                <a:solidFill>
                  <a:schemeClr val="tx2"/>
                </a:solidFill>
              </a:rPr>
              <a:t>)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85852" y="1428736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Всем известна поговорка: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Не тот помог, кто накормил рыбой,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 а тот, кто дал удочку и научил ловить». </a:t>
            </a:r>
          </a:p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У старой мудрости появилось и современное продолжение – 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дать инструмент уже недостаточно, хорошо бы научить изготавливать его.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714356"/>
            <a:ext cx="7406640" cy="37862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Активизация познавательной деятельности                               младших школьников                       через метод проектов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40408"/>
          </a:xfrm>
        </p:spPr>
        <p:txBody>
          <a:bodyPr/>
          <a:lstStyle/>
          <a:p>
            <a:r>
              <a:rPr lang="ru-RU" b="1" dirty="0" smtClean="0"/>
              <a:t>Цель: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создание условий</a:t>
            </a:r>
          </a:p>
          <a:p>
            <a:r>
              <a:rPr lang="ru-RU" sz="3600" b="1" dirty="0" smtClean="0"/>
              <a:t>для  активизации познавательной деятельности младших школьников через метод проектов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txBody>
          <a:bodyPr/>
          <a:lstStyle/>
          <a:p>
            <a:r>
              <a:rPr lang="ru-RU" b="1" dirty="0" smtClean="0"/>
              <a:t>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93580"/>
          </a:xfrm>
        </p:spPr>
        <p:txBody>
          <a:bodyPr>
            <a:normAutofit fontScale="55000" lnSpcReduction="20000"/>
          </a:bodyPr>
          <a:lstStyle/>
          <a:p>
            <a:pPr marL="541782" lvl="0" indent="-514350">
              <a:buFont typeface="Arial" pitchFamily="34" charset="0"/>
              <a:buChar char="•"/>
            </a:pPr>
            <a:r>
              <a:rPr lang="ru-RU" sz="5900" b="1" dirty="0" smtClean="0"/>
              <a:t>анализ заинтересованности учащихся в обучении</a:t>
            </a:r>
          </a:p>
          <a:p>
            <a:pPr marL="541782" lvl="0" indent="-514350">
              <a:buFont typeface="Arial" pitchFamily="34" charset="0"/>
              <a:buChar char="•"/>
            </a:pPr>
            <a:r>
              <a:rPr lang="ru-RU" sz="5900" b="1" dirty="0" smtClean="0"/>
              <a:t>привлечение родителей в организацию проектной деятельности</a:t>
            </a:r>
          </a:p>
          <a:p>
            <a:pPr marL="541782" lvl="0" indent="-514350">
              <a:buFont typeface="Arial" pitchFamily="34" charset="0"/>
              <a:buChar char="•"/>
            </a:pPr>
            <a:r>
              <a:rPr lang="ru-RU" sz="5900" b="1" dirty="0" smtClean="0"/>
              <a:t>разработка дидактических материалов для успешной организации проектной деятельности в обучении младших школьников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500174"/>
          </a:xfrm>
        </p:spPr>
        <p:txBody>
          <a:bodyPr/>
          <a:lstStyle/>
          <a:p>
            <a:pPr algn="ctr"/>
            <a:r>
              <a:rPr lang="ru-RU" b="1" dirty="0" smtClean="0"/>
              <a:t>Подготовительная работа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711440" cy="3936390"/>
          </a:xfrm>
        </p:spPr>
        <p:txBody>
          <a:bodyPr>
            <a:normAutofit/>
          </a:bodyPr>
          <a:lstStyle/>
          <a:p>
            <a:pPr marL="541782" indent="-514350"/>
            <a:r>
              <a:rPr lang="ru-RU" b="1" dirty="0" smtClean="0"/>
              <a:t>1.Работа с родителями</a:t>
            </a:r>
          </a:p>
          <a:p>
            <a:pPr marL="541782" indent="-514350"/>
            <a:r>
              <a:rPr lang="ru-RU" b="1" dirty="0" smtClean="0"/>
              <a:t>2. Формирование умений и навыков учащихся</a:t>
            </a:r>
          </a:p>
          <a:p>
            <a:pPr marL="541782" indent="-514350"/>
            <a:r>
              <a:rPr lang="ru-RU" b="1" dirty="0" smtClean="0"/>
              <a:t>      *</a:t>
            </a:r>
            <a:r>
              <a:rPr lang="ru-RU" b="1" dirty="0" err="1" smtClean="0"/>
              <a:t>мыследеятельностные</a:t>
            </a:r>
            <a:endParaRPr lang="ru-RU" b="1" dirty="0" smtClean="0"/>
          </a:p>
          <a:p>
            <a:pPr marL="541782" indent="-514350"/>
            <a:r>
              <a:rPr lang="ru-RU" b="1" dirty="0" smtClean="0"/>
              <a:t>      *презентационные</a:t>
            </a:r>
          </a:p>
          <a:p>
            <a:pPr marL="541782" indent="-514350"/>
            <a:r>
              <a:rPr lang="ru-RU" b="1" dirty="0" smtClean="0"/>
              <a:t>      *коммуникативные</a:t>
            </a:r>
          </a:p>
          <a:p>
            <a:pPr marL="541782" indent="-514350"/>
            <a:r>
              <a:rPr lang="ru-RU" b="1" dirty="0" smtClean="0"/>
              <a:t>      *поисковые</a:t>
            </a:r>
          </a:p>
          <a:p>
            <a:pPr marL="541782" indent="-514350"/>
            <a:r>
              <a:rPr lang="ru-RU" b="1" dirty="0" smtClean="0"/>
              <a:t>      *информационные</a:t>
            </a:r>
          </a:p>
          <a:p>
            <a:pPr marL="541782" indent="-514350"/>
            <a:r>
              <a:rPr lang="ru-RU" b="1" dirty="0" smtClean="0"/>
              <a:t>      *проведение инструментального эксперимента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-357214"/>
            <a:ext cx="7406640" cy="1000132"/>
          </a:xfrm>
        </p:spPr>
        <p:txBody>
          <a:bodyPr/>
          <a:lstStyle/>
          <a:p>
            <a:r>
              <a:rPr lang="ru-RU" dirty="0" smtClean="0"/>
              <a:t>«Звёздочка обдумывания»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2071670" y="714356"/>
            <a:ext cx="5643602" cy="564360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000364" y="1571612"/>
            <a:ext cx="3786214" cy="3857652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929058" y="2571744"/>
            <a:ext cx="1928826" cy="185738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000496" y="3000372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н</a:t>
            </a:r>
            <a:r>
              <a:rPr lang="ru-RU" sz="2800" dirty="0" smtClean="0"/>
              <a:t>азвание </a:t>
            </a:r>
          </a:p>
          <a:p>
            <a:pPr algn="ctr"/>
            <a:r>
              <a:rPr lang="ru-RU" sz="2800" dirty="0" smtClean="0"/>
              <a:t>проекта</a:t>
            </a:r>
            <a:endParaRPr lang="ru-RU" sz="2800" dirty="0"/>
          </a:p>
        </p:txBody>
      </p:sp>
      <p:cxnSp>
        <p:nvCxnSpPr>
          <p:cNvPr id="14" name="Прямая соединительная линия 13"/>
          <p:cNvCxnSpPr>
            <a:stCxn id="11" idx="7"/>
          </p:cNvCxnSpPr>
          <p:nvPr/>
        </p:nvCxnSpPr>
        <p:spPr>
          <a:xfrm rot="5400000" flipH="1" flipV="1">
            <a:off x="5723521" y="2137885"/>
            <a:ext cx="557760" cy="8539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500430" y="2214554"/>
            <a:ext cx="785818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2143108" y="1214422"/>
            <a:ext cx="1357322" cy="10001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429388" y="1357298"/>
            <a:ext cx="1357322" cy="9286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358082" y="857232"/>
            <a:ext cx="178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с</a:t>
            </a:r>
            <a:r>
              <a:rPr lang="ru-RU" sz="2800" b="1" dirty="0" smtClean="0"/>
              <a:t> кем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000100" y="78579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д</a:t>
            </a:r>
            <a:r>
              <a:rPr lang="ru-RU" sz="2800" b="1" dirty="0" smtClean="0"/>
              <a:t>ля кого</a:t>
            </a:r>
            <a:endParaRPr lang="ru-RU" sz="2800" b="1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1428728" y="3857628"/>
            <a:ext cx="2571768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14414" y="38576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кто</a:t>
            </a:r>
            <a:endParaRPr lang="ru-RU" sz="2800" b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786446" y="3857628"/>
            <a:ext cx="1071570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858016" y="4143380"/>
            <a:ext cx="1571636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86710" y="4000504"/>
            <a:ext cx="135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когда</a:t>
            </a:r>
            <a:endParaRPr lang="ru-RU" sz="2800" b="1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4393406" y="5036355"/>
            <a:ext cx="1285885" cy="71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4643438" y="6143644"/>
            <a:ext cx="928694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86380" y="635795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</a:t>
            </a:r>
            <a:endParaRPr lang="ru-RU" sz="2800" b="1" dirty="0"/>
          </a:p>
        </p:txBody>
      </p:sp>
      <p:sp>
        <p:nvSpPr>
          <p:cNvPr id="80" name="Блок-схема: узел 79"/>
          <p:cNvSpPr/>
          <p:nvPr/>
        </p:nvSpPr>
        <p:spPr>
          <a:xfrm>
            <a:off x="7215206" y="5572140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7215206" y="6143644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7643834" y="5500702"/>
            <a:ext cx="1500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класс</a:t>
            </a:r>
            <a:endParaRPr lang="ru-RU" sz="2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643834" y="614364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3-4 класс</a:t>
            </a:r>
            <a:endParaRPr lang="ru-RU" sz="2400" b="1" dirty="0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rot="16200000" flipH="1">
            <a:off x="1142976" y="5643578"/>
            <a:ext cx="214314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6200000" flipH="1">
            <a:off x="1142976" y="6215082"/>
            <a:ext cx="214314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85852" y="56435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учитель</a:t>
            </a:r>
            <a:endParaRPr lang="ru-RU" sz="24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5852" y="621508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ученик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5435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Работа над проектом</a:t>
            </a:r>
            <a:endParaRPr lang="ru-RU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929058" y="2571744"/>
            <a:ext cx="1928826" cy="185738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86578" y="1500174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кем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216915">
            <a:off x="5767140" y="3751247"/>
            <a:ext cx="1601151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368971">
            <a:off x="5489324" y="2205835"/>
            <a:ext cx="1552590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4875267">
            <a:off x="4330289" y="4912601"/>
            <a:ext cx="1519457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698902">
            <a:off x="2562255" y="4213143"/>
            <a:ext cx="1640951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3625816">
            <a:off x="2995666" y="2126724"/>
            <a:ext cx="1390892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86644" y="3929066"/>
            <a:ext cx="185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когда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4942" y="578645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как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0232" y="471488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150017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ля кого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182" y="3000372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азвание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6050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</a:rPr>
              <a:t>«Звёздочка обдумывания»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Шаги проекта</a:t>
            </a:r>
            <a:endParaRPr lang="ru-RU" b="1" dirty="0"/>
          </a:p>
        </p:txBody>
      </p:sp>
      <p:pic>
        <p:nvPicPr>
          <p:cNvPr id="1026" name="Picture 2" descr="http://s3.hubimg.com/u/2410226_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763796">
            <a:off x="1272968" y="1558727"/>
            <a:ext cx="1042983" cy="1042984"/>
          </a:xfrm>
          <a:prstGeom prst="rect">
            <a:avLst/>
          </a:prstGeom>
          <a:noFill/>
        </p:spPr>
      </p:pic>
      <p:pic>
        <p:nvPicPr>
          <p:cNvPr id="4" name="Picture 2" descr="http://s3.hubimg.com/u/2410226_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746274">
            <a:off x="1712274" y="2426662"/>
            <a:ext cx="1042983" cy="1042984"/>
          </a:xfrm>
          <a:prstGeom prst="rect">
            <a:avLst/>
          </a:prstGeom>
          <a:noFill/>
        </p:spPr>
      </p:pic>
      <p:pic>
        <p:nvPicPr>
          <p:cNvPr id="5" name="Picture 2" descr="http://s3.hubimg.com/u/2410226_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825908">
            <a:off x="2213899" y="3285477"/>
            <a:ext cx="1042983" cy="1042984"/>
          </a:xfrm>
          <a:prstGeom prst="rect">
            <a:avLst/>
          </a:prstGeom>
          <a:noFill/>
        </p:spPr>
      </p:pic>
      <p:pic>
        <p:nvPicPr>
          <p:cNvPr id="6" name="Picture 2" descr="http://s3.hubimg.com/u/2410226_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888711">
            <a:off x="2714914" y="4215120"/>
            <a:ext cx="1042983" cy="1042984"/>
          </a:xfrm>
          <a:prstGeom prst="rect">
            <a:avLst/>
          </a:prstGeom>
          <a:noFill/>
        </p:spPr>
      </p:pic>
      <p:pic>
        <p:nvPicPr>
          <p:cNvPr id="7" name="Picture 2" descr="http://s3.hubimg.com/u/2410226_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26987">
            <a:off x="3215439" y="5144273"/>
            <a:ext cx="1042983" cy="104298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43174" y="1714488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Подобрать и изучить литературу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2643182"/>
            <a:ext cx="642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Провести наблюдение, опыт или опрос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3500438"/>
            <a:ext cx="592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Выполнить рисунки, схемы, модели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442913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Оформить результат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535782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Подготовить презентацию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764</TotalTime>
  <Words>259</Words>
  <Application>Microsoft Office PowerPoint</Application>
  <PresentationFormat>Экран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Активизация познавательной деятельности                               младших школьников                       через метод проектов </vt:lpstr>
      <vt:lpstr>Цель: </vt:lpstr>
      <vt:lpstr>Задачи:</vt:lpstr>
      <vt:lpstr>Подготовительная работа </vt:lpstr>
      <vt:lpstr>«Звёздочка обдумывания»</vt:lpstr>
      <vt:lpstr>Работа над проектом</vt:lpstr>
      <vt:lpstr>Шаги проекта</vt:lpstr>
      <vt:lpstr>Презентация проекта</vt:lpstr>
      <vt:lpstr>Взаимодействие учителя и ученика при работе над проектом </vt:lpstr>
      <vt:lpstr>Оценка уровня школьной мотивации                                                                 </vt:lpstr>
      <vt:lpstr>Оценивание уровня развития родителями  своих детей</vt:lpstr>
      <vt:lpstr>Уровень развития познавательной самостоятельности</vt:lpstr>
      <vt:lpstr>Уровень развития познавательной активности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78</cp:revision>
  <dcterms:created xsi:type="dcterms:W3CDTF">2012-11-18T09:53:54Z</dcterms:created>
  <dcterms:modified xsi:type="dcterms:W3CDTF">2016-11-28T18:30:04Z</dcterms:modified>
</cp:coreProperties>
</file>