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8D1E1B"/>
    <a:srgbClr val="BE2824"/>
    <a:srgbClr val="F90B05"/>
    <a:srgbClr val="740000"/>
    <a:srgbClr val="BC08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124744"/>
            <a:ext cx="6912768" cy="201622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31750" contourW="12700">
              <a:bevelT w="63500" h="571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/>
              <a:t>Современные образовательные технологии в преподавании географии 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 smtClean="0"/>
              <a:t>при переходе </a:t>
            </a:r>
            <a:r>
              <a:rPr lang="ru-RU" sz="2800" b="1" dirty="0"/>
              <a:t>на ФГОС  </a:t>
            </a:r>
            <a:r>
              <a:rPr lang="ru-RU" dirty="0"/>
              <a:t/>
            </a:r>
            <a:br>
              <a:rPr lang="ru-RU" dirty="0"/>
            </a:br>
            <a:endParaRPr lang="ru-RU" sz="5400" b="1" dirty="0">
              <a:ln w="11430"/>
              <a:solidFill>
                <a:srgbClr val="99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4869160"/>
            <a:ext cx="3600400" cy="136815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Учитель географии </a:t>
            </a:r>
            <a:r>
              <a:rPr lang="ru-RU" sz="2400" dirty="0" err="1" smtClean="0">
                <a:solidFill>
                  <a:schemeClr val="tx1"/>
                </a:solidFill>
              </a:rPr>
              <a:t>Н.В.Пытина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5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Метапредмет</a:t>
            </a:r>
            <a:r>
              <a:rPr lang="ru-RU" b="1" i="1" dirty="0"/>
              <a:t> </a:t>
            </a:r>
            <a:r>
              <a:rPr lang="ru-RU" b="1" i="1" dirty="0" smtClean="0"/>
              <a:t> </a:t>
            </a:r>
            <a:r>
              <a:rPr lang="ru-RU" b="1" i="1" dirty="0"/>
              <a:t>«Знание»</a:t>
            </a:r>
            <a:r>
              <a:rPr lang="ru-RU" b="1" dirty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Формирует </a:t>
            </a:r>
            <a:r>
              <a:rPr lang="ru-RU" dirty="0"/>
              <a:t>способность работать с понятиями как особой формой знания.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797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 подготовке </a:t>
            </a:r>
            <a:r>
              <a:rPr lang="ru-RU" b="1" dirty="0" err="1"/>
              <a:t>метапредметного</a:t>
            </a:r>
            <a:r>
              <a:rPr lang="ru-RU" b="1" dirty="0"/>
              <a:t> занятия, необходимо, 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Во-первых</a:t>
            </a:r>
            <a:r>
              <a:rPr lang="ru-RU" dirty="0"/>
              <a:t>, определить, какой </a:t>
            </a:r>
            <a:r>
              <a:rPr lang="ru-RU" dirty="0" err="1"/>
              <a:t>метапредметной</a:t>
            </a:r>
            <a:r>
              <a:rPr lang="ru-RU" dirty="0"/>
              <a:t> теме оно будет посвящено, то есть такой теме, которая может быть </a:t>
            </a:r>
            <a:r>
              <a:rPr lang="ru-RU" dirty="0" smtClean="0"/>
              <a:t>раскрыта </a:t>
            </a:r>
            <a:r>
              <a:rPr lang="ru-RU" dirty="0"/>
              <a:t>на разном предметном материале.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Во-вторых</a:t>
            </a:r>
            <a:r>
              <a:rPr lang="ru-RU" dirty="0"/>
              <a:t>, определить какому способу деятельности Вы сможете научить школьников.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7963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Современный урок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                                   1 </a:t>
            </a:r>
            <a:r>
              <a:rPr lang="ru-RU" b="1" dirty="0"/>
              <a:t>этап:</a:t>
            </a:r>
            <a:endParaRPr lang="ru-RU" dirty="0"/>
          </a:p>
          <a:p>
            <a:pPr lvl="0"/>
            <a:r>
              <a:rPr lang="ru-RU" dirty="0"/>
              <a:t>определить четко тему, цель и тип урока, его место в учебном курсе;</a:t>
            </a:r>
          </a:p>
          <a:p>
            <a:pPr lvl="0"/>
            <a:r>
              <a:rPr lang="ru-RU" dirty="0"/>
              <a:t> выделить ведущие понятия, на которые опирается данный урок;</a:t>
            </a:r>
          </a:p>
          <a:p>
            <a:pPr lvl="0"/>
            <a:r>
              <a:rPr lang="ru-RU" dirty="0"/>
              <a:t> обозначить ту часть учебного материала, которая будет использоваться на уроке в дальнейшей деятельности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2 </a:t>
            </a:r>
            <a:r>
              <a:rPr lang="ru-RU" b="1" dirty="0"/>
              <a:t>этап:</a:t>
            </a:r>
            <a:endParaRPr lang="ru-RU" dirty="0"/>
          </a:p>
          <a:p>
            <a:pPr lvl="0"/>
            <a:r>
              <a:rPr lang="ru-RU" dirty="0"/>
              <a:t>сформулировать в соответствии с требованиями ФГОС: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220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/>
          </a:p>
          <a:p>
            <a:r>
              <a:rPr lang="ru-RU" b="1" dirty="0" smtClean="0"/>
              <a:t>Личностные результаты</a:t>
            </a:r>
          </a:p>
          <a:p>
            <a:r>
              <a:rPr lang="ru-RU" b="1" dirty="0" err="1"/>
              <a:t>М</a:t>
            </a:r>
            <a:r>
              <a:rPr lang="ru-RU" b="1" dirty="0" err="1" smtClean="0"/>
              <a:t>етапредметные</a:t>
            </a:r>
            <a:r>
              <a:rPr lang="ru-RU" b="1" dirty="0" smtClean="0"/>
              <a:t> результаты</a:t>
            </a:r>
          </a:p>
          <a:p>
            <a:r>
              <a:rPr lang="ru-RU" b="1" dirty="0"/>
              <a:t>П</a:t>
            </a:r>
            <a:r>
              <a:rPr lang="ru-RU" b="1" dirty="0" smtClean="0"/>
              <a:t>редметные </a:t>
            </a:r>
            <a:r>
              <a:rPr lang="ru-RU" b="1" dirty="0"/>
              <a:t>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089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                             3 </a:t>
            </a:r>
            <a:r>
              <a:rPr lang="ru-RU" b="1" dirty="0"/>
              <a:t>этап:</a:t>
            </a:r>
            <a:endParaRPr lang="ru-RU" dirty="0"/>
          </a:p>
          <a:p>
            <a:pPr lvl="0"/>
            <a:r>
              <a:rPr lang="ru-RU" dirty="0"/>
              <a:t>спланировать учебный материал;</a:t>
            </a:r>
          </a:p>
          <a:p>
            <a:pPr lvl="0"/>
            <a:r>
              <a:rPr lang="ru-RU" dirty="0"/>
              <a:t> подобрать или разработать вопросы и задания с учетом следующих уровней познавательной деятельности: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221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I уровень </a:t>
            </a:r>
            <a:r>
              <a:rPr lang="ru-RU" dirty="0"/>
              <a:t>– задания на воспроизведение учебного </a:t>
            </a:r>
            <a:r>
              <a:rPr lang="ru-RU" dirty="0" smtClean="0"/>
              <a:t>материала</a:t>
            </a:r>
          </a:p>
          <a:p>
            <a:r>
              <a:rPr lang="ru-RU" b="1" dirty="0"/>
              <a:t>II уровень </a:t>
            </a:r>
            <a:r>
              <a:rPr lang="ru-RU" dirty="0"/>
              <a:t>– задания, в которых усвоение содержания применяется по образцу, в повторяющейся знакомой </a:t>
            </a:r>
            <a:r>
              <a:rPr lang="ru-RU" dirty="0" smtClean="0"/>
              <a:t>ситуации</a:t>
            </a:r>
          </a:p>
          <a:p>
            <a:r>
              <a:rPr lang="ru-RU" b="1" dirty="0"/>
              <a:t>III уровень </a:t>
            </a:r>
            <a:r>
              <a:rPr lang="ru-RU" dirty="0"/>
              <a:t>– творческое применение усвоенного содержания в новой учебной ситуации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5076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                                                  4 </a:t>
            </a:r>
            <a:r>
              <a:rPr lang="ru-RU" b="1" dirty="0"/>
              <a:t>этап:</a:t>
            </a:r>
            <a:endParaRPr lang="ru-RU" dirty="0"/>
          </a:p>
          <a:p>
            <a:pPr lvl="0"/>
            <a:r>
              <a:rPr lang="ru-RU" dirty="0"/>
              <a:t>продумать «изюминку» урока (урок должен содержать интересный факт: неожиданное открытие, занимательный опыт или эксперимент). 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                 5 </a:t>
            </a:r>
            <a:r>
              <a:rPr lang="ru-RU" b="1" dirty="0"/>
              <a:t>этап:</a:t>
            </a:r>
            <a:endParaRPr lang="ru-RU" dirty="0"/>
          </a:p>
          <a:p>
            <a:pPr lvl="0"/>
            <a:r>
              <a:rPr lang="ru-RU" dirty="0"/>
              <a:t> разработать структуру урока с учетом расчета времени для каждого этапа и вида деятельности, подбора методов, приемов и форм обучения.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                  6 </a:t>
            </a:r>
            <a:r>
              <a:rPr lang="ru-RU" b="1" dirty="0"/>
              <a:t>этап:</a:t>
            </a:r>
            <a:endParaRPr lang="ru-RU" dirty="0"/>
          </a:p>
          <a:p>
            <a:pPr lvl="0"/>
            <a:r>
              <a:rPr lang="ru-RU" dirty="0"/>
              <a:t> определить критерии оценивания результатов урока.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                 7 </a:t>
            </a:r>
            <a:r>
              <a:rPr lang="ru-RU" b="1" dirty="0"/>
              <a:t>этап:</a:t>
            </a:r>
            <a:endParaRPr lang="ru-RU" dirty="0"/>
          </a:p>
          <a:p>
            <a:pPr lvl="0"/>
            <a:r>
              <a:rPr lang="ru-RU" dirty="0"/>
              <a:t> разработать домашнее задание, которое должно быть комплексным и дифференцированным, позволяющим школьникам право выходить на различные уровни выполнения и представления результатов.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                  8 </a:t>
            </a:r>
            <a:r>
              <a:rPr lang="ru-RU" b="1" dirty="0"/>
              <a:t>этап:</a:t>
            </a:r>
            <a:endParaRPr lang="ru-RU" dirty="0"/>
          </a:p>
          <a:p>
            <a:pPr lvl="0"/>
            <a:r>
              <a:rPr lang="ru-RU" dirty="0"/>
              <a:t>подготовить оборудование для урока.</a:t>
            </a:r>
          </a:p>
          <a:p>
            <a:pPr lvl="0"/>
            <a:r>
              <a:rPr lang="ru-RU" dirty="0"/>
              <a:t>оформить материалы в виде технологической карты урока.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2275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Технологическая карта </a:t>
            </a:r>
            <a:r>
              <a:rPr lang="ru-RU" b="1" dirty="0" smtClean="0"/>
              <a:t>урока-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- это современная </a:t>
            </a:r>
            <a:r>
              <a:rPr lang="ru-RU" dirty="0"/>
              <a:t>форма планирования педагогического взаимодействия учителя и обучающихся, способ</a:t>
            </a:r>
            <a:r>
              <a:rPr lang="ru-RU" i="1" dirty="0"/>
              <a:t> графического проектирования урока, таблица, позволяющая структурировать урок по выбранным учителем параметрам.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174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Создание технологической карты урока позволяет учителю: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- осмыслить и спроектировать последовательность работы по освоению темы от цели до конечного результата; </a:t>
            </a:r>
          </a:p>
          <a:p>
            <a:pPr marL="0" indent="0">
              <a:buNone/>
            </a:pPr>
            <a:r>
              <a:rPr lang="ru-RU" dirty="0"/>
              <a:t>- установить уровень раскрытия понятий на данном этапе и соотнести его с дальнейшим обучением (вписать конкретный урок в систему уроков);</a:t>
            </a:r>
          </a:p>
          <a:p>
            <a:pPr marL="0" indent="0">
              <a:buNone/>
            </a:pPr>
            <a:r>
              <a:rPr lang="ru-RU" dirty="0"/>
              <a:t>- найти возможности реализации </a:t>
            </a:r>
            <a:r>
              <a:rPr lang="ru-RU" dirty="0" err="1"/>
              <a:t>межпредметных</a:t>
            </a:r>
            <a:r>
              <a:rPr lang="ru-RU" dirty="0"/>
              <a:t> понятий (установить связи и зависимости между предметами и результатами обучения); </a:t>
            </a:r>
          </a:p>
          <a:p>
            <a:pPr marL="0" indent="0">
              <a:buNone/>
            </a:pPr>
            <a:r>
              <a:rPr lang="ru-RU" dirty="0"/>
              <a:t>- определить универсальные учебные действия (УУД), которые формируются в процессе изучения конкретной темы, всего учебного курса.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417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Таким образом, использование учителем технологических карт позволяет учителю максимально детализировать урок на стадии подготовки, оценить рациональность и потенциальную эффективность выбранных содержания, методов, средств и видов учебной деятельности на каждом этапе урока, а также провести  системный анализ урока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68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i="1" dirty="0" smtClean="0"/>
              <a:t>«Школа </a:t>
            </a:r>
            <a:r>
              <a:rPr lang="ru-RU" b="1" i="1" dirty="0"/>
              <a:t>должна в первую очередь учить детей мыслить − причем, всех детей, без всякого </a:t>
            </a:r>
            <a:r>
              <a:rPr lang="ru-RU" b="1" i="1" dirty="0" smtClean="0"/>
              <a:t>исключения».</a:t>
            </a:r>
          </a:p>
          <a:p>
            <a:pPr marL="0" indent="0">
              <a:buNone/>
            </a:pPr>
            <a:endParaRPr lang="ru-RU" b="1" i="1" dirty="0"/>
          </a:p>
          <a:p>
            <a:pPr marL="0" indent="0" algn="r">
              <a:buNone/>
            </a:pPr>
            <a:r>
              <a:rPr lang="ru-RU" dirty="0"/>
              <a:t>В. В. Давыдов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730031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  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4400" b="1" dirty="0" smtClean="0"/>
              <a:t>СПАСИБО ЗА ВНИМАНИЕ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28712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6789440" cy="940966"/>
          </a:xfrm>
        </p:spPr>
        <p:txBody>
          <a:bodyPr>
            <a:noAutofit/>
          </a:bodyPr>
          <a:lstStyle/>
          <a:p>
            <a:r>
              <a:rPr lang="ru-RU" sz="2400" b="1" dirty="0"/>
              <a:t>В условиях современной школы наиболее востребованными считаются следующие технологии: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/>
          <a:lstStyle/>
          <a:p>
            <a:r>
              <a:rPr lang="ru-RU" dirty="0"/>
              <a:t>Технология организация самостоятельной деятельности </a:t>
            </a:r>
          </a:p>
          <a:p>
            <a:r>
              <a:rPr lang="ru-RU" dirty="0"/>
              <a:t>Т</a:t>
            </a:r>
            <a:r>
              <a:rPr lang="ru-RU" dirty="0" smtClean="0"/>
              <a:t>ехнология </a:t>
            </a:r>
            <a:r>
              <a:rPr lang="ru-RU" dirty="0"/>
              <a:t>проектной, исследовательской и творческой деятельности </a:t>
            </a:r>
            <a:r>
              <a:rPr lang="ru-RU" dirty="0" smtClean="0"/>
              <a:t> </a:t>
            </a:r>
          </a:p>
          <a:p>
            <a:r>
              <a:rPr lang="ru-RU" dirty="0"/>
              <a:t>Т</a:t>
            </a:r>
            <a:r>
              <a:rPr lang="ru-RU" dirty="0" smtClean="0"/>
              <a:t>ехнология </a:t>
            </a:r>
            <a:r>
              <a:rPr lang="ru-RU" dirty="0"/>
              <a:t>проблемного обучения.</a:t>
            </a:r>
          </a:p>
          <a:p>
            <a:r>
              <a:rPr lang="ru-RU" dirty="0" smtClean="0"/>
              <a:t>Технологии </a:t>
            </a:r>
            <a:r>
              <a:rPr lang="ru-RU" dirty="0"/>
              <a:t>работы с различными источниками информации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5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b="1" i="1" dirty="0" smtClean="0"/>
              <a:t>        Задача </a:t>
            </a:r>
            <a:r>
              <a:rPr lang="ru-RU" b="1" i="1" dirty="0"/>
              <a:t>учителя − научить творчески мыслить школьников, то есть вооружить таким важным умением, как умение учиться.</a:t>
            </a:r>
            <a:r>
              <a:rPr lang="ru-RU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501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Метапредметное</a:t>
            </a:r>
            <a:r>
              <a:rPr lang="ru-RU" dirty="0" smtClean="0"/>
              <a:t> обучение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Обеспечивает </a:t>
            </a:r>
            <a:r>
              <a:rPr lang="ru-RU" dirty="0"/>
              <a:t>переход от существующей практики дробления знаний на предметы к целостному образному восприятию мира, к </a:t>
            </a:r>
            <a:r>
              <a:rPr lang="ru-RU" dirty="0" err="1"/>
              <a:t>метадеятельности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u="sng" dirty="0" err="1"/>
              <a:t>Метапредметные</a:t>
            </a:r>
            <a:r>
              <a:rPr lang="ru-RU" b="1" u="sng" dirty="0"/>
              <a:t> результаты </a:t>
            </a:r>
            <a:r>
              <a:rPr lang="ru-RU" u="sng" dirty="0"/>
              <a:t>образовательной деятельности </a:t>
            </a:r>
            <a:r>
              <a:rPr lang="ru-RU" dirty="0"/>
              <a:t>− это способы деятельности, применимые как в рамках образовательного процесса, так и при решении проблем в реальных жизненных ситуациях, освоенные обучающимися на базе одного, нескольких или всех учебных предметов.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775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Метапредметы</a:t>
            </a:r>
            <a:r>
              <a:rPr lang="ru-RU" dirty="0" smtClean="0"/>
              <a:t> 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«</a:t>
            </a:r>
            <a:r>
              <a:rPr lang="ru-RU" dirty="0"/>
              <a:t>знание»,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«</a:t>
            </a:r>
            <a:r>
              <a:rPr lang="ru-RU" dirty="0"/>
              <a:t>знак»,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«</a:t>
            </a:r>
            <a:r>
              <a:rPr lang="ru-RU" dirty="0"/>
              <a:t>проблема»,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          «</a:t>
            </a:r>
            <a:r>
              <a:rPr lang="ru-RU" dirty="0"/>
              <a:t>задача».</a:t>
            </a:r>
            <a:r>
              <a:rPr lang="ru-RU" b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846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Метапредмет</a:t>
            </a:r>
            <a:r>
              <a:rPr lang="ru-RU" b="1" i="1" dirty="0" smtClean="0"/>
              <a:t> </a:t>
            </a:r>
            <a:r>
              <a:rPr lang="ru-RU" b="1" i="1" dirty="0"/>
              <a:t>«Знак»</a:t>
            </a:r>
            <a:r>
              <a:rPr lang="ru-RU" b="1" dirty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У </a:t>
            </a:r>
            <a:r>
              <a:rPr lang="ru-RU" dirty="0"/>
              <a:t>школьников формируется </a:t>
            </a:r>
            <a:r>
              <a:rPr lang="ru-RU" i="1" dirty="0"/>
              <a:t>способность схематизации</a:t>
            </a:r>
            <a:r>
              <a:rPr lang="ru-RU" dirty="0"/>
              <a:t>, то есть, изображая графически, они учатся мысленно видеть то содержание, которое в них </a:t>
            </a:r>
            <a:r>
              <a:rPr lang="ru-RU" dirty="0" smtClean="0"/>
              <a:t>выражено.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586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Метапредмет</a:t>
            </a:r>
            <a:r>
              <a:rPr lang="ru-RU" b="1" i="1" dirty="0" smtClean="0"/>
              <a:t> </a:t>
            </a:r>
            <a:r>
              <a:rPr lang="ru-RU" b="1" i="1" dirty="0"/>
              <a:t>«Проблема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Школьники </a:t>
            </a:r>
            <a:r>
              <a:rPr lang="ru-RU" dirty="0"/>
              <a:t>учатся обсуждать вопросы, которые носят характер открытых, по сей день неразрешимых проблем, тем самым осваивают технологии позиционного анализа, отрабатывают умение организовывать и вести диалог, развивают способности целеполагания, самоопределения.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596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Метапредмет</a:t>
            </a:r>
            <a:r>
              <a:rPr lang="ru-RU" b="1" i="1" dirty="0"/>
              <a:t> «Задача»</a:t>
            </a:r>
            <a:r>
              <a:rPr lang="ru-RU" b="1" dirty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/>
              <a:t>Ф</a:t>
            </a:r>
            <a:r>
              <a:rPr lang="ru-RU" dirty="0" smtClean="0"/>
              <a:t>ормирует </a:t>
            </a:r>
            <a:r>
              <a:rPr lang="ru-RU" dirty="0"/>
              <a:t>у обучающихся знания о разных типах задач и способах их решения, опирающихся на математические умения и навыки.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1946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708</Words>
  <Application>Microsoft Office PowerPoint</Application>
  <PresentationFormat>Экран (4:3)</PresentationFormat>
  <Paragraphs>76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Тема Office</vt:lpstr>
      <vt:lpstr>Современные образовательные технологии в преподавании географии   при переходе на ФГОС   </vt:lpstr>
      <vt:lpstr>Презентация PowerPoint</vt:lpstr>
      <vt:lpstr>В условиях современной школы наиболее востребованными считаются следующие технологии:</vt:lpstr>
      <vt:lpstr>Презентация PowerPoint</vt:lpstr>
      <vt:lpstr>Метапредметное обучение</vt:lpstr>
      <vt:lpstr>Метапредметы …</vt:lpstr>
      <vt:lpstr>Метапредмет «Знак» </vt:lpstr>
      <vt:lpstr>Метапредмет «Проблема</vt:lpstr>
      <vt:lpstr>Метапредмет «Задача» </vt:lpstr>
      <vt:lpstr>Метапредмет  «Знание» </vt:lpstr>
      <vt:lpstr>При подготовке метапредметного занятия, необходимо, …</vt:lpstr>
      <vt:lpstr>Современный урок 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Технологическая карта урока-</vt:lpstr>
      <vt:lpstr>Создание технологической карты урока позволяет учителю: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Географические</dc:title>
  <dc:creator>Ранько Елена</dc:creator>
  <cp:lastModifiedBy>МАКС</cp:lastModifiedBy>
  <cp:revision>26</cp:revision>
  <dcterms:created xsi:type="dcterms:W3CDTF">2015-04-19T15:51:03Z</dcterms:created>
  <dcterms:modified xsi:type="dcterms:W3CDTF">2017-04-10T16:07:50Z</dcterms:modified>
</cp:coreProperties>
</file>