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8" autoAdjust="0"/>
    <p:restoredTop sz="94660"/>
  </p:normalViewPr>
  <p:slideViewPr>
    <p:cSldViewPr>
      <p:cViewPr>
        <p:scale>
          <a:sx n="91" d="100"/>
          <a:sy n="91" d="100"/>
        </p:scale>
        <p:origin x="-1234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F68CF-CACA-4F0B-9420-257A316411FD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FE925-9F68-402A-909D-9697B001E2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032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FE925-9F68-402A-909D-9697B001E23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048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openxmlformats.org/officeDocument/2006/relationships/image" Target="../media/image9.jpeg"/><Relationship Id="rId18" Type="http://schemas.microsoft.com/office/2007/relationships/hdphoto" Target="../media/hdphoto3.wdp"/><Relationship Id="rId3" Type="http://schemas.openxmlformats.org/officeDocument/2006/relationships/slide" Target="slide1.xml"/><Relationship Id="rId7" Type="http://schemas.openxmlformats.org/officeDocument/2006/relationships/image" Target="../media/image4.gif"/><Relationship Id="rId12" Type="http://schemas.microsoft.com/office/2007/relationships/hdphoto" Target="../media/hdphoto1.wdp"/><Relationship Id="rId17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6" Type="http://schemas.microsoft.com/office/2007/relationships/hdphoto" Target="../media/hdphoto2.wdp"/><Relationship Id="rId20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5" Type="http://schemas.openxmlformats.org/officeDocument/2006/relationships/image" Target="../media/image11.jpeg"/><Relationship Id="rId10" Type="http://schemas.openxmlformats.org/officeDocument/2006/relationships/image" Target="../media/image7.jpg"/><Relationship Id="rId19" Type="http://schemas.openxmlformats.org/officeDocument/2006/relationships/image" Target="../media/image13.gif"/><Relationship Id="rId4" Type="http://schemas.openxmlformats.org/officeDocument/2006/relationships/slide" Target="slide2.xml"/><Relationship Id="rId9" Type="http://schemas.openxmlformats.org/officeDocument/2006/relationships/image" Target="../media/image6.gif"/><Relationship Id="rId1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5529" y="0"/>
            <a:ext cx="325281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Диффузия </a:t>
            </a: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5760000" y="216000"/>
            <a:ext cx="1404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понятия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>
            <a:hlinkClick r:id="rId4" action="ppaction://hlinksldjump"/>
          </p:cNvPr>
          <p:cNvSpPr/>
          <p:nvPr/>
        </p:nvSpPr>
        <p:spPr>
          <a:xfrm>
            <a:off x="7236000" y="218686"/>
            <a:ext cx="1440000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задания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6000" y="6552000"/>
            <a:ext cx="4786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Сенин В.Г., Сенина Г.Н., МБОУ «СОШ №4», г. Корсаков</a:t>
            </a:r>
            <a:endParaRPr lang="ru-RU" sz="14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пятно.PNG"/>
          <p:cNvPicPr>
            <a:picLocks noChangeAspect="1"/>
          </p:cNvPicPr>
          <p:nvPr/>
        </p:nvPicPr>
        <p:blipFill>
          <a:blip r:embed="rId5">
            <a:clrChange>
              <a:clrFrom>
                <a:srgbClr val="FDFBFE"/>
              </a:clrFrom>
              <a:clrTo>
                <a:srgbClr val="FDFB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51942" y="1268760"/>
            <a:ext cx="2739038" cy="18002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444" y="685154"/>
            <a:ext cx="1412180" cy="187220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66737"/>
            <a:ext cx="1428750" cy="2381250"/>
          </a:xfrm>
          <a:prstGeom prst="rect">
            <a:avLst/>
          </a:prstGeom>
        </p:spPr>
      </p:pic>
      <p:sp>
        <p:nvSpPr>
          <p:cNvPr id="10" name="Загнутый угол 9"/>
          <p:cNvSpPr/>
          <p:nvPr/>
        </p:nvSpPr>
        <p:spPr>
          <a:xfrm>
            <a:off x="2016000" y="1366736"/>
            <a:ext cx="3888432" cy="238125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явление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при котором происходит взаимное  проникновение молекул одного вещества между молекулами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другого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77071"/>
            <a:ext cx="5472608" cy="2189043"/>
          </a:xfrm>
          <a:prstGeom prst="rect">
            <a:avLst/>
          </a:prstGeom>
        </p:spPr>
      </p:pic>
      <p:grpSp>
        <p:nvGrpSpPr>
          <p:cNvPr id="13" name="Группа 12"/>
          <p:cNvGrpSpPr/>
          <p:nvPr/>
        </p:nvGrpSpPr>
        <p:grpSpPr>
          <a:xfrm>
            <a:off x="6048000" y="5112000"/>
            <a:ext cx="2700000" cy="396000"/>
            <a:chOff x="5465802" y="3924000"/>
            <a:chExt cx="2700000" cy="396000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5465802" y="3924000"/>
              <a:ext cx="2700000" cy="396000"/>
            </a:xfrm>
            <a:prstGeom prst="round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примеры </a:t>
              </a:r>
              <a:endParaRPr lang="ru-RU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5" name="Рисунок 14" descr="btn_quest.gif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769802" y="3960000"/>
              <a:ext cx="285750" cy="295275"/>
            </a:xfrm>
            <a:prstGeom prst="rect">
              <a:avLst/>
            </a:prstGeom>
            <a:effectLst>
              <a:glow rad="63500">
                <a:srgbClr val="FFFFFF">
                  <a:alpha val="14902"/>
                </a:srgbClr>
              </a:glow>
            </a:effectLst>
          </p:spPr>
        </p:pic>
      </p:grpSp>
      <p:grpSp>
        <p:nvGrpSpPr>
          <p:cNvPr id="16" name="Группа 15"/>
          <p:cNvGrpSpPr/>
          <p:nvPr/>
        </p:nvGrpSpPr>
        <p:grpSpPr>
          <a:xfrm>
            <a:off x="6048000" y="3879071"/>
            <a:ext cx="2700000" cy="396000"/>
            <a:chOff x="5465802" y="3924000"/>
            <a:chExt cx="2700000" cy="396000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5465802" y="3924000"/>
              <a:ext cx="2700000" cy="396000"/>
            </a:xfrm>
            <a:prstGeom prst="round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в кристаллах </a:t>
              </a:r>
              <a:endParaRPr lang="ru-RU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8" name="Рисунок 17" descr="btn_quest.gif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769802" y="3960000"/>
              <a:ext cx="285750" cy="295275"/>
            </a:xfrm>
            <a:prstGeom prst="rect">
              <a:avLst/>
            </a:prstGeom>
            <a:effectLst>
              <a:glow rad="63500">
                <a:srgbClr val="FFFFFF">
                  <a:alpha val="14902"/>
                </a:srgbClr>
              </a:glow>
            </a:effectLst>
          </p:spPr>
        </p:pic>
      </p:grpSp>
      <p:grpSp>
        <p:nvGrpSpPr>
          <p:cNvPr id="19" name="Группа 18"/>
          <p:cNvGrpSpPr/>
          <p:nvPr/>
        </p:nvGrpSpPr>
        <p:grpSpPr>
          <a:xfrm>
            <a:off x="6048000" y="4509120"/>
            <a:ext cx="2700000" cy="396000"/>
            <a:chOff x="5465802" y="3924000"/>
            <a:chExt cx="2700000" cy="396000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5465802" y="3924000"/>
              <a:ext cx="2700000" cy="396000"/>
            </a:xfrm>
            <a:prstGeom prst="round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цементация </a:t>
              </a:r>
              <a:endParaRPr lang="ru-RU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1" name="Рисунок 20" descr="btn_quest.gif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769802" y="3960000"/>
              <a:ext cx="285750" cy="295275"/>
            </a:xfrm>
            <a:prstGeom prst="rect">
              <a:avLst/>
            </a:prstGeom>
            <a:effectLst>
              <a:glow rad="63500">
                <a:srgbClr val="FFFFFF">
                  <a:alpha val="14902"/>
                </a:srgbClr>
              </a:glow>
            </a:effectLst>
          </p:spPr>
        </p:pic>
      </p:grpSp>
      <p:grpSp>
        <p:nvGrpSpPr>
          <p:cNvPr id="30" name="Группа 29"/>
          <p:cNvGrpSpPr/>
          <p:nvPr/>
        </p:nvGrpSpPr>
        <p:grpSpPr>
          <a:xfrm>
            <a:off x="468000" y="900000"/>
            <a:ext cx="5455484" cy="5472608"/>
            <a:chOff x="484668" y="908720"/>
            <a:chExt cx="5455484" cy="5472608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484668" y="908720"/>
              <a:ext cx="5455484" cy="547260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32" name="Рисунок 3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000" y="1044000"/>
              <a:ext cx="3810000" cy="2514600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33" name="TextBox 32"/>
            <p:cNvSpPr txBox="1"/>
            <p:nvPr/>
          </p:nvSpPr>
          <p:spPr>
            <a:xfrm>
              <a:off x="2052000" y="3132000"/>
              <a:ext cx="24218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Мыло «Радуга»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4" name="Рисунок 33"/>
            <p:cNvPicPr>
              <a:picLocks noChangeAspect="1"/>
            </p:cNvPicPr>
            <p:nvPr/>
          </p:nvPicPr>
          <p:blipFill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rightnessContrast bright="15000" contrast="1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000" y="3672000"/>
              <a:ext cx="2791443" cy="2088000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657386" y="5692602"/>
              <a:ext cx="15287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Акварель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4000" y="3672000"/>
              <a:ext cx="2088000" cy="2088000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37" name="TextBox 36"/>
            <p:cNvSpPr txBox="1"/>
            <p:nvPr/>
          </p:nvSpPr>
          <p:spPr>
            <a:xfrm>
              <a:off x="3744000" y="5692602"/>
              <a:ext cx="14010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Процесс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8" name="Picture 4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254" y="1044000"/>
              <a:ext cx="285750" cy="292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1" name="Группа 50"/>
          <p:cNvGrpSpPr/>
          <p:nvPr/>
        </p:nvGrpSpPr>
        <p:grpSpPr>
          <a:xfrm>
            <a:off x="468000" y="900000"/>
            <a:ext cx="5455484" cy="5472608"/>
            <a:chOff x="484668" y="908720"/>
            <a:chExt cx="5455484" cy="5472608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484668" y="908720"/>
              <a:ext cx="5455484" cy="547260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29837" y="5224626"/>
              <a:ext cx="16110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Коррозия 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4" name="Picture 4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254" y="1044000"/>
              <a:ext cx="285750" cy="292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Рисунок 54"/>
            <p:cNvPicPr>
              <a:picLocks noChangeAspect="1"/>
            </p:cNvPicPr>
            <p:nvPr/>
          </p:nvPicPr>
          <p:blipFill>
            <a:blip r:embed="rId15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386" y="1044000"/>
              <a:ext cx="4286250" cy="2076450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pic>
          <p:nvPicPr>
            <p:cNvPr id="56" name="Рисунок 55"/>
            <p:cNvPicPr>
              <a:picLocks noChangeAspect="1"/>
            </p:cNvPicPr>
            <p:nvPr/>
          </p:nvPicPr>
          <p:blipFill>
            <a:blip r:embed="rId17">
              <a:extLst>
                <a:ext uri="{BEBA8EAE-BF5A-486C-A8C5-ECC9F3942E4B}">
                  <a14:imgProps xmlns:a14="http://schemas.microsoft.com/office/drawing/2010/main">
                    <a14:imgLayer r:embed="rId18">
                      <a14:imgEffect>
                        <a14:brightnessContrast bright="13000" contrast="1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837" y="3637384"/>
              <a:ext cx="2143125" cy="1457325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57" name="TextBox 56"/>
            <p:cNvSpPr txBox="1"/>
            <p:nvPr/>
          </p:nvSpPr>
          <p:spPr>
            <a:xfrm>
              <a:off x="612000" y="2664000"/>
              <a:ext cx="405540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effectLst>
                    <a:glow rad="139700">
                      <a:srgbClr val="FFFFFF"/>
                    </a:glow>
                  </a:effectLst>
                  <a:latin typeface="Arial" pitchFamily="34" charset="0"/>
                  <a:cs typeface="Arial" pitchFamily="34" charset="0"/>
                </a:rPr>
                <a:t>Диффузионно-сращенные </a:t>
              </a:r>
              <a:br>
                <a:rPr lang="ru-RU" sz="2400" dirty="0" smtClean="0">
                  <a:effectLst>
                    <a:glow rad="139700">
                      <a:srgbClr val="FFFFFF"/>
                    </a:glow>
                  </a:effectLst>
                  <a:latin typeface="Arial" pitchFamily="34" charset="0"/>
                  <a:cs typeface="Arial" pitchFamily="34" charset="0"/>
                </a:rPr>
              </a:br>
              <a:r>
                <a:rPr lang="ru-RU" sz="2400" dirty="0" smtClean="0">
                  <a:effectLst>
                    <a:glow rad="139700">
                      <a:srgbClr val="FFFFFF"/>
                    </a:glow>
                  </a:effectLst>
                  <a:latin typeface="Arial" pitchFamily="34" charset="0"/>
                  <a:cs typeface="Arial" pitchFamily="34" charset="0"/>
                </a:rPr>
                <a:t>кристаллы для лазеров</a:t>
              </a:r>
              <a:endParaRPr lang="ru-RU" sz="2400" dirty="0">
                <a:effectLst>
                  <a:glow rad="139700">
                    <a:srgbClr val="FFFFFF"/>
                  </a:glo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19872" y="3535338"/>
              <a:ext cx="1143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золото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212410" y="5902318"/>
              <a:ext cx="11913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свинец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0" name="Рисунок 59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3997003"/>
              <a:ext cx="1438020" cy="1993829"/>
            </a:xfrm>
            <a:prstGeom prst="rect">
              <a:avLst/>
            </a:prstGeom>
          </p:spPr>
        </p:pic>
        <p:cxnSp>
          <p:nvCxnSpPr>
            <p:cNvPr id="61" name="Прямая соединительная линия 60"/>
            <p:cNvCxnSpPr/>
            <p:nvPr/>
          </p:nvCxnSpPr>
          <p:spPr>
            <a:xfrm>
              <a:off x="4211960" y="3960000"/>
              <a:ext cx="455446" cy="152077"/>
            </a:xfrm>
            <a:prstGeom prst="line">
              <a:avLst/>
            </a:prstGeom>
            <a:ln w="19050">
              <a:solidFill>
                <a:schemeClr val="tx1"/>
              </a:solidFill>
              <a:tailEnd type="oval" w="med" len="med"/>
            </a:ln>
            <a:effectLst>
              <a:glow rad="101600">
                <a:srgbClr val="FFFFFF">
                  <a:alpha val="9098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flipV="1">
              <a:off x="3841490" y="5686291"/>
              <a:ext cx="825916" cy="294782"/>
            </a:xfrm>
            <a:prstGeom prst="line">
              <a:avLst/>
            </a:prstGeom>
            <a:ln w="19050">
              <a:solidFill>
                <a:schemeClr val="tx1"/>
              </a:solidFill>
              <a:tailEnd type="oval" w="med" len="med"/>
            </a:ln>
            <a:effectLst>
              <a:glow rad="101600">
                <a:srgbClr val="FFFFFF">
                  <a:alpha val="90980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Группа 62"/>
          <p:cNvGrpSpPr/>
          <p:nvPr/>
        </p:nvGrpSpPr>
        <p:grpSpPr>
          <a:xfrm>
            <a:off x="468000" y="900000"/>
            <a:ext cx="5455484" cy="5472608"/>
            <a:chOff x="484668" y="908720"/>
            <a:chExt cx="5455484" cy="5472608"/>
          </a:xfrm>
        </p:grpSpPr>
        <p:sp>
          <p:nvSpPr>
            <p:cNvPr id="64" name="Прямоугольник 63"/>
            <p:cNvSpPr/>
            <p:nvPr/>
          </p:nvSpPr>
          <p:spPr>
            <a:xfrm>
              <a:off x="484668" y="908720"/>
              <a:ext cx="5455484" cy="547260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65" name="Рисунок 64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000" y="1007999"/>
              <a:ext cx="5286576" cy="3600000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pic>
          <p:nvPicPr>
            <p:cNvPr id="66" name="Picture 4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254" y="1044000"/>
              <a:ext cx="285750" cy="292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3664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5529" y="0"/>
            <a:ext cx="325281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Диффузия </a:t>
            </a: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5760000" y="216000"/>
            <a:ext cx="1404000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понятия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7236000" y="218686"/>
            <a:ext cx="1440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задания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76000" y="6552000"/>
            <a:ext cx="4786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Сенин В.Г., Сенина Г.Н., МБОУ «СОШ №4», г. Корсаков</a:t>
            </a:r>
            <a:endParaRPr lang="ru-RU" sz="14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764704"/>
            <a:ext cx="8208456" cy="158417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Сделайте вывод, как зависит скорость диффузии от температуры: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“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Чем выше температура, тем … проходит диффузия”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2484000"/>
            <a:ext cx="3960440" cy="374441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Огурцы были одновременно залиты: одна банка – холодным рассолом, вторая банка – горячим. </a:t>
            </a:r>
            <a:endParaRPr lang="ru-RU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В какой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банке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огурцы </a:t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просолились </a:t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быстрее?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44008" y="2484000"/>
            <a:ext cx="4025107" cy="374441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Какое отношение к диффузии имеет поговорка: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Ложка 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дегтя испортит бочку меда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?</a:t>
            </a:r>
          </a:p>
          <a:p>
            <a:pPr algn="ctr"/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315" y="4993364"/>
            <a:ext cx="1447800" cy="1524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419" y="5028000"/>
            <a:ext cx="1085850" cy="1524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15" y="5028000"/>
            <a:ext cx="108585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92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126</TotalTime>
  <Words>100</Words>
  <Application>Microsoft Office PowerPoint</Application>
  <PresentationFormat>Экран (4:3)</PresentationFormat>
  <Paragraphs>25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Аспект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1</cp:lastModifiedBy>
  <cp:revision>21</cp:revision>
  <dcterms:created xsi:type="dcterms:W3CDTF">2015-05-17T09:45:01Z</dcterms:created>
  <dcterms:modified xsi:type="dcterms:W3CDTF">2017-05-01T01:46:14Z</dcterms:modified>
</cp:coreProperties>
</file>