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7" r:id="rId3"/>
    <p:sldId id="259" r:id="rId4"/>
    <p:sldId id="262" r:id="rId5"/>
    <p:sldId id="264" r:id="rId6"/>
    <p:sldId id="263" r:id="rId7"/>
    <p:sldId id="260" r:id="rId8"/>
    <p:sldId id="269" r:id="rId9"/>
    <p:sldId id="268" r:id="rId10"/>
    <p:sldId id="270" r:id="rId11"/>
    <p:sldId id="279" r:id="rId12"/>
    <p:sldId id="266" r:id="rId13"/>
    <p:sldId id="275" r:id="rId14"/>
    <p:sldId id="274" r:id="rId15"/>
    <p:sldId id="273" r:id="rId16"/>
    <p:sldId id="271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14A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3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9&amp;text=%D0%B6%D0%B8%D1%80%D1%8B%20%D0%B2%20%D0%BF%D1%80%D0%BE%D0%B4%D1%83%D0%BA%D1%82%D0%B0%D1%85%20%D0%BF%D0%B8%D1%82%D0%B0%D0%BD%D0%B8%D1%8F&amp;img_url=www.sydv80.gov.tr/proje/t2_1241721115.jpg&amp;rpt=simage" TargetMode="Externa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+++картинки зв\fokina_l-p_shabl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1340768"/>
            <a:ext cx="7429552" cy="3301679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50189"/>
              </a:avLst>
            </a:prstTxWarp>
            <a:spAutoFit/>
          </a:bodyPr>
          <a:lstStyle/>
          <a:p>
            <a:r>
              <a:rPr lang="ru-RU" sz="60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  рационального питания в детском саду и дома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8640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МБОУ «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Кеврольская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ОШ №18 им. М.Ф. Теплова»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структурное подразделение  «Детский сад»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0GA8941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2335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00100" y="2000242"/>
          <a:ext cx="6572295" cy="2684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65"/>
                <a:gridCol w="2190765"/>
                <a:gridCol w="2190765"/>
              </a:tblGrid>
              <a:tr h="489903">
                <a:tc>
                  <a:txBody>
                    <a:bodyPr/>
                    <a:lstStyle/>
                    <a:p>
                      <a:r>
                        <a:rPr lang="ru-RU" dirty="0" smtClean="0"/>
                        <a:t>ВИТАМИН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ГДЕ ЖИВЁТ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ЧЕМУ ПОЛЕЗЕН</a:t>
                      </a:r>
                      <a:endParaRPr lang="ru-RU" dirty="0"/>
                    </a:p>
                  </a:txBody>
                  <a:tcPr/>
                </a:tc>
              </a:tr>
              <a:tr h="489903">
                <a:tc>
                  <a:txBody>
                    <a:bodyPr/>
                    <a:lstStyle/>
                    <a:p>
                      <a:r>
                        <a:rPr lang="ru-RU" dirty="0" smtClean="0"/>
                        <a:t>ПАНТЕИНОВАЯ</a:t>
                      </a:r>
                      <a:r>
                        <a:rPr lang="ru-RU" baseline="0" dirty="0" smtClean="0"/>
                        <a:t> КИСЛОТА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ФАСОЛИ, ЦВЕТНОЙ КАПУСТЕ, МЯСЕ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ДВИГАТЕЛЬНОЙ ФУНКЦИИ КИШЕЧНИКА</a:t>
                      </a:r>
                      <a:endParaRPr lang="ru-RU" dirty="0"/>
                    </a:p>
                  </a:txBody>
                  <a:tcPr/>
                </a:tc>
              </a:tr>
              <a:tr h="489903">
                <a:tc>
                  <a:txBody>
                    <a:bodyPr/>
                    <a:lstStyle/>
                    <a:p>
                      <a:r>
                        <a:rPr lang="ru-RU" dirty="0" smtClean="0"/>
                        <a:t>ФОЛИЕВАЯ КИСЛОТА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ШПИНАТЕ, ЗЕЛЁНОМ ГОРОШКЕ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РОСТУ И КРОВЕТВОРЕНИЮ</a:t>
                      </a:r>
                      <a:endParaRPr lang="ru-RU" dirty="0"/>
                    </a:p>
                  </a:txBody>
                  <a:tcPr/>
                </a:tc>
              </a:tr>
              <a:tr h="489903">
                <a:tc>
                  <a:txBody>
                    <a:bodyPr/>
                    <a:lstStyle/>
                    <a:p>
                      <a:r>
                        <a:rPr lang="ru-RU" dirty="0" smtClean="0"/>
                        <a:t>БИОТИН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ПОМИДОРАХ, СОЕВЫХ БОБАХ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КОЖЕ,ВОЛОСАМ И НОГТЯМ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240804"/>
            <a:ext cx="6598666" cy="6617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Завтрак:</a:t>
            </a:r>
          </a:p>
          <a:p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чай, кофе, какао</a:t>
            </a:r>
          </a:p>
          <a:p>
            <a:pPr>
              <a:buFontTx/>
              <a:buChar char="-"/>
            </a:pP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молочная каша</a:t>
            </a:r>
          </a:p>
          <a:p>
            <a:pPr>
              <a:buFontTx/>
              <a:buChar char="-"/>
            </a:pP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бутерброд, кондитерские изделия</a:t>
            </a:r>
          </a:p>
          <a:p>
            <a:endParaRPr lang="ru-RU" sz="2800" b="1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 завтрак:</a:t>
            </a:r>
          </a:p>
          <a:p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-Сок, фрукты, йогурт</a:t>
            </a:r>
          </a:p>
          <a:p>
            <a:pPr>
              <a:buFontTx/>
              <a:buChar char="-"/>
            </a:pPr>
            <a:endParaRPr lang="ru-RU" b="1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Обед: </a:t>
            </a:r>
          </a:p>
          <a:p>
            <a:pPr>
              <a:buFontTx/>
              <a:buChar char="-"/>
            </a:pP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Суп,</a:t>
            </a:r>
          </a:p>
          <a:p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-2 блюдо (гарнир и блюдо из мяса, рыбы, птицы)</a:t>
            </a:r>
          </a:p>
          <a:p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-Салат или порционные овощи,</a:t>
            </a:r>
          </a:p>
          <a:p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-Напиток, компот, кисель. сок </a:t>
            </a:r>
          </a:p>
          <a:p>
            <a:pPr>
              <a:buFontTx/>
              <a:buChar char="-"/>
            </a:pPr>
            <a:endParaRPr lang="ru-RU" b="1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Полдник:</a:t>
            </a: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-запеканки, салаты, </a:t>
            </a:r>
          </a:p>
          <a:p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кисло-молочные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продукты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7" name="Picture 8" descr="яйцо разр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928802"/>
            <a:ext cx="1392068" cy="85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6f023580af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67083"/>
            <a:ext cx="3357554" cy="259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eda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714488"/>
            <a:ext cx="941385" cy="104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a2f37f6a334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85728"/>
            <a:ext cx="1603272" cy="129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молок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74018" y="928670"/>
            <a:ext cx="1269982" cy="180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Безимени-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928670"/>
            <a:ext cx="1038235" cy="84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1\Desktop\Кривополенова Нат. Евд\картинки д..с\картинки часы, кормушка\thumb800x600x1x16777215_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8981" y="500042"/>
            <a:ext cx="2845019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000108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Мясо и мясопродукты: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мясо диких животных;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коллагенсодержащее сырье из мяса птицы;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мясо третьей и четвертой категории;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мясо с массовой долей костей, жировой и соединительной ткани свыше 20%;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субпродукты, кроме печени, языка, сердца;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кровяные и ливерные колбасы;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непотрошеная птица;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мясо водоплавающих птиц.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Блюда, изготовленные из мяса, птицы, рыбы: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зельцы, изделия из мясной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обрези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диафрагмы; рулеты из мякоти голов;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блюда, не прошедшие тепловую обработку, кроме соленой рыбы (сельдь, семга, форель).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4214818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42852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ПИЩЕВЫЕ  ПРОДУКТЫ, КОТОРЫЕ  НЕ ДОПУСКАЕТСЯ ИСПОЛЬЗОВАТЬ  В  ПИТАНИИ  ДЕТЕЙ:</a:t>
            </a:r>
            <a:endParaRPr lang="ru-RU" sz="2000" dirty="0">
              <a:ln>
                <a:solidFill>
                  <a:srgbClr val="C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00232" y="4214818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36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428604"/>
            <a:ext cx="885828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Молоко и молочные продукты: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молоко и молочные продукты из хозяйств, неблагополучных по заболеваемости сельскохозяйственных животных,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молоко, не прошедшее пастеризацию;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молочные продукты, творожные сырки с использованием растительных жиров;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мороженое;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творог из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непастеризованного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молока;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фляжная сметана без термической обработки;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простокваша "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самоквас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Яйца: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яйца водоплавающих птиц;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яйца с загрязненной скорлупой, с насечкой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,"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бой";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яйца из хозяйств, неблагополучных по сальмонеллезам;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user1\Desktop\Кривополенова Нат. Евд\картинки д..с\картинки часы, кормушка\thumb800x600x1x16777215_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357430"/>
            <a:ext cx="1714485" cy="2539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00232" y="4214818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36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285728"/>
            <a:ext cx="84969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Консервы: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консервы с нарушением герметичности банок, банки с ржавчиной, деформированные, без этикеток.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Пищевые жиры: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кулинарные жиры, свиное или баранье сало, маргарин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маргарин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допускается только для выпечки) и другие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гидрогенизированные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жиры;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сливочное масло жирностью ниже 72%;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жареные в жире (во фритюре) пищевые продукты и кулинарные изделия, чипсы.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1\Desktop\Кривополенова Нат. Евд\картинки д..с\картинки часы, кормушка\thumb800x600x1x16777215_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933056"/>
            <a:ext cx="1792790" cy="2655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1\Desktop\Кривополенова Нат. Евд\картинки д..с\картинки часы, кормушка\thumb800x600x1x16777215_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3714752"/>
            <a:ext cx="1785937" cy="2645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42968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Прочие продукты и блюда: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любые пищевые продукты домашнего (не промышленного) изготовления, а также принесенные из дома (в том числе при организации праздничных мероприятий, праздновании дней рождения и т.п.);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первые и вторые блюда на основе сухих пищевых концентратов быстрого приготовления;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крупы, мука, сухофрукты и другие продукты, загрязненные различными примесями или зараженные амбарными вредителями;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грибы и кулинарные изделия, из них приготовленные;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квас, газированные напитки;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уксус, горчица, хрен, перец острый , острые соусы, кетчупы, майонезы и майонезные соусы;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маринованные овощи и фрукты (огурцы, томаты, сливы, яблоки) с применением уксуса, не прошедшие перед выдачей термическую обработку;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кофе натуральный;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ядра абрикосовой косточки, арахиса;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карамель, в том числе леденцовая;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продукты, в том числе кондитерские изделия, содержащие алкоголь; кумыс и другие кисломолочные продукты с содержанием этанола (более 0,5%).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4214818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00232" y="4214818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3600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Организация питания детей в ДОУ должна сочетаться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  правильным    питанием  ребенка в семье.</a:t>
            </a:r>
            <a:endParaRPr kumimoji="0" lang="ru-RU" sz="24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Домашний рацион питания “организованного” ребенка должен дополнять, а не заменять рацион детского сада.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43050"/>
            <a:ext cx="8786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Утром перед отправлением ребенка в детский сад не кормите                      его, так как он  будет плохо завтракать в группе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285992"/>
            <a:ext cx="8715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 огорчений и забот доставляет родителям плохой   аппетит  детей.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571744"/>
            <a:ext cx="4410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торопите ребенка во время еды.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857496"/>
            <a:ext cx="3664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Избегайте перекармливания.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214686"/>
            <a:ext cx="3452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Откажитесь от </a:t>
            </a:r>
            <a:r>
              <a:rPr lang="ru-RU" sz="20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фаст-фуда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643314"/>
            <a:ext cx="4185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7. 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Еда должна быть разнообразной.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000504"/>
            <a:ext cx="39177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8. 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Пища должна быть безопасной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357694"/>
            <a:ext cx="4688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9. 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Нельзя обойти вниманием и напитки.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584233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сбалансированного и  полноценного  питания 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    </a:t>
            </a:r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ежедневно включать в детский рацион </a:t>
            </a:r>
          </a:p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молочные продукты,   фрукты и овощи.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64559" y="5357826"/>
            <a:ext cx="3579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Соблюдать режим питания.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357826"/>
            <a:ext cx="5500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Пища должна химически "щадить" ребенка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714884"/>
            <a:ext cx="5715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Обеспечить высокие вкусовые качества приготовленных блюд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НОВОЕ для работы\08D3q7eXd1I.jpg"/>
          <p:cNvPicPr>
            <a:picLocks noChangeAspect="1" noChangeArrowheads="1"/>
          </p:cNvPicPr>
          <p:nvPr/>
        </p:nvPicPr>
        <p:blipFill>
          <a:blip r:embed="rId2" cstate="print"/>
          <a:srcRect l="16473" t="16250" r="2814" b="12500"/>
          <a:stretch>
            <a:fillRect/>
          </a:stretch>
        </p:blipFill>
        <p:spPr bwMode="auto">
          <a:xfrm>
            <a:off x="2285984" y="357166"/>
            <a:ext cx="4643470" cy="40719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4286256"/>
            <a:ext cx="7358114" cy="1015663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</a:bodyPr>
          <a:lstStyle/>
          <a:p>
            <a:r>
              <a:rPr lang="ru-RU" sz="6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 А С И Б О !</a:t>
            </a:r>
            <a:endParaRPr lang="ru-RU" sz="6000" dirty="0">
              <a:ln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00232" y="4214818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3600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42844" y="0"/>
            <a:ext cx="8786874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У</a:t>
            </a:r>
            <a:r>
              <a:rPr kumimoji="0" lang="ru-RU" sz="32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словия полноценного питания:</a:t>
            </a: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Ребенок должен получать достаточное количество питательных веществ, которые обеспечат его потребности в энергии и основных компонентах </a:t>
            </a: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белки, жиры, углеводы, витамины).</a:t>
            </a: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Пища должна быть разнообразной, сбалансированной и содержать необходимое соотношение компонентов питания.</a:t>
            </a: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Питание должно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опережающе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сопровождать все процессы роста и развития организма ребенка, другими словами, подрастая, ребенок не должен испытывать нехватку пищи и питательных веществ.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428604"/>
            <a:ext cx="7294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БЕЛКИ, ЖИРЫ, УГЛЕВОДЫ 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phiz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62" y="4157644"/>
            <a:ext cx="3643338" cy="270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0098" y="3357562"/>
            <a:ext cx="3504646" cy="35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00232" y="4214818"/>
            <a:ext cx="450950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организма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Рост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Сила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Энергия </a:t>
            </a:r>
            <a:endParaRPr lang="ru-RU" sz="3600" dirty="0"/>
          </a:p>
        </p:txBody>
      </p:sp>
      <p:pic>
        <p:nvPicPr>
          <p:cNvPr id="8" name="Picture 8" descr="бжу"/>
          <p:cNvPicPr>
            <a:picLocks noChangeAspect="1" noChangeArrowheads="1"/>
          </p:cNvPicPr>
          <p:nvPr/>
        </p:nvPicPr>
        <p:blipFill>
          <a:blip r:embed="rId4" cstate="print"/>
          <a:srcRect b="54719"/>
          <a:stretch>
            <a:fillRect/>
          </a:stretch>
        </p:blipFill>
        <p:spPr bwMode="auto">
          <a:xfrm>
            <a:off x="1643042" y="1285860"/>
            <a:ext cx="5940425" cy="150019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00232" y="4214818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85728"/>
            <a:ext cx="971553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основных белковых продуктов </a:t>
            </a:r>
          </a:p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(на 100грамм продукта)</a:t>
            </a:r>
            <a:endParaRPr lang="ru-RU" sz="2400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Куриная грудка – 18,9г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Филе индейки  –  25.4г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Говядина   – 27г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Форель – 17г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Горбуша – 21г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Яйца – 13г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Творог (обезжиренный) – 16,5г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Кефир – 3г на 100мл продукта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Фасоль (консервированная) – 6,5г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Рис – 14г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Гречка – 12,5г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3" descr="kury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5286388"/>
            <a:ext cx="316865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бел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85926"/>
            <a:ext cx="3792558" cy="2302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00232" y="4214818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14290"/>
            <a:ext cx="835824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основных жиросодержащих продуктов</a:t>
            </a: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Масло сливочное – 72 -86г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Сметана, сыр - 20- 45г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Творог жирный – 20г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Молоко, кефир – 1-3.6г  в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зависимости от жирности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Мороженое сливочное – 20г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Колбасы, сосиски – 20-40г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Нежирное мясо, птица – до 9г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Жирная рыба – 10-19г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Нежирная рыба – 3-9г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Пирожное, торт – до 40г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Масло растительное – 83г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Кедровые орехи – до 37г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Грецкие орехи – до 36г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моло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4572008"/>
            <a:ext cx="1456377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i?id=427869125-47-7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643446"/>
            <a:ext cx="2266939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00232" y="4214818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14290"/>
            <a:ext cx="728664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продуктов, содержащих углеводы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  – 65г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Сахар  – 65г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Конфеты  – 65г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Крупы, макаронные изделия  – 65г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Фасоль, горох  – 50г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100г готового продукта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Хлеб  – 40г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Мороженое  – 20г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Шоколад  – 43г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Картофель  – до 20г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100г готового продукта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Сладкие фрукты  – до 20г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Несладкие фрукты, ягоды  – до 10г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0" descr="уг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215074" y="3929066"/>
            <a:ext cx="2706573" cy="2714620"/>
          </a:xfrm>
          <a:prstGeom prst="rect">
            <a:avLst/>
          </a:prstGeom>
          <a:noFill/>
        </p:spPr>
      </p:pic>
      <p:pic>
        <p:nvPicPr>
          <p:cNvPr id="6" name="Picture 9" descr="сах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142984"/>
            <a:ext cx="2008457" cy="1712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00364" y="285728"/>
            <a:ext cx="404129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ВИТАМИНЫ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3600" dirty="0"/>
          </a:p>
        </p:txBody>
      </p:sp>
      <p:pic>
        <p:nvPicPr>
          <p:cNvPr id="3" name="Picture 9" descr="untitleфыфы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214422"/>
            <a:ext cx="4892017" cy="3267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Группа 3"/>
          <p:cNvGrpSpPr/>
          <p:nvPr/>
        </p:nvGrpSpPr>
        <p:grpSpPr>
          <a:xfrm>
            <a:off x="4286248" y="5286388"/>
            <a:ext cx="1439863" cy="1347788"/>
            <a:chOff x="7308850" y="5229225"/>
            <a:chExt cx="1439863" cy="1347788"/>
          </a:xfrm>
        </p:grpSpPr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7308850" y="5229225"/>
              <a:ext cx="1439863" cy="134778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7885113" y="5589588"/>
              <a:ext cx="431800" cy="5318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b="1" kern="10" dirty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D</a:t>
              </a:r>
              <a:endParaRPr lang="ru-RU" sz="4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00034" y="2571744"/>
            <a:ext cx="1346200" cy="1346200"/>
            <a:chOff x="7451725" y="2565400"/>
            <a:chExt cx="1346200" cy="1346200"/>
          </a:xfrm>
        </p:grpSpPr>
        <p:sp>
          <p:nvSpPr>
            <p:cNvPr id="10" name="Oval 9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451725" y="2565400"/>
              <a:ext cx="1346200" cy="134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" name="WordArt 14">
              <a:hlinkClick r:id="rId3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812088" y="2997200"/>
              <a:ext cx="576262" cy="6032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4400" b="1" kern="10" dirty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Е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357422" y="5286388"/>
            <a:ext cx="1368425" cy="1203325"/>
            <a:chOff x="4211638" y="3500438"/>
            <a:chExt cx="1368425" cy="1203325"/>
          </a:xfrm>
        </p:grpSpPr>
        <p:sp>
          <p:nvSpPr>
            <p:cNvPr id="13" name="Oval 8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211638" y="3500438"/>
              <a:ext cx="1368425" cy="1203325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" name="WordArt 15">
              <a:hlinkClick r:id="" action="ppaction://noaction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43438" y="3789363"/>
              <a:ext cx="504825" cy="5334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4400" b="1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в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00034" y="4429132"/>
            <a:ext cx="1439862" cy="1346200"/>
            <a:chOff x="827088" y="5229225"/>
            <a:chExt cx="1439862" cy="1346200"/>
          </a:xfrm>
        </p:grpSpPr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827088" y="5229225"/>
              <a:ext cx="1439862" cy="134620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7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331913" y="5589588"/>
              <a:ext cx="576262" cy="6032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4400" b="1" kern="10" dirty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с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785786" y="1000108"/>
            <a:ext cx="1439862" cy="1273175"/>
            <a:chOff x="468313" y="2565400"/>
            <a:chExt cx="1439862" cy="1273175"/>
          </a:xfrm>
        </p:grpSpPr>
        <p:sp>
          <p:nvSpPr>
            <p:cNvPr id="19" name="Oval 11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68313" y="2565400"/>
              <a:ext cx="1439862" cy="12731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" name="WordArt 12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900113" y="2997200"/>
              <a:ext cx="503237" cy="5318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4400" b="1" kern="10" dirty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А</a:t>
              </a:r>
            </a:p>
          </p:txBody>
        </p:sp>
      </p:grpSp>
      <p:pic>
        <p:nvPicPr>
          <p:cNvPr id="21" name="Рисунок 20" descr="732981-814c029a8b7b059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4286256"/>
            <a:ext cx="2484884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0GA8941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353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1539" y="1571613"/>
          <a:ext cx="6357981" cy="4624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327"/>
                <a:gridCol w="2119327"/>
                <a:gridCol w="2119327"/>
              </a:tblGrid>
              <a:tr h="395152">
                <a:tc>
                  <a:txBody>
                    <a:bodyPr/>
                    <a:lstStyle/>
                    <a:p>
                      <a:r>
                        <a:rPr lang="ru-RU" dirty="0" smtClean="0"/>
                        <a:t>ВИТАМИН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ГДЕ ЖИВЁТ?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ЧЕМУ ПОЛЕЗЕН</a:t>
                      </a:r>
                      <a:endParaRPr lang="ru-RU" dirty="0"/>
                    </a:p>
                  </a:txBody>
                  <a:tcPr/>
                </a:tc>
              </a:tr>
              <a:tr h="958832">
                <a:tc>
                  <a:txBody>
                    <a:bodyPr/>
                    <a:lstStyle/>
                    <a:p>
                      <a:r>
                        <a:rPr lang="ru-RU" dirty="0" smtClean="0"/>
                        <a:t>ВИТАМИН «В 12»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МЯСЕ, СЫРЕ, </a:t>
                      </a:r>
                    </a:p>
                    <a:p>
                      <a:r>
                        <a:rPr lang="ru-RU" dirty="0" smtClean="0"/>
                        <a:t>МОРЕПРОДУКТАХ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РОСТУ, НЕРВНОЙ</a:t>
                      </a:r>
                      <a:r>
                        <a:rPr lang="ru-RU" baseline="0" dirty="0" smtClean="0"/>
                        <a:t> СИСТЕМЕ, ЗАЖИВЛЕНИЮ РАН</a:t>
                      </a:r>
                      <a:endParaRPr lang="ru-RU" dirty="0"/>
                    </a:p>
                  </a:txBody>
                  <a:tcPr/>
                </a:tc>
              </a:tr>
              <a:tr h="682044">
                <a:tc>
                  <a:txBody>
                    <a:bodyPr/>
                    <a:lstStyle/>
                    <a:p>
                      <a:r>
                        <a:rPr lang="ru-RU" dirty="0" smtClean="0"/>
                        <a:t>ВИТАМИН «С»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ШИПОВНИКЕ,</a:t>
                      </a:r>
                    </a:p>
                    <a:p>
                      <a:r>
                        <a:rPr lang="ru-RU" dirty="0" smtClean="0"/>
                        <a:t>ОБЛЕПИХЕ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ИММУННОЙ СИСТЕМЕ</a:t>
                      </a:r>
                      <a:endParaRPr lang="ru-RU" dirty="0"/>
                    </a:p>
                  </a:txBody>
                  <a:tcPr/>
                </a:tc>
              </a:tr>
              <a:tr h="671182">
                <a:tc>
                  <a:txBody>
                    <a:bodyPr/>
                    <a:lstStyle/>
                    <a:p>
                      <a:r>
                        <a:rPr lang="ru-RU" dirty="0" smtClean="0"/>
                        <a:t>ВИТАМИН «</a:t>
                      </a:r>
                      <a:r>
                        <a:rPr lang="en-US" dirty="0" smtClean="0"/>
                        <a:t>D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ПЕЧЕНИ, РЫБЕ, ИКРЕ, ЯЙЦАХ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КОСТЯМ, ЗУБАМ</a:t>
                      </a:r>
                      <a:endParaRPr lang="ru-RU" dirty="0"/>
                    </a:p>
                  </a:txBody>
                  <a:tcPr/>
                </a:tc>
              </a:tr>
              <a:tr h="958832">
                <a:tc>
                  <a:txBody>
                    <a:bodyPr/>
                    <a:lstStyle/>
                    <a:p>
                      <a:r>
                        <a:rPr lang="ru-RU" dirty="0" smtClean="0"/>
                        <a:t>ВИТАМИН «Е»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ОРЕХАХ, РАСТИТЕЛЬНЫХ МАСЛАХ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ПОЛОВЫМ И ЭНДОКРИННЫМ ЖЕЛЕЗАМ</a:t>
                      </a:r>
                      <a:endParaRPr lang="ru-RU" dirty="0"/>
                    </a:p>
                  </a:txBody>
                  <a:tcPr/>
                </a:tc>
              </a:tr>
              <a:tr h="958832">
                <a:tc>
                  <a:txBody>
                    <a:bodyPr/>
                    <a:lstStyle/>
                    <a:p>
                      <a:r>
                        <a:rPr lang="ru-RU" dirty="0" smtClean="0"/>
                        <a:t>ВИТАМИН «К»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ШПИНАТЕ, КАБАЧКАХ, КАПУСТЕ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СВЁРТЫВАЕМОСТИ КРОВИ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0GA8941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35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000232" y="1571612"/>
            <a:ext cx="4549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В КАКИХ ПРОДУКТАХ «ЖИВУТ» ВИТАМИНЫ</a:t>
            </a: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endParaRPr lang="ru-RU" b="1" i="1" dirty="0">
              <a:solidFill>
                <a:srgbClr val="00206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28662" y="2000240"/>
          <a:ext cx="6715173" cy="419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391"/>
                <a:gridCol w="2238391"/>
                <a:gridCol w="2238391"/>
              </a:tblGrid>
              <a:tr h="303457">
                <a:tc>
                  <a:txBody>
                    <a:bodyPr/>
                    <a:lstStyle/>
                    <a:p>
                      <a:r>
                        <a:rPr lang="ru-RU" dirty="0" smtClean="0"/>
                        <a:t>ВИТАМИН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ГДЕ ЖИВЁТ?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ЧЕМУ ПОЛЕЗЕН</a:t>
                      </a:r>
                      <a:endParaRPr lang="ru-RU" dirty="0"/>
                    </a:p>
                  </a:txBody>
                  <a:tcPr/>
                </a:tc>
              </a:tr>
              <a:tr h="531050">
                <a:tc>
                  <a:txBody>
                    <a:bodyPr/>
                    <a:lstStyle/>
                    <a:p>
                      <a:r>
                        <a:rPr lang="ru-RU" dirty="0" smtClean="0"/>
                        <a:t>ВИТАМИН</a:t>
                      </a:r>
                      <a:r>
                        <a:rPr lang="ru-RU" baseline="0" dirty="0" smtClean="0"/>
                        <a:t> «А»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РЫБЕ, ПЕЧЕНИ,</a:t>
                      </a:r>
                    </a:p>
                    <a:p>
                      <a:r>
                        <a:rPr lang="ru-RU" dirty="0" smtClean="0"/>
                        <a:t>АБРИКОСАХ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КОЖЕ,</a:t>
                      </a:r>
                      <a:r>
                        <a:rPr lang="ru-RU" baseline="0" dirty="0" smtClean="0"/>
                        <a:t> ЗРЕНИЮ</a:t>
                      </a:r>
                      <a:endParaRPr lang="ru-RU" dirty="0"/>
                    </a:p>
                  </a:txBody>
                  <a:tcPr/>
                </a:tc>
              </a:tr>
              <a:tr h="531050">
                <a:tc>
                  <a:txBody>
                    <a:bodyPr/>
                    <a:lstStyle/>
                    <a:p>
                      <a:r>
                        <a:rPr lang="ru-RU" dirty="0" smtClean="0"/>
                        <a:t>ВИТАМИН «В</a:t>
                      </a:r>
                      <a:r>
                        <a:rPr lang="ru-RU" baseline="0" dirty="0" smtClean="0"/>
                        <a:t> 1»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РИСЕ, ОВОЩАХ, ПТИЦЕ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НЕРВНОЙ СИСТЕМЕ,</a:t>
                      </a:r>
                    </a:p>
                    <a:p>
                      <a:r>
                        <a:rPr lang="ru-RU" dirty="0" smtClean="0"/>
                        <a:t>ПАМЯТИ, </a:t>
                      </a:r>
                    </a:p>
                    <a:p>
                      <a:r>
                        <a:rPr lang="ru-RU" dirty="0" smtClean="0"/>
                        <a:t>ПИЩЕВАРЕНИЮ</a:t>
                      </a:r>
                      <a:endParaRPr lang="ru-RU" dirty="0"/>
                    </a:p>
                  </a:txBody>
                  <a:tcPr/>
                </a:tc>
              </a:tr>
              <a:tr h="719880">
                <a:tc>
                  <a:txBody>
                    <a:bodyPr/>
                    <a:lstStyle/>
                    <a:p>
                      <a:r>
                        <a:rPr lang="ru-RU" dirty="0" smtClean="0"/>
                        <a:t>ВИТАМИН «В 2»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МОЛОКЕ, ЯЙЦАХ, БРОКОЛЛИ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ВОЛОСАМ, НОГТЯМ,</a:t>
                      </a:r>
                    </a:p>
                    <a:p>
                      <a:r>
                        <a:rPr lang="ru-RU" dirty="0" smtClean="0"/>
                        <a:t>НЕРВНОЙ СИСТЕМЕ</a:t>
                      </a:r>
                      <a:endParaRPr lang="ru-RU" dirty="0"/>
                    </a:p>
                  </a:txBody>
                  <a:tcPr/>
                </a:tc>
              </a:tr>
              <a:tr h="531050">
                <a:tc>
                  <a:txBody>
                    <a:bodyPr/>
                    <a:lstStyle/>
                    <a:p>
                      <a:r>
                        <a:rPr lang="ru-RU" dirty="0" smtClean="0"/>
                        <a:t>ВИТАМИН «РР»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ХЛЕБЕ, РЫБЕ, ОВОЩАХ, МЯСЕ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КРОВООБРАЩЕНИЮ</a:t>
                      </a:r>
                      <a:r>
                        <a:rPr lang="ru-RU" baseline="0" dirty="0" smtClean="0"/>
                        <a:t> И СОСУДАМ</a:t>
                      </a:r>
                      <a:endParaRPr lang="ru-RU" dirty="0"/>
                    </a:p>
                  </a:txBody>
                  <a:tcPr/>
                </a:tc>
              </a:tr>
              <a:tr h="535813">
                <a:tc>
                  <a:txBody>
                    <a:bodyPr/>
                    <a:lstStyle/>
                    <a:p>
                      <a:r>
                        <a:rPr lang="ru-RU" dirty="0" smtClean="0"/>
                        <a:t>ВИТАМИН «В 6»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ЯИЧНОМ</a:t>
                      </a:r>
                      <a:r>
                        <a:rPr lang="ru-RU" baseline="0" dirty="0" smtClean="0"/>
                        <a:t> ЖЕЛТКЕ, ФАСОЛИ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НЕРВНОЙ СИСТЕМЕ,ПЕЧЕНИ, КРОВЕТВОРЕНИЮ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1014</Words>
  <Application>Microsoft Office PowerPoint</Application>
  <PresentationFormat>Экран (4:3)</PresentationFormat>
  <Paragraphs>171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user1</cp:lastModifiedBy>
  <cp:revision>53</cp:revision>
  <dcterms:created xsi:type="dcterms:W3CDTF">2016-03-15T12:43:49Z</dcterms:created>
  <dcterms:modified xsi:type="dcterms:W3CDTF">2017-04-14T14:21:57Z</dcterms:modified>
</cp:coreProperties>
</file>