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5" r:id="rId19"/>
    <p:sldId id="261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5CB83-4B52-4E8C-B2E1-050770A26B5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2B9B-7C0E-4DB6-A15C-ECDB36472EBE}">
      <dgm:prSet phldrT="[Текст]" custT="1"/>
      <dgm:spPr/>
      <dgm:t>
        <a:bodyPr/>
        <a:lstStyle/>
        <a:p>
          <a:r>
            <a:rPr lang="ru-RU" sz="1400" dirty="0" smtClean="0"/>
            <a:t>Влажные экваториальные леса</a:t>
          </a:r>
        </a:p>
        <a:p>
          <a:r>
            <a:rPr lang="ru-RU" sz="1400" dirty="0" smtClean="0"/>
            <a:t>Экваториальный климат – тепло и влажно в течение всего года</a:t>
          </a:r>
        </a:p>
        <a:p>
          <a:r>
            <a:rPr lang="ru-RU" sz="1400" dirty="0" smtClean="0"/>
            <a:t>Почвы красно-желтые </a:t>
          </a:r>
          <a:r>
            <a:rPr lang="ru-RU" sz="1400" dirty="0" err="1" smtClean="0"/>
            <a:t>ферралитные</a:t>
          </a:r>
          <a:endParaRPr lang="ru-RU" sz="1400" dirty="0"/>
        </a:p>
      </dgm:t>
    </dgm:pt>
    <dgm:pt modelId="{DA4B8239-F7C5-4E91-9C08-B66734FA4E8F}" type="parTrans" cxnId="{1235BE1E-3D7C-45D1-90CB-08FC43E59CE9}">
      <dgm:prSet/>
      <dgm:spPr/>
      <dgm:t>
        <a:bodyPr/>
        <a:lstStyle/>
        <a:p>
          <a:endParaRPr lang="ru-RU"/>
        </a:p>
      </dgm:t>
    </dgm:pt>
    <dgm:pt modelId="{9820274B-8E8C-492B-8DAA-019A322ED4D9}" type="sibTrans" cxnId="{1235BE1E-3D7C-45D1-90CB-08FC43E59CE9}">
      <dgm:prSet/>
      <dgm:spPr/>
      <dgm:t>
        <a:bodyPr/>
        <a:lstStyle/>
        <a:p>
          <a:endParaRPr lang="ru-RU"/>
        </a:p>
      </dgm:t>
    </dgm:pt>
    <dgm:pt modelId="{FE06EA01-F707-40D1-AA23-9F6CE5F9C210}">
      <dgm:prSet phldrT="[Текст]" custT="1"/>
      <dgm:spPr/>
      <dgm:t>
        <a:bodyPr/>
        <a:lstStyle/>
        <a:p>
          <a:r>
            <a:rPr lang="ru-RU" sz="1400" dirty="0" smtClean="0"/>
            <a:t>Саванны</a:t>
          </a:r>
        </a:p>
        <a:p>
          <a:r>
            <a:rPr lang="ru-RU" sz="1400" dirty="0" smtClean="0"/>
            <a:t>Субэкваториальный климат – 2 сезона: жаркая сухая зима и теплое влажное лето</a:t>
          </a:r>
        </a:p>
        <a:p>
          <a:r>
            <a:rPr lang="ru-RU" sz="1400" dirty="0" smtClean="0"/>
            <a:t>Почвы</a:t>
          </a:r>
        </a:p>
        <a:p>
          <a:r>
            <a:rPr lang="ru-RU" sz="1400" dirty="0" smtClean="0"/>
            <a:t>красно-бурые</a:t>
          </a:r>
          <a:endParaRPr lang="ru-RU" sz="1400" dirty="0"/>
        </a:p>
      </dgm:t>
    </dgm:pt>
    <dgm:pt modelId="{4DD12309-B621-4609-8B45-3F073B68093E}" type="parTrans" cxnId="{387DD1FA-791D-46DB-B8EE-1403B635488B}">
      <dgm:prSet/>
      <dgm:spPr/>
      <dgm:t>
        <a:bodyPr/>
        <a:lstStyle/>
        <a:p>
          <a:endParaRPr lang="ru-RU"/>
        </a:p>
      </dgm:t>
    </dgm:pt>
    <dgm:pt modelId="{F06CC684-F8E9-4F59-ADB0-666DC7172652}" type="sibTrans" cxnId="{387DD1FA-791D-46DB-B8EE-1403B635488B}">
      <dgm:prSet/>
      <dgm:spPr/>
      <dgm:t>
        <a:bodyPr/>
        <a:lstStyle/>
        <a:p>
          <a:endParaRPr lang="ru-RU"/>
        </a:p>
      </dgm:t>
    </dgm:pt>
    <dgm:pt modelId="{9A6E480B-41F4-4BAE-A862-7F299777CAFD}">
      <dgm:prSet phldrT="[Текст]" custT="1"/>
      <dgm:spPr/>
      <dgm:t>
        <a:bodyPr/>
        <a:lstStyle/>
        <a:p>
          <a:r>
            <a:rPr lang="ru-RU" sz="1400" dirty="0" smtClean="0"/>
            <a:t>Тропические пустыни</a:t>
          </a:r>
        </a:p>
        <a:p>
          <a:r>
            <a:rPr lang="ru-RU" sz="1400" dirty="0" smtClean="0"/>
            <a:t>Тропический климат: сухой и жаркий</a:t>
          </a:r>
        </a:p>
        <a:p>
          <a:r>
            <a:rPr lang="ru-RU" sz="1400" dirty="0" smtClean="0"/>
            <a:t>Почв нет</a:t>
          </a:r>
          <a:endParaRPr lang="ru-RU" sz="1400" dirty="0"/>
        </a:p>
      </dgm:t>
    </dgm:pt>
    <dgm:pt modelId="{9C0ED134-96F0-4C87-91BE-74B6B94E8648}" type="parTrans" cxnId="{08B57A4A-0A92-4B5A-A53B-76F1371BFBD8}">
      <dgm:prSet/>
      <dgm:spPr/>
      <dgm:t>
        <a:bodyPr/>
        <a:lstStyle/>
        <a:p>
          <a:endParaRPr lang="ru-RU"/>
        </a:p>
      </dgm:t>
    </dgm:pt>
    <dgm:pt modelId="{D4134B54-614E-4E03-883A-01BA335E817C}" type="sibTrans" cxnId="{08B57A4A-0A92-4B5A-A53B-76F1371BFBD8}">
      <dgm:prSet/>
      <dgm:spPr/>
      <dgm:t>
        <a:bodyPr/>
        <a:lstStyle/>
        <a:p>
          <a:endParaRPr lang="ru-RU"/>
        </a:p>
      </dgm:t>
    </dgm:pt>
    <dgm:pt modelId="{6FC6F092-5618-42CF-9418-3AD90E3DA2E8}">
      <dgm:prSet custT="1"/>
      <dgm:spPr/>
      <dgm:t>
        <a:bodyPr/>
        <a:lstStyle/>
        <a:p>
          <a:r>
            <a:rPr lang="ru-RU" sz="1400" dirty="0" smtClean="0"/>
            <a:t>Жестколистные леса и кустарники</a:t>
          </a:r>
        </a:p>
        <a:p>
          <a:endParaRPr lang="ru-RU" sz="1400" dirty="0" smtClean="0"/>
        </a:p>
        <a:p>
          <a:r>
            <a:rPr lang="ru-RU" sz="1400" dirty="0" smtClean="0"/>
            <a:t>Субтропический климат -2 сезона: жаркое сухое лето и влажная теплая зима</a:t>
          </a:r>
        </a:p>
        <a:p>
          <a:r>
            <a:rPr lang="ru-RU" sz="1400" dirty="0" smtClean="0"/>
            <a:t>Почвы  - красноземы </a:t>
          </a:r>
        </a:p>
        <a:p>
          <a:endParaRPr lang="ru-RU" sz="1300" dirty="0"/>
        </a:p>
      </dgm:t>
    </dgm:pt>
    <dgm:pt modelId="{A3A03739-A977-4346-B4BA-A8E32AB4A260}" type="parTrans" cxnId="{AD46352F-711A-4350-BF74-BB7B34086F05}">
      <dgm:prSet/>
      <dgm:spPr/>
    </dgm:pt>
    <dgm:pt modelId="{256740DB-08FD-4A79-9AAF-858051DA2026}" type="sibTrans" cxnId="{AD46352F-711A-4350-BF74-BB7B34086F05}">
      <dgm:prSet/>
      <dgm:spPr/>
    </dgm:pt>
    <dgm:pt modelId="{96DED2B8-EC86-447F-AC2B-2A416764815F}" type="pres">
      <dgm:prSet presAssocID="{8405CB83-4B52-4E8C-B2E1-050770A26B58}" presName="Name0" presStyleCnt="0">
        <dgm:presLayoutVars>
          <dgm:dir/>
          <dgm:resizeHandles val="exact"/>
        </dgm:presLayoutVars>
      </dgm:prSet>
      <dgm:spPr/>
    </dgm:pt>
    <dgm:pt modelId="{6D78A977-2D38-48A4-B868-F6B5762AD23E}" type="pres">
      <dgm:prSet presAssocID="{8405CB83-4B52-4E8C-B2E1-050770A26B58}" presName="bkgdShp" presStyleLbl="alignAccFollowNode1" presStyleIdx="0" presStyleCnt="1" custScaleY="156753"/>
      <dgm:spPr/>
    </dgm:pt>
    <dgm:pt modelId="{206688AA-2D84-4059-A604-0F7E23675F48}" type="pres">
      <dgm:prSet presAssocID="{8405CB83-4B52-4E8C-B2E1-050770A26B58}" presName="linComp" presStyleCnt="0"/>
      <dgm:spPr/>
    </dgm:pt>
    <dgm:pt modelId="{6D40084E-F188-4458-BD9F-921A5A2B87E0}" type="pres">
      <dgm:prSet presAssocID="{B6B92B9B-7C0E-4DB6-A15C-ECDB36472EBE}" presName="compNode" presStyleCnt="0"/>
      <dgm:spPr/>
    </dgm:pt>
    <dgm:pt modelId="{47C29088-8241-4743-84BF-6D13A7E8732D}" type="pres">
      <dgm:prSet presAssocID="{B6B92B9B-7C0E-4DB6-A15C-ECDB36472E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BAF5C-624F-4810-BA6B-245413A203C0}" type="pres">
      <dgm:prSet presAssocID="{B6B92B9B-7C0E-4DB6-A15C-ECDB36472EBE}" presName="invisiNode" presStyleLbl="node1" presStyleIdx="0" presStyleCnt="4"/>
      <dgm:spPr/>
    </dgm:pt>
    <dgm:pt modelId="{11140E7E-1ECC-44D0-BF12-30CF142AEB3B}" type="pres">
      <dgm:prSet presAssocID="{B6B92B9B-7C0E-4DB6-A15C-ECDB36472EBE}" presName="imagNode" presStyleLbl="fgImgPlace1" presStyleIdx="0" presStyleCnt="4" custScaleX="99151" custScaleY="159755" custLinFactNeighborX="0" custLinFactNeighborY="-12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E14B72-C2E3-4658-85F6-959CF13BAD25}" type="pres">
      <dgm:prSet presAssocID="{9820274B-8E8C-492B-8DAA-019A322ED4D9}" presName="sibTrans" presStyleLbl="sibTrans2D1" presStyleIdx="0" presStyleCnt="0"/>
      <dgm:spPr/>
    </dgm:pt>
    <dgm:pt modelId="{52B0ACAF-6682-4943-AB7A-4BD4B330E87F}" type="pres">
      <dgm:prSet presAssocID="{FE06EA01-F707-40D1-AA23-9F6CE5F9C210}" presName="compNode" presStyleCnt="0"/>
      <dgm:spPr/>
    </dgm:pt>
    <dgm:pt modelId="{669E55D6-602B-4346-B99A-BC011F7A633D}" type="pres">
      <dgm:prSet presAssocID="{FE06EA01-F707-40D1-AA23-9F6CE5F9C2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B8365-F713-4997-831E-09EE6E254060}" type="pres">
      <dgm:prSet presAssocID="{FE06EA01-F707-40D1-AA23-9F6CE5F9C210}" presName="invisiNode" presStyleLbl="node1" presStyleIdx="1" presStyleCnt="4"/>
      <dgm:spPr/>
    </dgm:pt>
    <dgm:pt modelId="{DC5CBDD7-86D9-4897-96DB-64628421DE63}" type="pres">
      <dgm:prSet presAssocID="{FE06EA01-F707-40D1-AA23-9F6CE5F9C210}" presName="imagNode" presStyleLbl="fgImgPlace1" presStyleIdx="1" presStyleCnt="4" custScaleX="100788" custScaleY="157946" custLinFactNeighborX="0" custLinFactNeighborY="-158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1F7E6C-F7F7-4002-8F39-4A3BFE9208EE}" type="pres">
      <dgm:prSet presAssocID="{F06CC684-F8E9-4F59-ADB0-666DC7172652}" presName="sibTrans" presStyleLbl="sibTrans2D1" presStyleIdx="0" presStyleCnt="0"/>
      <dgm:spPr/>
    </dgm:pt>
    <dgm:pt modelId="{AA7E14ED-6E42-46BB-9CE2-6F6B12A49C1D}" type="pres">
      <dgm:prSet presAssocID="{9A6E480B-41F4-4BAE-A862-7F299777CAFD}" presName="compNode" presStyleCnt="0"/>
      <dgm:spPr/>
    </dgm:pt>
    <dgm:pt modelId="{64DF4463-80DA-4733-96C4-01F5F2E66BF0}" type="pres">
      <dgm:prSet presAssocID="{9A6E480B-41F4-4BAE-A862-7F299777CAFD}" presName="node" presStyleLbl="node1" presStyleIdx="2" presStyleCnt="4">
        <dgm:presLayoutVars>
          <dgm:bulletEnabled val="1"/>
        </dgm:presLayoutVars>
      </dgm:prSet>
      <dgm:spPr/>
    </dgm:pt>
    <dgm:pt modelId="{07A88E3B-B46A-42C0-9070-E8648CD17C8A}" type="pres">
      <dgm:prSet presAssocID="{9A6E480B-41F4-4BAE-A862-7F299777CAFD}" presName="invisiNode" presStyleLbl="node1" presStyleIdx="2" presStyleCnt="4"/>
      <dgm:spPr/>
    </dgm:pt>
    <dgm:pt modelId="{2257D52E-2A66-4A93-B85C-9EC9899D03E3}" type="pres">
      <dgm:prSet presAssocID="{9A6E480B-41F4-4BAE-A862-7F299777CAFD}" presName="imagNode" presStyleLbl="fgImgPlace1" presStyleIdx="2" presStyleCnt="4" custScaleX="97702" custScaleY="156501" custLinFactNeighborX="-1425" custLinFactNeighborY="-101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E3E1F3-C556-4B84-AE0C-79A3588B0C15}" type="pres">
      <dgm:prSet presAssocID="{D4134B54-614E-4E03-883A-01BA335E817C}" presName="sibTrans" presStyleLbl="sibTrans2D1" presStyleIdx="0" presStyleCnt="0"/>
      <dgm:spPr/>
    </dgm:pt>
    <dgm:pt modelId="{D02A3EC6-CDF6-488C-9796-1BDF5D342F3D}" type="pres">
      <dgm:prSet presAssocID="{6FC6F092-5618-42CF-9418-3AD90E3DA2E8}" presName="compNode" presStyleCnt="0"/>
      <dgm:spPr/>
    </dgm:pt>
    <dgm:pt modelId="{D7E0FBDE-3740-4F98-A023-65D3659914B3}" type="pres">
      <dgm:prSet presAssocID="{6FC6F092-5618-42CF-9418-3AD90E3DA2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1BB9-945E-4F34-9EE1-431030DAEFF9}" type="pres">
      <dgm:prSet presAssocID="{6FC6F092-5618-42CF-9418-3AD90E3DA2E8}" presName="invisiNode" presStyleLbl="node1" presStyleIdx="3" presStyleCnt="4"/>
      <dgm:spPr/>
    </dgm:pt>
    <dgm:pt modelId="{D3F09973-B448-4742-9A24-3F0BA6D2612E}" type="pres">
      <dgm:prSet presAssocID="{6FC6F092-5618-42CF-9418-3AD90E3DA2E8}" presName="imagNode" presStyleLbl="fgImgPlace1" presStyleIdx="3" presStyleCnt="4" custScaleX="99629" custScaleY="156614" custLinFactNeighborX="0" custLinFactNeighborY="-126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EA6A503-4D07-47DD-B35F-CEA82B8A3212}" type="presOf" srcId="{F06CC684-F8E9-4F59-ADB0-666DC7172652}" destId="{2B1F7E6C-F7F7-4002-8F39-4A3BFE9208EE}" srcOrd="0" destOrd="0" presId="urn:microsoft.com/office/officeart/2005/8/layout/pList2"/>
    <dgm:cxn modelId="{B8B56DF7-496E-4636-B2EA-86AF0D8C866A}" type="presOf" srcId="{9A6E480B-41F4-4BAE-A862-7F299777CAFD}" destId="{64DF4463-80DA-4733-96C4-01F5F2E66BF0}" srcOrd="0" destOrd="0" presId="urn:microsoft.com/office/officeart/2005/8/layout/pList2"/>
    <dgm:cxn modelId="{B9EE5F24-B52D-401C-AE3A-5F923392EEB6}" type="presOf" srcId="{FE06EA01-F707-40D1-AA23-9F6CE5F9C210}" destId="{669E55D6-602B-4346-B99A-BC011F7A633D}" srcOrd="0" destOrd="0" presId="urn:microsoft.com/office/officeart/2005/8/layout/pList2"/>
    <dgm:cxn modelId="{A3511211-9F78-4A86-8E4C-D8CE8997692A}" type="presOf" srcId="{B6B92B9B-7C0E-4DB6-A15C-ECDB36472EBE}" destId="{47C29088-8241-4743-84BF-6D13A7E8732D}" srcOrd="0" destOrd="0" presId="urn:microsoft.com/office/officeart/2005/8/layout/pList2"/>
    <dgm:cxn modelId="{4A055890-56DB-4240-B67B-470D8EAE7BD6}" type="presOf" srcId="{8405CB83-4B52-4E8C-B2E1-050770A26B58}" destId="{96DED2B8-EC86-447F-AC2B-2A416764815F}" srcOrd="0" destOrd="0" presId="urn:microsoft.com/office/officeart/2005/8/layout/pList2"/>
    <dgm:cxn modelId="{1459A5B3-8C8B-4854-A9CF-6AC3F4B3EA3A}" type="presOf" srcId="{D4134B54-614E-4E03-883A-01BA335E817C}" destId="{7FE3E1F3-C556-4B84-AE0C-79A3588B0C15}" srcOrd="0" destOrd="0" presId="urn:microsoft.com/office/officeart/2005/8/layout/pList2"/>
    <dgm:cxn modelId="{637509D3-B77E-475A-90A1-824898CA552A}" type="presOf" srcId="{6FC6F092-5618-42CF-9418-3AD90E3DA2E8}" destId="{D7E0FBDE-3740-4F98-A023-65D3659914B3}" srcOrd="0" destOrd="0" presId="urn:microsoft.com/office/officeart/2005/8/layout/pList2"/>
    <dgm:cxn modelId="{1235BE1E-3D7C-45D1-90CB-08FC43E59CE9}" srcId="{8405CB83-4B52-4E8C-B2E1-050770A26B58}" destId="{B6B92B9B-7C0E-4DB6-A15C-ECDB36472EBE}" srcOrd="0" destOrd="0" parTransId="{DA4B8239-F7C5-4E91-9C08-B66734FA4E8F}" sibTransId="{9820274B-8E8C-492B-8DAA-019A322ED4D9}"/>
    <dgm:cxn modelId="{B1476238-0683-48A2-BC02-7A406984038E}" type="presOf" srcId="{9820274B-8E8C-492B-8DAA-019A322ED4D9}" destId="{02E14B72-C2E3-4658-85F6-959CF13BAD25}" srcOrd="0" destOrd="0" presId="urn:microsoft.com/office/officeart/2005/8/layout/pList2"/>
    <dgm:cxn modelId="{08B57A4A-0A92-4B5A-A53B-76F1371BFBD8}" srcId="{8405CB83-4B52-4E8C-B2E1-050770A26B58}" destId="{9A6E480B-41F4-4BAE-A862-7F299777CAFD}" srcOrd="2" destOrd="0" parTransId="{9C0ED134-96F0-4C87-91BE-74B6B94E8648}" sibTransId="{D4134B54-614E-4E03-883A-01BA335E817C}"/>
    <dgm:cxn modelId="{AD46352F-711A-4350-BF74-BB7B34086F05}" srcId="{8405CB83-4B52-4E8C-B2E1-050770A26B58}" destId="{6FC6F092-5618-42CF-9418-3AD90E3DA2E8}" srcOrd="3" destOrd="0" parTransId="{A3A03739-A977-4346-B4BA-A8E32AB4A260}" sibTransId="{256740DB-08FD-4A79-9AAF-858051DA2026}"/>
    <dgm:cxn modelId="{387DD1FA-791D-46DB-B8EE-1403B635488B}" srcId="{8405CB83-4B52-4E8C-B2E1-050770A26B58}" destId="{FE06EA01-F707-40D1-AA23-9F6CE5F9C210}" srcOrd="1" destOrd="0" parTransId="{4DD12309-B621-4609-8B45-3F073B68093E}" sibTransId="{F06CC684-F8E9-4F59-ADB0-666DC7172652}"/>
    <dgm:cxn modelId="{E636AE79-55B7-42FB-BC4F-A4913447DE16}" type="presParOf" srcId="{96DED2B8-EC86-447F-AC2B-2A416764815F}" destId="{6D78A977-2D38-48A4-B868-F6B5762AD23E}" srcOrd="0" destOrd="0" presId="urn:microsoft.com/office/officeart/2005/8/layout/pList2"/>
    <dgm:cxn modelId="{D38F6D43-CE14-47AA-A53C-81B51FB07028}" type="presParOf" srcId="{96DED2B8-EC86-447F-AC2B-2A416764815F}" destId="{206688AA-2D84-4059-A604-0F7E23675F48}" srcOrd="1" destOrd="0" presId="urn:microsoft.com/office/officeart/2005/8/layout/pList2"/>
    <dgm:cxn modelId="{CDC81FE7-0806-4D25-A11A-EFD2EA3B7CA4}" type="presParOf" srcId="{206688AA-2D84-4059-A604-0F7E23675F48}" destId="{6D40084E-F188-4458-BD9F-921A5A2B87E0}" srcOrd="0" destOrd="0" presId="urn:microsoft.com/office/officeart/2005/8/layout/pList2"/>
    <dgm:cxn modelId="{C547BE92-133C-4328-9D0B-506487C366E1}" type="presParOf" srcId="{6D40084E-F188-4458-BD9F-921A5A2B87E0}" destId="{47C29088-8241-4743-84BF-6D13A7E8732D}" srcOrd="0" destOrd="0" presId="urn:microsoft.com/office/officeart/2005/8/layout/pList2"/>
    <dgm:cxn modelId="{74C11CC9-EB12-4487-8D2B-B529603CF0EB}" type="presParOf" srcId="{6D40084E-F188-4458-BD9F-921A5A2B87E0}" destId="{BD8BAF5C-624F-4810-BA6B-245413A203C0}" srcOrd="1" destOrd="0" presId="urn:microsoft.com/office/officeart/2005/8/layout/pList2"/>
    <dgm:cxn modelId="{096FAEB7-413B-43C0-B17C-901A852E0EA6}" type="presParOf" srcId="{6D40084E-F188-4458-BD9F-921A5A2B87E0}" destId="{11140E7E-1ECC-44D0-BF12-30CF142AEB3B}" srcOrd="2" destOrd="0" presId="urn:microsoft.com/office/officeart/2005/8/layout/pList2"/>
    <dgm:cxn modelId="{CE93D744-9BED-468B-BE77-F7A6DC6CF78D}" type="presParOf" srcId="{206688AA-2D84-4059-A604-0F7E23675F48}" destId="{02E14B72-C2E3-4658-85F6-959CF13BAD25}" srcOrd="1" destOrd="0" presId="urn:microsoft.com/office/officeart/2005/8/layout/pList2"/>
    <dgm:cxn modelId="{DFA7C20F-0A32-4D32-A48A-08143977EB3A}" type="presParOf" srcId="{206688AA-2D84-4059-A604-0F7E23675F48}" destId="{52B0ACAF-6682-4943-AB7A-4BD4B330E87F}" srcOrd="2" destOrd="0" presId="urn:microsoft.com/office/officeart/2005/8/layout/pList2"/>
    <dgm:cxn modelId="{3AB737A7-F7CF-440B-92B2-6ABF15D536DC}" type="presParOf" srcId="{52B0ACAF-6682-4943-AB7A-4BD4B330E87F}" destId="{669E55D6-602B-4346-B99A-BC011F7A633D}" srcOrd="0" destOrd="0" presId="urn:microsoft.com/office/officeart/2005/8/layout/pList2"/>
    <dgm:cxn modelId="{9479C4CE-EEDE-450D-826A-CFC765DA531F}" type="presParOf" srcId="{52B0ACAF-6682-4943-AB7A-4BD4B330E87F}" destId="{5C2B8365-F713-4997-831E-09EE6E254060}" srcOrd="1" destOrd="0" presId="urn:microsoft.com/office/officeart/2005/8/layout/pList2"/>
    <dgm:cxn modelId="{AEE6889F-4B82-4AB8-B690-EC76D7650C3D}" type="presParOf" srcId="{52B0ACAF-6682-4943-AB7A-4BD4B330E87F}" destId="{DC5CBDD7-86D9-4897-96DB-64628421DE63}" srcOrd="2" destOrd="0" presId="urn:microsoft.com/office/officeart/2005/8/layout/pList2"/>
    <dgm:cxn modelId="{1B59DDBC-F0E3-4A29-B20D-2BD49E54413F}" type="presParOf" srcId="{206688AA-2D84-4059-A604-0F7E23675F48}" destId="{2B1F7E6C-F7F7-4002-8F39-4A3BFE9208EE}" srcOrd="3" destOrd="0" presId="urn:microsoft.com/office/officeart/2005/8/layout/pList2"/>
    <dgm:cxn modelId="{EBCA9F4C-9104-45A0-8A5A-F31147C42BC6}" type="presParOf" srcId="{206688AA-2D84-4059-A604-0F7E23675F48}" destId="{AA7E14ED-6E42-46BB-9CE2-6F6B12A49C1D}" srcOrd="4" destOrd="0" presId="urn:microsoft.com/office/officeart/2005/8/layout/pList2"/>
    <dgm:cxn modelId="{C80875A5-60E1-41EF-B475-6E4C88A35939}" type="presParOf" srcId="{AA7E14ED-6E42-46BB-9CE2-6F6B12A49C1D}" destId="{64DF4463-80DA-4733-96C4-01F5F2E66BF0}" srcOrd="0" destOrd="0" presId="urn:microsoft.com/office/officeart/2005/8/layout/pList2"/>
    <dgm:cxn modelId="{261E8488-3BBC-4DB0-B558-776D4B98FA67}" type="presParOf" srcId="{AA7E14ED-6E42-46BB-9CE2-6F6B12A49C1D}" destId="{07A88E3B-B46A-42C0-9070-E8648CD17C8A}" srcOrd="1" destOrd="0" presId="urn:microsoft.com/office/officeart/2005/8/layout/pList2"/>
    <dgm:cxn modelId="{8E202C9E-74DA-4634-92D6-0036DB789312}" type="presParOf" srcId="{AA7E14ED-6E42-46BB-9CE2-6F6B12A49C1D}" destId="{2257D52E-2A66-4A93-B85C-9EC9899D03E3}" srcOrd="2" destOrd="0" presId="urn:microsoft.com/office/officeart/2005/8/layout/pList2"/>
    <dgm:cxn modelId="{0F9462F6-DFB3-45DD-8CEE-DA136A4DBA94}" type="presParOf" srcId="{206688AA-2D84-4059-A604-0F7E23675F48}" destId="{7FE3E1F3-C556-4B84-AE0C-79A3588B0C15}" srcOrd="5" destOrd="0" presId="urn:microsoft.com/office/officeart/2005/8/layout/pList2"/>
    <dgm:cxn modelId="{9FF1CC4D-B0C1-4967-A0CF-263A06DB12E1}" type="presParOf" srcId="{206688AA-2D84-4059-A604-0F7E23675F48}" destId="{D02A3EC6-CDF6-488C-9796-1BDF5D342F3D}" srcOrd="6" destOrd="0" presId="urn:microsoft.com/office/officeart/2005/8/layout/pList2"/>
    <dgm:cxn modelId="{0EA3DA70-D8AE-47DE-A2C7-94E1846F539D}" type="presParOf" srcId="{D02A3EC6-CDF6-488C-9796-1BDF5D342F3D}" destId="{D7E0FBDE-3740-4F98-A023-65D3659914B3}" srcOrd="0" destOrd="0" presId="urn:microsoft.com/office/officeart/2005/8/layout/pList2"/>
    <dgm:cxn modelId="{998C3880-BCB5-4165-B342-825ACE5756EB}" type="presParOf" srcId="{D02A3EC6-CDF6-488C-9796-1BDF5D342F3D}" destId="{A7551BB9-945E-4F34-9EE1-431030DAEFF9}" srcOrd="1" destOrd="0" presId="urn:microsoft.com/office/officeart/2005/8/layout/pList2"/>
    <dgm:cxn modelId="{B5863B4F-2ADD-4236-90A1-917E87D85696}" type="presParOf" srcId="{D02A3EC6-CDF6-488C-9796-1BDF5D342F3D}" destId="{D3F09973-B448-4742-9A24-3F0BA6D2612E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0 Interesting Facts About Africa That Will Amaze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143374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52" y="142852"/>
            <a:ext cx="6858048" cy="271464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Природные зоны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Африки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71942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AngsanaUPC" pitchFamily="18" charset="-34"/>
              </a:rPr>
              <a:t>Урок в 7 классе</a:t>
            </a:r>
          </a:p>
          <a:p>
            <a:pPr algn="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AngsanaUPC" pitchFamily="18" charset="-34"/>
              </a:rPr>
              <a:t>Учитель Бабанина И.А.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 Narrow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айти изображение: газель"/>
          <p:cNvPicPr>
            <a:picLocks noChangeAspect="1" noChangeArrowheads="1"/>
          </p:cNvPicPr>
          <p:nvPr/>
        </p:nvPicPr>
        <p:blipFill>
          <a:blip r:embed="rId2"/>
          <a:srcRect l="12364" r="4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3143272" cy="1143000"/>
          </a:xfrm>
        </p:spPr>
        <p:txBody>
          <a:bodyPr/>
          <a:lstStyle/>
          <a:p>
            <a:r>
              <a:rPr lang="ru-RU" dirty="0" smtClean="0"/>
              <a:t>Саванна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357190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Саванны – обширные пространства покрытые травяной растительностью с редко разбросанными деревьями и кустарниками. Типичны для субэкваториального климата с резким разделением года на сухой и дождливый сезоны. В сухое время года растительность саванн замирает; саванны желтеют, а высохшие растения зачастую подвергаются пожарам, по причине которых кора деревьев обычно является опалённой.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ere In the World Am I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43824" cy="8683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Слоновая трава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ru-RU" b="1" dirty="0" smtClean="0"/>
              <a:t>БАОБАБ</a:t>
            </a:r>
            <a:endParaRPr lang="ru-RU" b="1" dirty="0"/>
          </a:p>
        </p:txBody>
      </p:sp>
      <p:pic>
        <p:nvPicPr>
          <p:cNvPr id="25602" name="Picture 2" descr="Баобабы в Африке Природа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47" y="0"/>
            <a:ext cx="5048253" cy="3786190"/>
          </a:xfrm>
          <a:prstGeom prst="rect">
            <a:avLst/>
          </a:prstGeom>
          <a:noFill/>
        </p:spPr>
      </p:pic>
      <p:pic>
        <p:nvPicPr>
          <p:cNvPr id="25604" name="Picture 4" descr="Adansonia digitata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2743"/>
            <a:ext cx="5857884" cy="3905257"/>
          </a:xfrm>
          <a:prstGeom prst="rect">
            <a:avLst/>
          </a:prstGeom>
          <a:noFill/>
        </p:spPr>
      </p:pic>
      <p:pic>
        <p:nvPicPr>
          <p:cNvPr id="25606" name="Picture 6" descr="Существует удивительный гигант - баобаб &quot; Великая Эпох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997764" cy="232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Животный мир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Животные - Звери - Большой Африканский слон - обои для рабочего стола - Wallpaper Fi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riznanie-v-lubvi.ru/userfiles/image/3(37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25044" cy="3214686"/>
          </a:xfrm>
          <a:prstGeom prst="rect">
            <a:avLst/>
          </a:prstGeom>
          <a:noFill/>
        </p:spPr>
      </p:pic>
      <p:pic>
        <p:nvPicPr>
          <p:cNvPr id="23556" name="Picture 4" descr="http://wwintspace.net/img/525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214686"/>
            <a:ext cx="4857751" cy="3643314"/>
          </a:xfrm>
          <a:prstGeom prst="rect">
            <a:avLst/>
          </a:prstGeom>
          <a:noFill/>
        </p:spPr>
      </p:pic>
      <p:pic>
        <p:nvPicPr>
          <p:cNvPr id="23558" name="Picture 6" descr="http://www.tepid.ru/images/wildebeest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286216" cy="3643314"/>
          </a:xfrm>
          <a:prstGeom prst="rect">
            <a:avLst/>
          </a:prstGeom>
          <a:noFill/>
        </p:spPr>
      </p:pic>
      <p:pic>
        <p:nvPicPr>
          <p:cNvPr id="23560" name="Picture 8" descr="http://fatcats.ru/uploads/posts/2012-07/1341385645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ild Animals 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572032" cy="2575579"/>
          </a:xfrm>
          <a:prstGeom prst="rect">
            <a:avLst/>
          </a:prstGeom>
          <a:noFill/>
        </p:spPr>
      </p:pic>
      <p:pic>
        <p:nvPicPr>
          <p:cNvPr id="19462" name="Picture 6" descr="Cheetah Wallpapers, Cheetah Backgrounds, Cheetah Images - Page 22 - Desktop Nexus"/>
          <p:cNvPicPr>
            <a:picLocks noChangeAspect="1" noChangeArrowheads="1"/>
          </p:cNvPicPr>
          <p:nvPr/>
        </p:nvPicPr>
        <p:blipFill>
          <a:blip r:embed="rId3"/>
          <a:srcRect b="18367"/>
          <a:stretch>
            <a:fillRect/>
          </a:stretch>
        </p:blipFill>
        <p:spPr bwMode="auto">
          <a:xfrm>
            <a:off x="142844" y="3857628"/>
            <a:ext cx="4572032" cy="2804999"/>
          </a:xfrm>
          <a:prstGeom prst="rect">
            <a:avLst/>
          </a:prstGeom>
          <a:noFill/>
        </p:spPr>
      </p:pic>
      <p:pic>
        <p:nvPicPr>
          <p:cNvPr id="19464" name="Picture 8" descr="Feldman Ecopark * В Эфиопии спасли детеныша гие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299" y="357166"/>
            <a:ext cx="3875747" cy="2928958"/>
          </a:xfrm>
          <a:prstGeom prst="rect">
            <a:avLst/>
          </a:prstGeom>
          <a:noFill/>
        </p:spPr>
      </p:pic>
      <p:pic>
        <p:nvPicPr>
          <p:cNvPr id="19466" name="Picture 10" descr="http://janna.ucoz.ru/_fr/0/55547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71876"/>
            <a:ext cx="2381250" cy="3038476"/>
          </a:xfrm>
          <a:prstGeom prst="rect">
            <a:avLst/>
          </a:prstGeom>
          <a:noFill/>
        </p:spPr>
      </p:pic>
      <p:pic>
        <p:nvPicPr>
          <p:cNvPr id="19468" name="Picture 12" descr="Children's Publishing Blog: African Folkta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643182"/>
            <a:ext cx="3548046" cy="23405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-fotki.yandex.ru/get/4313/olegdomalega.12/0_42787_6b0f88a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96411"/>
            <a:ext cx="3786214" cy="3734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4" name="Picture 8" descr="http://www.spletnik.ru/img/__post/df/dfa6fb6c32da7056585a673af8d68fd5_553.jpg"/>
          <p:cNvPicPr>
            <a:picLocks noChangeAspect="1" noChangeArrowheads="1"/>
          </p:cNvPicPr>
          <p:nvPr/>
        </p:nvPicPr>
        <p:blipFill>
          <a:blip r:embed="rId3"/>
          <a:srcRect l="13509"/>
          <a:stretch>
            <a:fillRect/>
          </a:stretch>
        </p:blipFill>
        <p:spPr bwMode="auto">
          <a:xfrm>
            <a:off x="285720" y="142851"/>
            <a:ext cx="4286280" cy="3719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6" name="Picture 10" descr="http://dekatop.com/wp-content/uploads/2011/11/bird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52"/>
            <a:ext cx="2714644" cy="271464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8" name="Picture 12" descr="http://go1.imgsmail.ru/imgpreview?key=7a75257a7491a7c8&amp;mb=imgdb_preview_8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214554"/>
            <a:ext cx="2133600" cy="1704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10" name="Picture 14" descr="http://rg.foto.radikal.ru/0707/10/2c68ad573fc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71942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pxIGL9CRaHI/TReiiWGZFqI/AAAAAAAAJE4/mjhlrWEkNOY/s1600/%25D1%2586%25D0%25B5%25D1%2586%25D0%25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10000" cy="2543175"/>
          </a:xfrm>
          <a:prstGeom prst="rect">
            <a:avLst/>
          </a:prstGeom>
          <a:noFill/>
        </p:spPr>
      </p:pic>
      <p:pic>
        <p:nvPicPr>
          <p:cNvPr id="30724" name="Picture 4" descr="http://samoupravlenie.ru/images/39-085.jpg"/>
          <p:cNvPicPr>
            <a:picLocks noChangeAspect="1" noChangeArrowheads="1"/>
          </p:cNvPicPr>
          <p:nvPr/>
        </p:nvPicPr>
        <p:blipFill>
          <a:blip r:embed="rId3"/>
          <a:srcRect b="9307"/>
          <a:stretch>
            <a:fillRect/>
          </a:stretch>
        </p:blipFill>
        <p:spPr bwMode="auto">
          <a:xfrm>
            <a:off x="4214810" y="214290"/>
            <a:ext cx="4781557" cy="3571900"/>
          </a:xfrm>
          <a:prstGeom prst="rect">
            <a:avLst/>
          </a:prstGeom>
          <a:noFill/>
        </p:spPr>
      </p:pic>
      <p:pic>
        <p:nvPicPr>
          <p:cNvPr id="30726" name="Picture 6" descr="glog-5080 Publish with Glogster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5357818" cy="362800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8" y="4572008"/>
            <a:ext cx="3286148" cy="989034"/>
          </a:xfrm>
        </p:spPr>
        <p:txBody>
          <a:bodyPr/>
          <a:lstStyle/>
          <a:p>
            <a:r>
              <a:rPr lang="ru-RU" dirty="0" smtClean="0"/>
              <a:t>Муха </a:t>
            </a:r>
            <a:r>
              <a:rPr lang="ru-RU" dirty="0" err="1" smtClean="0"/>
              <a:t>це-це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0 Interesting Facts About The Sahara Desert For Kids"/>
          <p:cNvPicPr>
            <a:picLocks noChangeAspect="1" noChangeArrowheads="1"/>
          </p:cNvPicPr>
          <p:nvPr/>
        </p:nvPicPr>
        <p:blipFill>
          <a:blip r:embed="rId2"/>
          <a:srcRect l="11719" t="8782" r="8593" b="20960"/>
          <a:stretch>
            <a:fillRect/>
          </a:stretch>
        </p:blipFill>
        <p:spPr bwMode="auto">
          <a:xfrm>
            <a:off x="4071934" y="214290"/>
            <a:ext cx="4857784" cy="2857520"/>
          </a:xfrm>
          <a:prstGeom prst="rect">
            <a:avLst/>
          </a:prstGeom>
          <a:noFill/>
        </p:spPr>
      </p:pic>
      <p:pic>
        <p:nvPicPr>
          <p:cNvPr id="31750" name="Picture 6" descr="Сказочный оазис в африканской пустыне: озера Убари - 27 Июля 2013 - НАША ПЛАНЕТА. - Наша планета.Новости эколог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429308" cy="3325389"/>
          </a:xfrm>
          <a:prstGeom prst="rect">
            <a:avLst/>
          </a:prstGeom>
          <a:noFill/>
        </p:spPr>
      </p:pic>
      <p:pic>
        <p:nvPicPr>
          <p:cNvPr id="31752" name="Picture 8" descr="Подборка забавных картинок (332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283688" cy="3209911"/>
          </a:xfrm>
          <a:prstGeom prst="rect">
            <a:avLst/>
          </a:prstGeom>
          <a:noFill/>
        </p:spPr>
      </p:pic>
      <p:pic>
        <p:nvPicPr>
          <p:cNvPr id="31754" name="Picture 10" descr="Зме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3857943" cy="2714644"/>
          </a:xfrm>
          <a:prstGeom prst="rect">
            <a:avLst/>
          </a:prstGeom>
          <a:noFill/>
        </p:spPr>
      </p:pic>
      <p:pic>
        <p:nvPicPr>
          <p:cNvPr id="8" name="Picture 2" descr="&quot;Лучшие фотографии National Geographic за июнь, 2013 Это интересно!"/>
          <p:cNvPicPr>
            <a:picLocks noChangeAspect="1" noChangeArrowheads="1"/>
          </p:cNvPicPr>
          <p:nvPr/>
        </p:nvPicPr>
        <p:blipFill>
          <a:blip r:embed="rId6"/>
          <a:srcRect l="14624"/>
          <a:stretch>
            <a:fillRect/>
          </a:stretch>
        </p:blipFill>
        <p:spPr bwMode="auto">
          <a:xfrm>
            <a:off x="3357554" y="2214554"/>
            <a:ext cx="2502449" cy="207170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00496" y="0"/>
            <a:ext cx="468630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Тропические пустыни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ЗАГАДКИ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latin typeface="Arial" pitchFamily="34" charset="0"/>
                <a:cs typeface="Arial" pitchFamily="34" charset="0"/>
              </a:rPr>
            </a:br>
            <a:r>
              <a:rPr lang="ru-RU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Головой качает он, добрый, старый, милый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страшная, лохматая, обезьяна волосатая.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Чтоб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ходить им без труда у него в горбу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еда….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Прячет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голову от страха в толстый панцирь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….                                                                        Он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размером, будто шкаф. длинношеий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наш….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кивает толстым рогом, помогайте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сильно жалит он, этот страшный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яркой шубе, без затрат ходит важный…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Эта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птица всем возьмет, да одной ногой побьет.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514350" indent="-51435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Цель: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знаний об особенностях природных зон Африки, знакомство с органическим миром Африки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nowaatlantyda.com/wp-content/uploads/2012/01/Oka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5770"/>
            <a:ext cx="2285984" cy="1602230"/>
          </a:xfrm>
          <a:prstGeom prst="rect">
            <a:avLst/>
          </a:prstGeom>
          <a:noFill/>
        </p:spPr>
      </p:pic>
      <p:pic>
        <p:nvPicPr>
          <p:cNvPr id="46086" name="Picture 6" descr="http://www.animals-wild.ru/uploads/1298389532_closeu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1714480" cy="2070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4" name="Picture 4" descr="http://www.mondosfondo.com/images/GIRAFFA1264.jpg"/>
          <p:cNvPicPr>
            <a:picLocks noChangeAspect="1" noChangeArrowheads="1"/>
          </p:cNvPicPr>
          <p:nvPr/>
        </p:nvPicPr>
        <p:blipFill>
          <a:blip r:embed="rId4"/>
          <a:srcRect l="8270" t="12999" r="27979"/>
          <a:stretch>
            <a:fillRect/>
          </a:stretch>
        </p:blipFill>
        <p:spPr bwMode="auto">
          <a:xfrm>
            <a:off x="0" y="142852"/>
            <a:ext cx="1716977" cy="1757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2" name="Picture 2" descr="http://www.mirgeografii.ru/wp-content/uploads/2012/05/afrika_priro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290"/>
            <a:ext cx="7048547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43438" y="30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2859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А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В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92933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С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irgeografii.ru/wp-content/uploads/2012/05/afrika_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685"/>
            <a:ext cx="9144000" cy="6697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50030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А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00174"/>
            <a:ext cx="57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В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42900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С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6084" name="Picture 4" descr="http://www.mondosfondo.com/images/GIRAFFA1264.jpg"/>
          <p:cNvPicPr>
            <a:picLocks noChangeAspect="1" noChangeArrowheads="1"/>
          </p:cNvPicPr>
          <p:nvPr/>
        </p:nvPicPr>
        <p:blipFill>
          <a:blip r:embed="rId3" cstate="print"/>
          <a:srcRect l="8270" t="12999" r="27979"/>
          <a:stretch>
            <a:fillRect/>
          </a:stretch>
        </p:blipFill>
        <p:spPr bwMode="auto">
          <a:xfrm>
            <a:off x="4357686" y="2571744"/>
            <a:ext cx="649479" cy="6647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6086" name="Picture 6" descr="http://www.animals-wild.ru/uploads/1298389532_closeu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00174"/>
            <a:ext cx="571472" cy="6900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6088" name="Picture 8" descr="http://nowaatlantyda.com/wp-content/uploads/2012/01/Oka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71876"/>
            <a:ext cx="611511" cy="4286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и пересказать §</a:t>
            </a:r>
          </a:p>
          <a:p>
            <a:r>
              <a:rPr lang="ru-RU" dirty="0" smtClean="0"/>
              <a:t>Обозначить  в контурной карте природные зоны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продолжить формирование представлений и знаний о природе </a:t>
            </a:r>
            <a:r>
              <a:rPr lang="ru-RU" dirty="0" smtClean="0"/>
              <a:t>Африки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пределить взаимосвязь между особенностями климата и природными зонами Африки;</a:t>
            </a:r>
            <a:endParaRPr lang="ru-RU" dirty="0" smtClean="0"/>
          </a:p>
          <a:p>
            <a:r>
              <a:rPr lang="ru-RU" dirty="0" smtClean="0"/>
              <a:t>познакомиться с особенностями растительного и животного мира природных зон Африки;</a:t>
            </a:r>
          </a:p>
          <a:p>
            <a:r>
              <a:rPr lang="ru-RU" dirty="0" smtClean="0"/>
              <a:t>продолжить формирование чувства любви к природе, окружающему миру.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543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</a:t>
            </a:r>
            <a:br>
              <a:rPr lang="ru-RU" dirty="0" smtClean="0"/>
            </a:br>
            <a:r>
              <a:rPr lang="ru-RU" dirty="0" smtClean="0"/>
              <a:t>природных</a:t>
            </a:r>
            <a:br>
              <a:rPr lang="ru-RU" dirty="0" smtClean="0"/>
            </a:br>
            <a:r>
              <a:rPr lang="ru-RU" dirty="0" smtClean="0"/>
              <a:t> зон</a:t>
            </a:r>
            <a:endParaRPr lang="ru-RU" dirty="0"/>
          </a:p>
        </p:txBody>
      </p:sp>
      <p:pic>
        <p:nvPicPr>
          <p:cNvPr id="5" name="Picture 5" descr="сканирование0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0"/>
            <a:ext cx="5143504" cy="673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Африки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443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ВЛАЖНЫЕ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ЭКВАТОРИАЛЬНЫЕ ЛЕСА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2530" name="Picture 2" descr="Ярусное строение дождевого леса (схема)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928802"/>
            <a:ext cx="7715304" cy="475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Дождево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Большая Африканская орхидея Заповедник Monteverde Cloud Forest Reserve Коста-Рика Costa Ric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42852"/>
            <a:ext cx="3832006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у меня глубокая нехватка познаний ботаники.в общем просьба:напишите названия ваших любимых или тупо красивых цветов, кустар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762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Познай мир! Лиан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Как попасть в белый - Аптека Повышение потенции. Купить виаг…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3929066"/>
            <a:ext cx="4000528" cy="270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6157898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Животный мир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4" name="Picture 2" descr="http://www.myplanet-ua.com/wp-content/uploads/2013/09/Gori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095736" cy="273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img.mota.ru/upload/wallpapers/2009/10/16/09/04/20541/mota_ru_9101605-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4422"/>
            <a:ext cx="3643338" cy="27311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Окапи - Лесной жираф - Блоги - окапи очень Конго Окапи несколь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3786214" cy="252053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0" name="Picture 8" descr="Курьёзы от Яи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00504"/>
            <a:ext cx="4000528" cy="2730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229</Words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Природные зоны  Африки </vt:lpstr>
      <vt:lpstr>Цель:</vt:lpstr>
      <vt:lpstr>Задачи:</vt:lpstr>
      <vt:lpstr>Карта  природных  зон</vt:lpstr>
      <vt:lpstr>Природные зоны Африки</vt:lpstr>
      <vt:lpstr>Слайд 6</vt:lpstr>
      <vt:lpstr>Слайд 7</vt:lpstr>
      <vt:lpstr>Слайд 8</vt:lpstr>
      <vt:lpstr>Животный мир</vt:lpstr>
      <vt:lpstr>Саванна </vt:lpstr>
      <vt:lpstr>Слоновая трава</vt:lpstr>
      <vt:lpstr>БАОБАБ</vt:lpstr>
      <vt:lpstr>Животный мир</vt:lpstr>
      <vt:lpstr>Слайд 14</vt:lpstr>
      <vt:lpstr>Слайд 15</vt:lpstr>
      <vt:lpstr>Слайд 16</vt:lpstr>
      <vt:lpstr>Муха це-це</vt:lpstr>
      <vt:lpstr>Тропические пустыни</vt:lpstr>
      <vt:lpstr>ЗАГАДКИ</vt:lpstr>
      <vt:lpstr>Слайд 20</vt:lpstr>
      <vt:lpstr>Слайд 21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 Африки </dc:title>
  <dc:creator>user</dc:creator>
  <cp:lastModifiedBy>user</cp:lastModifiedBy>
  <cp:revision>17</cp:revision>
  <dcterms:created xsi:type="dcterms:W3CDTF">2014-12-02T14:16:46Z</dcterms:created>
  <dcterms:modified xsi:type="dcterms:W3CDTF">2014-12-02T17:08:57Z</dcterms:modified>
</cp:coreProperties>
</file>