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59A33DA-7229-4F94-96F5-4DE2862216BE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2030A6E-39B5-4778-B864-EC4D4E1D55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A33DA-7229-4F94-96F5-4DE2862216BE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30A6E-39B5-4778-B864-EC4D4E1D55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59A33DA-7229-4F94-96F5-4DE2862216BE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2030A6E-39B5-4778-B864-EC4D4E1D55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A33DA-7229-4F94-96F5-4DE2862216BE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2030A6E-39B5-4778-B864-EC4D4E1D554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A33DA-7229-4F94-96F5-4DE2862216BE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2030A6E-39B5-4778-B864-EC4D4E1D5542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59A33DA-7229-4F94-96F5-4DE2862216BE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2030A6E-39B5-4778-B864-EC4D4E1D5542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59A33DA-7229-4F94-96F5-4DE2862216BE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2030A6E-39B5-4778-B864-EC4D4E1D5542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A33DA-7229-4F94-96F5-4DE2862216BE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2030A6E-39B5-4778-B864-EC4D4E1D55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A33DA-7229-4F94-96F5-4DE2862216BE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2030A6E-39B5-4778-B864-EC4D4E1D55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A33DA-7229-4F94-96F5-4DE2862216BE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2030A6E-39B5-4778-B864-EC4D4E1D5542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F59A33DA-7229-4F94-96F5-4DE2862216BE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2030A6E-39B5-4778-B864-EC4D4E1D5542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59A33DA-7229-4F94-96F5-4DE2862216BE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2030A6E-39B5-4778-B864-EC4D4E1D554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56792"/>
            <a:ext cx="7772400" cy="2088232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Тема </a:t>
            </a: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урока: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Разложение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многочлена </a:t>
            </a:r>
            <a:r>
              <a:rPr lang="ru-RU" sz="3200" b="1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3200" b="1" smtClean="0">
                <a:latin typeface="Times New Roman" pitchFamily="18" charset="0"/>
                <a:cs typeface="Times New Roman" pitchFamily="18" charset="0"/>
              </a:rPr>
              <a:t>множители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(Подготовка к контрольной работе)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3250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Заполните пропуски: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sz="360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1)  </a:t>
            </a:r>
            <a:r>
              <a:rPr lang="pt-BR" sz="360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_</a:t>
            </a:r>
            <a:r>
              <a:rPr lang="pt-BR" sz="3600" i="0" baseline="300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2 </a:t>
            </a:r>
            <a:r>
              <a:rPr lang="pt-BR" sz="360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–b</a:t>
            </a:r>
            <a:r>
              <a:rPr lang="pt-BR" sz="3600" i="0" baseline="300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360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=(a-_)(a+_)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360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2)  </a:t>
            </a:r>
            <a:r>
              <a:rPr lang="pt-BR" sz="360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(a+_)</a:t>
            </a:r>
            <a:r>
              <a:rPr lang="pt-BR" sz="3600" i="0" baseline="300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2 </a:t>
            </a:r>
            <a:r>
              <a:rPr lang="pt-BR" sz="360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=_</a:t>
            </a:r>
            <a:r>
              <a:rPr lang="pt-BR" sz="3600" i="0" baseline="300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2 </a:t>
            </a:r>
            <a:r>
              <a:rPr lang="pt-BR" sz="360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+2_b+b</a:t>
            </a:r>
            <a:r>
              <a:rPr lang="pt-BR" sz="3600" i="0" baseline="300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endParaRPr lang="pt-BR" sz="3600" i="0" dirty="0" smtClean="0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ru-RU" sz="360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3)  </a:t>
            </a:r>
            <a:r>
              <a:rPr lang="pt-BR" sz="360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(a-_)</a:t>
            </a:r>
            <a:r>
              <a:rPr lang="pt-BR" sz="3600" i="0" baseline="300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2 </a:t>
            </a:r>
            <a:r>
              <a:rPr lang="pt-BR" sz="360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=_</a:t>
            </a:r>
            <a:r>
              <a:rPr lang="pt-BR" sz="3600" i="0" baseline="300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2 </a:t>
            </a:r>
            <a:r>
              <a:rPr lang="pt-BR" sz="360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–2_b+b</a:t>
            </a:r>
            <a:r>
              <a:rPr lang="pt-BR" sz="3600" i="0" baseline="300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endParaRPr lang="pt-BR" sz="3600" i="0" dirty="0" smtClean="0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ru-RU" sz="360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4)  </a:t>
            </a:r>
            <a:r>
              <a:rPr lang="pt-BR" sz="360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(a-b)</a:t>
            </a:r>
            <a:r>
              <a:rPr lang="pt-BR" sz="3600" i="0" baseline="300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3 </a:t>
            </a:r>
            <a:r>
              <a:rPr lang="pt-BR" sz="360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=_</a:t>
            </a:r>
            <a:r>
              <a:rPr lang="pt-BR" sz="3600" i="0" baseline="300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3 </a:t>
            </a:r>
            <a:r>
              <a:rPr lang="pt-BR" sz="360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–3_b</a:t>
            </a:r>
            <a:r>
              <a:rPr lang="pt-BR" sz="3600" i="0" baseline="300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360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+3a</a:t>
            </a:r>
            <a:r>
              <a:rPr lang="pt-BR" sz="3600" i="0" baseline="300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360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_+b</a:t>
            </a:r>
            <a:r>
              <a:rPr lang="pt-BR" sz="3600" i="0" baseline="300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3</a:t>
            </a:r>
            <a:endParaRPr lang="pt-BR" sz="3600" i="0" dirty="0" smtClean="0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ru-RU" sz="360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5)  </a:t>
            </a:r>
            <a:r>
              <a:rPr lang="pt-BR" sz="360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(a+b)</a:t>
            </a:r>
            <a:r>
              <a:rPr lang="pt-BR" sz="3600" i="0" baseline="300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3 </a:t>
            </a:r>
            <a:r>
              <a:rPr lang="pt-BR" sz="360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=_</a:t>
            </a:r>
            <a:r>
              <a:rPr lang="pt-BR" sz="3600" i="0" baseline="300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3 </a:t>
            </a:r>
            <a:r>
              <a:rPr lang="pt-BR" sz="360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+3_b</a:t>
            </a:r>
            <a:r>
              <a:rPr lang="pt-BR" sz="3600" i="0" baseline="300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360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+3a</a:t>
            </a:r>
            <a:r>
              <a:rPr lang="pt-BR" sz="3600" i="0" baseline="300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360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_+</a:t>
            </a:r>
            <a:r>
              <a:rPr lang="ru-RU" sz="360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_</a:t>
            </a:r>
            <a:endParaRPr lang="pt-BR" sz="3600" i="0" dirty="0" smtClean="0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9732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49006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Прочитайте выражения: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611560" y="836712"/>
                <a:ext cx="8075240" cy="5040560"/>
              </a:xfrm>
              <a:ln w="190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/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𝑎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−27</m:t>
                    </m:r>
                  </m:oMath>
                </a14:m>
                <a:endParaRPr lang="en-US" b="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𝑎</m:t>
                        </m:r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+</m:t>
                        </m:r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𝑏</m:t>
                        </m:r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)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−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𝑐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7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3−</m:t>
                        </m:r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𝑝</m:t>
                        </m:r>
                      </m:e>
                    </m:d>
                    <m:d>
                      <m:dPr>
                        <m:ctrlP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3+</m:t>
                        </m:r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𝑝</m:t>
                        </m:r>
                      </m:e>
                    </m:d>
                  </m:oMath>
                </a14:m>
                <a:endParaRPr lang="en-US" b="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𝑞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7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b="0" i="0" smtClean="0">
                        <a:latin typeface="Cambria Math"/>
                        <a:cs typeface="Times New Roman" pitchFamily="18" charset="0"/>
                      </a:rPr>
                      <m:t>−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(2+3</m:t>
                        </m:r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𝑝</m:t>
                        </m:r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)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−1)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−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+1)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(3</m:t>
                        </m:r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𝑐</m:t>
                        </m:r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−4</m:t>
                        </m:r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𝑔𝑓</m:t>
                        </m:r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)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611560" y="836712"/>
                <a:ext cx="8075240" cy="5040560"/>
              </a:xfrm>
              <a:blipFill rotWithShape="1">
                <a:blip r:embed="rId2"/>
                <a:stretch>
                  <a:fillRect/>
                </a:stretch>
              </a:blipFill>
              <a:ln w="19050">
                <a:solidFill>
                  <a:schemeClr val="accent1">
                    <a:lumMod val="50000"/>
                  </a:schemeClr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68493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Разложите на множители: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611560" y="1484784"/>
                <a:ext cx="8154488" cy="4611216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sz="2800" dirty="0" smtClean="0">
                    <a:latin typeface="Times New Roman" pitchFamily="18" charset="0"/>
                    <a:cs typeface="Times New Roman" pitchFamily="18" charset="0"/>
                  </a:rPr>
                  <a:t>1)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800" i="1" smtClean="0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sz="2800" b="0" i="1" smtClean="0">
                        <a:latin typeface="Cambria Math"/>
                        <a:cs typeface="Times New Roman" pitchFamily="18" charset="0"/>
                      </a:rPr>
                      <m:t>−121</m:t>
                    </m:r>
                  </m:oMath>
                </a14:m>
                <a:endParaRPr lang="en-US" sz="2800" b="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ru-RU" sz="2800" b="0" dirty="0" smtClean="0">
                    <a:latin typeface="Times New Roman" pitchFamily="18" charset="0"/>
                    <a:cs typeface="Times New Roman" pitchFamily="18" charset="0"/>
                  </a:rPr>
                  <a:t>2)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  <a:cs typeface="Times New Roman" pitchFamily="18" charset="0"/>
                      </a:rPr>
                      <m:t>25−</m:t>
                    </m:r>
                    <m:sSup>
                      <m:sSupPr>
                        <m:ctrlPr>
                          <a:rPr lang="en-US" sz="2800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/>
                            <a:cs typeface="Times New Roman" pitchFamily="18" charset="0"/>
                          </a:rPr>
                          <m:t>𝑘</m:t>
                        </m:r>
                      </m:e>
                      <m:sup>
                        <m:r>
                          <a:rPr lang="en-US" sz="2800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8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ru-RU" sz="2800" b="0" dirty="0" smtClean="0">
                    <a:latin typeface="Times New Roman" pitchFamily="18" charset="0"/>
                    <a:cs typeface="Times New Roman" pitchFamily="18" charset="0"/>
                  </a:rPr>
                  <a:t>3)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  <a:cs typeface="Times New Roman" pitchFamily="18" charset="0"/>
                      </a:rPr>
                      <m:t>0,09−</m:t>
                    </m:r>
                    <m:sSup>
                      <m:sSupPr>
                        <m:ctrlPr>
                          <a:rPr lang="en-US" sz="2800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8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ru-RU" sz="2800" b="0" dirty="0" smtClean="0">
                    <a:latin typeface="Times New Roman" pitchFamily="18" charset="0"/>
                    <a:cs typeface="Times New Roman" pitchFamily="18" charset="0"/>
                  </a:rPr>
                  <a:t>4)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  <a:cs typeface="Times New Roman" pitchFamily="18" charset="0"/>
                      </a:rPr>
                      <m:t>49−0,04</m:t>
                    </m:r>
                    <m:sSup>
                      <m:sSupPr>
                        <m:ctrlPr>
                          <a:rPr lang="en-US" sz="2800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/>
                            <a:cs typeface="Times New Roman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800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8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ru-RU" sz="2800" dirty="0" smtClean="0">
                    <a:latin typeface="Times New Roman" pitchFamily="18" charset="0"/>
                    <a:cs typeface="Times New Roman" pitchFamily="18" charset="0"/>
                  </a:rPr>
                  <a:t>5)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800" i="1" smtClean="0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sz="2800" b="0" i="0" smtClean="0">
                        <a:latin typeface="Cambria Math"/>
                        <a:cs typeface="Times New Roman" pitchFamily="18" charset="0"/>
                      </a:rPr>
                      <m:t>+4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/>
                        <a:cs typeface="Times New Roman" pitchFamily="18" charset="0"/>
                      </a:rPr>
                      <m:t>x</m:t>
                    </m:r>
                    <m:r>
                      <a:rPr lang="en-US" sz="2800" b="0" i="0" smtClean="0">
                        <a:latin typeface="Cambria Math"/>
                        <a:cs typeface="Times New Roman" pitchFamily="18" charset="0"/>
                      </a:rPr>
                      <m:t>+4</m:t>
                    </m:r>
                  </m:oMath>
                </a14:m>
                <a:endParaRPr lang="en-US" sz="2800" b="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ru-RU" sz="2800" dirty="0" smtClean="0">
                    <a:latin typeface="Times New Roman" pitchFamily="18" charset="0"/>
                    <a:cs typeface="Times New Roman" pitchFamily="18" charset="0"/>
                  </a:rPr>
                  <a:t>6)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800" i="1" smtClean="0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/>
                            <a:cs typeface="Times New Roman" pitchFamily="18" charset="0"/>
                          </a:rPr>
                          <m:t>𝑚</m:t>
                        </m:r>
                      </m:e>
                      <m:sup>
                        <m:r>
                          <a:rPr lang="en-US" sz="2800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sz="2800" b="0" i="0" smtClean="0">
                        <a:latin typeface="Cambria Math"/>
                        <a:cs typeface="Times New Roman" pitchFamily="18" charset="0"/>
                      </a:rPr>
                      <m:t>−100</m:t>
                    </m:r>
                  </m:oMath>
                </a14:m>
                <a:endParaRPr lang="en-US" sz="2800" b="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ru-RU" sz="2800" dirty="0" smtClean="0">
                    <a:latin typeface="Times New Roman" pitchFamily="18" charset="0"/>
                    <a:cs typeface="Times New Roman" pitchFamily="18" charset="0"/>
                  </a:rPr>
                  <a:t>7)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800" i="1" smtClean="0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/>
                            <a:cs typeface="Times New Roman" pitchFamily="18" charset="0"/>
                          </a:rPr>
                          <m:t>𝑝</m:t>
                        </m:r>
                      </m:e>
                      <m:sup>
                        <m:r>
                          <a:rPr lang="en-US" sz="2800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sz="2800" b="0" i="1" smtClean="0">
                        <a:latin typeface="Cambria Math"/>
                        <a:cs typeface="Times New Roman" pitchFamily="18" charset="0"/>
                      </a:rPr>
                      <m:t>−2</m:t>
                    </m:r>
                    <m:r>
                      <a:rPr lang="en-US" sz="2800" b="0" i="1" smtClean="0">
                        <a:latin typeface="Cambria Math"/>
                        <a:cs typeface="Times New Roman" pitchFamily="18" charset="0"/>
                      </a:rPr>
                      <m:t>𝑝</m:t>
                    </m:r>
                    <m:r>
                      <a:rPr lang="en-US" sz="2800" b="0" i="1" smtClean="0">
                        <a:latin typeface="Cambria Math"/>
                        <a:cs typeface="Times New Roman" pitchFamily="18" charset="0"/>
                      </a:rPr>
                      <m:t>+1</m:t>
                    </m:r>
                  </m:oMath>
                </a14:m>
                <a:endParaRPr lang="en-US" sz="28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ru-RU" sz="2800" dirty="0" smtClean="0">
                    <a:latin typeface="Times New Roman" pitchFamily="18" charset="0"/>
                    <a:cs typeface="Times New Roman" pitchFamily="18" charset="0"/>
                  </a:rPr>
                  <a:t>8)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800" i="1" smtClean="0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/>
                            <a:cs typeface="Times New Roman" pitchFamily="18" charset="0"/>
                          </a:rPr>
                          <m:t>9</m:t>
                        </m:r>
                        <m:r>
                          <a:rPr lang="en-US" sz="2800" b="0" i="1" smtClean="0">
                            <a:latin typeface="Cambria Math"/>
                            <a:cs typeface="Times New Roman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2800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sz="2800" b="0" i="1" smtClean="0">
                        <a:latin typeface="Cambria Math"/>
                        <a:cs typeface="Times New Roman" pitchFamily="18" charset="0"/>
                      </a:rPr>
                      <m:t>−</m:t>
                    </m:r>
                    <m:sSup>
                      <m:sSupPr>
                        <m:ctrlPr>
                          <a:rPr lang="en-US" sz="2800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/>
                            <a:cs typeface="Times New Roman" pitchFamily="18" charset="0"/>
                          </a:rPr>
                          <m:t>4</m:t>
                        </m:r>
                        <m:r>
                          <a:rPr lang="en-US" sz="2800" b="0" i="1" smtClean="0">
                            <a:latin typeface="Cambria Math"/>
                            <a:cs typeface="Times New Roman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2800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ru-RU" sz="2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611560" y="1484784"/>
                <a:ext cx="8154488" cy="4611216"/>
              </a:xfrm>
              <a:blipFill rotWithShape="1">
                <a:blip r:embed="rId2"/>
                <a:stretch>
                  <a:fillRect l="-1495" t="-132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2304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78098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Проведите соответствия: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782213502"/>
              </p:ext>
            </p:extLst>
          </p:nvPr>
        </p:nvGraphicFramePr>
        <p:xfrm>
          <a:off x="251520" y="980728"/>
          <a:ext cx="8712969" cy="4916418"/>
        </p:xfrm>
        <a:graphic>
          <a:graphicData uri="http://schemas.openxmlformats.org/drawingml/2006/table">
            <a:tbl>
              <a:tblPr/>
              <a:tblGrid>
                <a:gridCol w="2904323"/>
                <a:gridCol w="2904323"/>
                <a:gridCol w="2904323"/>
              </a:tblGrid>
              <a:tr h="491641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ru-RU" sz="2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r>
                        <a:rPr lang="es-ES" sz="2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lang="ru-RU" sz="2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s-ES" sz="2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s-E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(k – y)</a:t>
                      </a:r>
                      <a:r>
                        <a:rPr lang="es-ES" sz="2400" baseline="30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s-E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es-E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2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  <a:r>
                        <a:rPr lang="es-ES" sz="2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 </a:t>
                      </a:r>
                      <a:r>
                        <a:rPr lang="ru-RU" sz="2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s-ES" sz="2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s-E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7y – 1)</a:t>
                      </a:r>
                      <a:r>
                        <a:rPr lang="es-ES" sz="2400" baseline="30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s-E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es-E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2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r>
                        <a:rPr lang="es-ES" sz="2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 </a:t>
                      </a:r>
                      <a:r>
                        <a:rPr lang="ru-RU" sz="2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s-ES" sz="2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(-</a:t>
                      </a:r>
                      <a:r>
                        <a:rPr lang="es-E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r>
                        <a:rPr lang="es-ES" sz="2400" baseline="30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2 </a:t>
                      </a:r>
                      <a:r>
                        <a:rPr lang="es-E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+ 3x</a:t>
                      </a:r>
                      <a:r>
                        <a:rPr lang="es-ES" sz="2400" baseline="30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es-E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lang="es-ES" sz="2400" baseline="30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s-E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es-E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2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r>
                        <a:rPr lang="es-ES" sz="2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lang="ru-RU" sz="2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s-ES" sz="2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s-E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(k</a:t>
                      </a:r>
                      <a:r>
                        <a:rPr lang="es-ES" sz="2400" baseline="30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s-E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– 5y)</a:t>
                      </a:r>
                      <a:r>
                        <a:rPr lang="es-ES" sz="2400" baseline="30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s-E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es-E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2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r>
                        <a:rPr lang="es-ES" sz="2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 </a:t>
                      </a:r>
                      <a:r>
                        <a:rPr lang="ru-RU" sz="2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s-ES" sz="2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s-E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 – x)</a:t>
                      </a:r>
                      <a:r>
                        <a:rPr lang="es-ES" sz="2400" baseline="30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s-E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es-E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2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r>
                        <a:rPr lang="es-ES" sz="2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 </a:t>
                      </a:r>
                      <a:r>
                        <a:rPr lang="ru-RU" sz="2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s-ES" sz="2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s-E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6c + 7)</a:t>
                      </a:r>
                      <a:r>
                        <a:rPr lang="es-ES" sz="2400" baseline="30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s-E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es-E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2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</a:t>
                      </a:r>
                      <a:r>
                        <a:rPr lang="es-ES" sz="2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 </a:t>
                      </a:r>
                      <a:r>
                        <a:rPr lang="es-E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(11y – 4)(11y + 4)</a:t>
                      </a:r>
                      <a:br>
                        <a:rPr lang="es-E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2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</a:t>
                      </a:r>
                      <a:r>
                        <a:rPr lang="es-ES" sz="2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 </a:t>
                      </a:r>
                      <a:r>
                        <a:rPr lang="ru-RU" sz="2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s-ES" sz="2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s-E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5n – p)(5n + p)</a:t>
                      </a: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s-E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1) k</a:t>
                      </a:r>
                      <a:r>
                        <a:rPr lang="es-ES" sz="2400" baseline="30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4 </a:t>
                      </a:r>
                      <a:r>
                        <a:rPr lang="es-E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10k</a:t>
                      </a:r>
                      <a:r>
                        <a:rPr lang="es-ES" sz="2400" baseline="30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s-E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 + 25y</a:t>
                      </a:r>
                      <a:r>
                        <a:rPr lang="es-ES" sz="2400" baseline="30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s-E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es-E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s-E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2) 121y</a:t>
                      </a:r>
                      <a:r>
                        <a:rPr lang="es-ES" sz="2400" baseline="30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s-E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– 16</a:t>
                      </a:r>
                      <a:br>
                        <a:rPr lang="es-E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s-E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3) 49y</a:t>
                      </a:r>
                      <a:r>
                        <a:rPr lang="es-ES" sz="2400" baseline="30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s-E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– 14y + 1</a:t>
                      </a:r>
                      <a:br>
                        <a:rPr lang="es-E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s-E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4) 25n</a:t>
                      </a:r>
                      <a:r>
                        <a:rPr lang="es-ES" sz="2400" baseline="30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s-E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– p</a:t>
                      </a:r>
                      <a:r>
                        <a:rPr lang="es-ES" sz="2400" baseline="30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s-E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es-E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s-E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5) 9x</a:t>
                      </a:r>
                      <a:r>
                        <a:rPr lang="es-ES" sz="2400" baseline="30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r>
                        <a:rPr lang="es-E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– 6x</a:t>
                      </a:r>
                      <a:r>
                        <a:rPr lang="es-ES" sz="2400" baseline="30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es-E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 + c4</a:t>
                      </a:r>
                      <a:br>
                        <a:rPr lang="es-E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s-E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6) c</a:t>
                      </a:r>
                      <a:r>
                        <a:rPr lang="es-ES" sz="2400" baseline="30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2 </a:t>
                      </a:r>
                      <a:r>
                        <a:rPr lang="es-E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2cx + x</a:t>
                      </a:r>
                      <a:r>
                        <a:rPr lang="es-ES" sz="2400" baseline="30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s-E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es-E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s-E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7) 36c</a:t>
                      </a:r>
                      <a:r>
                        <a:rPr lang="es-ES" sz="2400" baseline="30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2 </a:t>
                      </a:r>
                      <a:r>
                        <a:rPr lang="es-E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+ 84c + 49</a:t>
                      </a:r>
                      <a:br>
                        <a:rPr lang="es-E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s-E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8) k</a:t>
                      </a:r>
                      <a:r>
                        <a:rPr lang="es-ES" sz="2400" baseline="30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2 </a:t>
                      </a:r>
                      <a:r>
                        <a:rPr lang="es-E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2ky + y</a:t>
                      </a:r>
                      <a:r>
                        <a:rPr lang="es-ES" sz="2400" baseline="30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s-ES" sz="2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683568" y="6021288"/>
            <a:ext cx="5608527" cy="461665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Ответы: А8, Б3, В5, Г1, Д6, Е7, Ж2, З4.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45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178</TotalTime>
  <Words>226</Words>
  <Application>Microsoft Office PowerPoint</Application>
  <PresentationFormat>Экран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Обычная</vt:lpstr>
      <vt:lpstr>Тема урока:  Разложение многочлена на множители</vt:lpstr>
      <vt:lpstr>Заполните пропуски:</vt:lpstr>
      <vt:lpstr>Прочитайте выражения:</vt:lpstr>
      <vt:lpstr>Разложите на множители:</vt:lpstr>
      <vt:lpstr>Проведите соответствия: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ASUS</cp:lastModifiedBy>
  <cp:revision>10</cp:revision>
  <dcterms:created xsi:type="dcterms:W3CDTF">2021-02-09T13:52:11Z</dcterms:created>
  <dcterms:modified xsi:type="dcterms:W3CDTF">2021-02-16T23:58:05Z</dcterms:modified>
</cp:coreProperties>
</file>