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69" r:id="rId4"/>
    <p:sldId id="270" r:id="rId5"/>
    <p:sldId id="271" r:id="rId6"/>
    <p:sldId id="272" r:id="rId7"/>
    <p:sldId id="273" r:id="rId8"/>
    <p:sldId id="257" r:id="rId9"/>
    <p:sldId id="258" r:id="rId10"/>
    <p:sldId id="259" r:id="rId11"/>
    <p:sldId id="260" r:id="rId12"/>
    <p:sldId id="274" r:id="rId13"/>
    <p:sldId id="261" r:id="rId14"/>
    <p:sldId id="262" r:id="rId15"/>
    <p:sldId id="263" r:id="rId16"/>
    <p:sldId id="264" r:id="rId17"/>
    <p:sldId id="265" r:id="rId18"/>
    <p:sldId id="266" r:id="rId19"/>
    <p:sldId id="281" r:id="rId20"/>
    <p:sldId id="282" r:id="rId21"/>
    <p:sldId id="276" r:id="rId22"/>
    <p:sldId id="275" r:id="rId23"/>
    <p:sldId id="278" r:id="rId24"/>
    <p:sldId id="279" r:id="rId25"/>
    <p:sldId id="280"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4" autoAdjust="0"/>
    <p:restoredTop sz="94660"/>
  </p:normalViewPr>
  <p:slideViewPr>
    <p:cSldViewPr>
      <p:cViewPr varScale="1">
        <p:scale>
          <a:sx n="78" d="100"/>
          <a:sy n="78" d="100"/>
        </p:scale>
        <p:origin x="9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808F6-8DA4-4FF7-A404-444E813898DB}" type="datetimeFigureOut">
              <a:rPr lang="ru-RU" smtClean="0"/>
              <a:pPr/>
              <a:t>14.05.2016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4A10E-5D1B-44CA-995B-5A36B7E84E85}" type="slidenum">
              <a:rPr lang="ru-RU" smtClean="0"/>
              <a:pPr/>
              <a:t>‹#›</a:t>
            </a:fld>
            <a:endParaRPr lang="ru-RU"/>
          </a:p>
        </p:txBody>
      </p:sp>
    </p:spTree>
    <p:extLst>
      <p:ext uri="{BB962C8B-B14F-4D97-AF65-F5344CB8AC3E}">
        <p14:creationId xmlns:p14="http://schemas.microsoft.com/office/powerpoint/2010/main" val="24767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34A10E-5D1B-44CA-995B-5A36B7E84E85}" type="slidenum">
              <a:rPr lang="ru-RU" smtClean="0"/>
              <a:pPr/>
              <a:t>1</a:t>
            </a:fld>
            <a:endParaRPr lang="ru-RU"/>
          </a:p>
        </p:txBody>
      </p:sp>
    </p:spTree>
    <p:extLst>
      <p:ext uri="{BB962C8B-B14F-4D97-AF65-F5344CB8AC3E}">
        <p14:creationId xmlns:p14="http://schemas.microsoft.com/office/powerpoint/2010/main" val="182444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34A10E-5D1B-44CA-995B-5A36B7E84E85}" type="slidenum">
              <a:rPr lang="ru-RU" smtClean="0"/>
              <a:pPr/>
              <a:t>13</a:t>
            </a:fld>
            <a:endParaRPr lang="ru-RU"/>
          </a:p>
        </p:txBody>
      </p:sp>
    </p:spTree>
    <p:extLst>
      <p:ext uri="{BB962C8B-B14F-4D97-AF65-F5344CB8AC3E}">
        <p14:creationId xmlns:p14="http://schemas.microsoft.com/office/powerpoint/2010/main" val="110191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34A10E-5D1B-44CA-995B-5A36B7E84E85}" type="slidenum">
              <a:rPr lang="ru-RU" smtClean="0"/>
              <a:pPr/>
              <a:t>26</a:t>
            </a:fld>
            <a:endParaRPr lang="ru-RU"/>
          </a:p>
        </p:txBody>
      </p:sp>
    </p:spTree>
    <p:extLst>
      <p:ext uri="{BB962C8B-B14F-4D97-AF65-F5344CB8AC3E}">
        <p14:creationId xmlns:p14="http://schemas.microsoft.com/office/powerpoint/2010/main" val="283156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24E840-9FC4-4734-AD6D-27F85CF2F22A}"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12B1A4-AAA9-4B11-9907-DEA1BEA902A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4E840-9FC4-4734-AD6D-27F85CF2F22A}" type="datetimeFigureOut">
              <a:rPr lang="ru-RU" smtClean="0"/>
              <a:pPr/>
              <a:t>14.05.2016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2B1A4-AAA9-4B11-9907-DEA1BEA902A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mosaica.ru/sites/default/files/news/preview/2010/11/29/files.php__2.jpg"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fin-crisis.ru/_nw/1/04267.jpg" TargetMode="External"/><Relationship Id="rId1" Type="http://schemas.openxmlformats.org/officeDocument/2006/relationships/slideLayout" Target="../slideLayouts/slideLayout6.xml"/><Relationship Id="rId6" Type="http://schemas.openxmlformats.org/officeDocument/2006/relationships/hyperlink" Target="http://obzor-novostei.ru/uploads/posts/2011-01/thumbs/1294774749_golden00166.jpg" TargetMode="External"/><Relationship Id="rId5" Type="http://schemas.openxmlformats.org/officeDocument/2006/relationships/image" Target="../media/image24.jpeg"/><Relationship Id="rId4" Type="http://schemas.openxmlformats.org/officeDocument/2006/relationships/hyperlink" Target="http://egretsnest.files.wordpress.com/2009/03/gold-bars-636.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megadoski.ru/s_images/13337519213779.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images.asteza.by/2010-07-29/3915/photos0-800x600.jpeg"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kursovik.com/programming/320162/1.jpg" TargetMode="External"/><Relationship Id="rId1" Type="http://schemas.openxmlformats.org/officeDocument/2006/relationships/slideLayout" Target="../slideLayouts/slideLayout6.xml"/><Relationship Id="rId6" Type="http://schemas.openxmlformats.org/officeDocument/2006/relationships/hyperlink" Target="http://dhkros.ru/kaplya.jpg" TargetMode="External"/><Relationship Id="rId5" Type="http://schemas.openxmlformats.org/officeDocument/2006/relationships/image" Target="../media/image32.jpeg"/><Relationship Id="rId4" Type="http://schemas.openxmlformats.org/officeDocument/2006/relationships/hyperlink" Target="http://olm.com.ua/images/4b16e8893136aad17e5f2108e.jpg" TargetMode="Externa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hyperlink" Target="http://www.pr-kvadrat2007.ru/images/16/2.jpg" TargetMode="External"/><Relationship Id="rId1" Type="http://schemas.openxmlformats.org/officeDocument/2006/relationships/slideLayout" Target="../slideLayouts/slideLayout6.xml"/><Relationship Id="rId6" Type="http://schemas.openxmlformats.org/officeDocument/2006/relationships/hyperlink" Target="http://vladnews.ru/uploads/2009/10/29/17754.jpg" TargetMode="External"/><Relationship Id="rId5" Type="http://schemas.openxmlformats.org/officeDocument/2006/relationships/image" Target="../media/image36.jpeg"/><Relationship Id="rId4" Type="http://schemas.openxmlformats.org/officeDocument/2006/relationships/hyperlink" Target="http://primamedia.ru/files/95418.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newsfromweb.ru/images/news7/735245999973824.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hyperlink" Target="http://s39.radikal.ru/i085/1102/7b/08a427c44556.jpg"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28596" y="214290"/>
            <a:ext cx="1962150" cy="2000250"/>
          </a:xfrm>
          <a:prstGeom prst="rect">
            <a:avLst/>
          </a:prstGeom>
          <a:noFill/>
          <a:ln w="9525">
            <a:noFill/>
            <a:miter lim="800000"/>
            <a:headEnd/>
            <a:tailEnd/>
          </a:ln>
          <a:effectLst/>
        </p:spPr>
      </p:pic>
      <p:pic>
        <p:nvPicPr>
          <p:cNvPr id="1027" name="Picture 3" descr="D:\Мои рисунки\49059123.jpg"/>
          <p:cNvPicPr>
            <a:picLocks noChangeAspect="1" noChangeArrowheads="1"/>
          </p:cNvPicPr>
          <p:nvPr/>
        </p:nvPicPr>
        <p:blipFill>
          <a:blip r:embed="rId4" cstate="print"/>
          <a:srcRect/>
          <a:stretch>
            <a:fillRect/>
          </a:stretch>
        </p:blipFill>
        <p:spPr bwMode="auto">
          <a:xfrm>
            <a:off x="6576420" y="0"/>
            <a:ext cx="2567580" cy="2681362"/>
          </a:xfrm>
          <a:prstGeom prst="rect">
            <a:avLst/>
          </a:prstGeom>
          <a:noFill/>
        </p:spPr>
      </p:pic>
      <p:pic>
        <p:nvPicPr>
          <p:cNvPr id="1029" name="Picture 5" descr="D:\Мои рисунки\fiz.gif"/>
          <p:cNvPicPr>
            <a:picLocks noChangeAspect="1" noChangeArrowheads="1"/>
          </p:cNvPicPr>
          <p:nvPr/>
        </p:nvPicPr>
        <p:blipFill>
          <a:blip r:embed="rId5" cstate="print"/>
          <a:srcRect/>
          <a:stretch>
            <a:fillRect/>
          </a:stretch>
        </p:blipFill>
        <p:spPr bwMode="auto">
          <a:xfrm>
            <a:off x="7286644" y="4929198"/>
            <a:ext cx="1643066" cy="1714512"/>
          </a:xfrm>
          <a:prstGeom prst="rect">
            <a:avLst/>
          </a:prstGeom>
          <a:noFill/>
        </p:spPr>
      </p:pic>
      <p:pic>
        <p:nvPicPr>
          <p:cNvPr id="1030" name="Picture 6" descr="D:\Мои рисунки\Мои рисунки1\Рисунок1.wmf"/>
          <p:cNvPicPr>
            <a:picLocks noChangeAspect="1" noChangeArrowheads="1"/>
          </p:cNvPicPr>
          <p:nvPr/>
        </p:nvPicPr>
        <p:blipFill>
          <a:blip r:embed="rId6" cstate="print"/>
          <a:srcRect/>
          <a:stretch>
            <a:fillRect/>
          </a:stretch>
        </p:blipFill>
        <p:spPr bwMode="auto">
          <a:xfrm>
            <a:off x="571472" y="5000636"/>
            <a:ext cx="1500198" cy="1636715"/>
          </a:xfrm>
          <a:prstGeom prst="rect">
            <a:avLst/>
          </a:prstGeom>
          <a:noFill/>
        </p:spPr>
      </p:pic>
      <p:sp>
        <p:nvSpPr>
          <p:cNvPr id="4" name="Заголовок 3"/>
          <p:cNvSpPr>
            <a:spLocks noGrp="1"/>
          </p:cNvSpPr>
          <p:nvPr>
            <p:ph type="ctrTitle"/>
          </p:nvPr>
        </p:nvSpPr>
        <p:spPr>
          <a:xfrm>
            <a:off x="0" y="2636912"/>
            <a:ext cx="9144000" cy="2304256"/>
          </a:xfrm>
        </p:spPr>
        <p:txBody>
          <a:bodyPr>
            <a:normAutofit/>
          </a:bodyPr>
          <a:lstStyle/>
          <a:p>
            <a:pPr marL="812800" indent="-812800"/>
            <a:r>
              <a:rPr lang="ru-RU" b="1" dirty="0" smtClean="0"/>
              <a:t>Химия в жизни человека: </a:t>
            </a:r>
            <a:br>
              <a:rPr lang="ru-RU" b="1" dirty="0" smtClean="0"/>
            </a:br>
            <a:r>
              <a:rPr lang="ru-RU" b="1" dirty="0" smtClean="0"/>
              <a:t>польза и вред</a:t>
            </a:r>
            <a:br>
              <a:rPr lang="ru-RU" b="1" dirty="0" smtClean="0"/>
            </a:br>
            <a:endParaRPr lang="ru-RU" b="1" dirty="0"/>
          </a:p>
        </p:txBody>
      </p:sp>
      <p:sp>
        <p:nvSpPr>
          <p:cNvPr id="2" name="TextBox 1"/>
          <p:cNvSpPr txBox="1"/>
          <p:nvPr/>
        </p:nvSpPr>
        <p:spPr>
          <a:xfrm>
            <a:off x="4572000" y="5589240"/>
            <a:ext cx="2413866" cy="923330"/>
          </a:xfrm>
          <a:prstGeom prst="rect">
            <a:avLst/>
          </a:prstGeom>
          <a:noFill/>
        </p:spPr>
        <p:txBody>
          <a:bodyPr wrap="none" rtlCol="0">
            <a:spAutoFit/>
          </a:bodyPr>
          <a:lstStyle/>
          <a:p>
            <a:r>
              <a:rPr lang="ru-RU" dirty="0" smtClean="0"/>
              <a:t>Выполнила работу </a:t>
            </a:r>
          </a:p>
          <a:p>
            <a:r>
              <a:rPr lang="ru-RU" dirty="0" smtClean="0"/>
              <a:t>Ученица 11 класса «А»</a:t>
            </a:r>
          </a:p>
          <a:p>
            <a:r>
              <a:rPr lang="ru-RU" dirty="0" smtClean="0"/>
              <a:t>Юлия </a:t>
            </a:r>
            <a:r>
              <a:rPr lang="ru-RU" dirty="0" err="1" smtClean="0"/>
              <a:t>Рооп</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взрывчатых веществ </a:t>
            </a:r>
            <a:r>
              <a:rPr lang="ru-RU" dirty="0" smtClean="0"/>
              <a:t/>
            </a:r>
            <a:br>
              <a:rPr lang="ru-RU" dirty="0" smtClean="0"/>
            </a:br>
            <a:endParaRPr lang="ru-RU" dirty="0"/>
          </a:p>
        </p:txBody>
      </p:sp>
      <p:pic>
        <p:nvPicPr>
          <p:cNvPr id="8194" name="Picture 2" descr="Картинка 6 из 154473">
            <a:hlinkClick r:id="rId2"/>
          </p:cNvPr>
          <p:cNvPicPr>
            <a:picLocks noChangeAspect="1" noChangeArrowheads="1"/>
          </p:cNvPicPr>
          <p:nvPr/>
        </p:nvPicPr>
        <p:blipFill>
          <a:blip r:embed="rId3" cstate="print"/>
          <a:srcRect/>
          <a:stretch>
            <a:fillRect/>
          </a:stretch>
        </p:blipFill>
        <p:spPr bwMode="auto">
          <a:xfrm>
            <a:off x="4143372" y="3429000"/>
            <a:ext cx="3714776" cy="3071834"/>
          </a:xfrm>
          <a:prstGeom prst="rect">
            <a:avLst/>
          </a:prstGeom>
          <a:noFill/>
        </p:spPr>
      </p:pic>
      <p:pic>
        <p:nvPicPr>
          <p:cNvPr id="11266" name="Picture 2" descr="http://go2.imgsmail.ru/imgpreview?key=http%3A//weaponland.ru/images/grenade%5F2/polsa/RGO-88-1.jpg&amp;mb=imgdb_preview_42"/>
          <p:cNvPicPr>
            <a:picLocks noChangeAspect="1" noChangeArrowheads="1"/>
          </p:cNvPicPr>
          <p:nvPr/>
        </p:nvPicPr>
        <p:blipFill>
          <a:blip r:embed="rId4" cstate="print"/>
          <a:srcRect/>
          <a:stretch>
            <a:fillRect/>
          </a:stretch>
        </p:blipFill>
        <p:spPr bwMode="auto">
          <a:xfrm>
            <a:off x="428596" y="1214422"/>
            <a:ext cx="2786082" cy="33337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b="1" dirty="0" smtClean="0"/>
              <a:t>Производство </a:t>
            </a:r>
            <a:br>
              <a:rPr lang="ru-RU" b="1" dirty="0" smtClean="0"/>
            </a:br>
            <a:r>
              <a:rPr lang="ru-RU" b="1" dirty="0" smtClean="0"/>
              <a:t>металлов</a:t>
            </a:r>
            <a:endParaRPr lang="ru-RU" b="1" dirty="0"/>
          </a:p>
        </p:txBody>
      </p:sp>
      <p:pic>
        <p:nvPicPr>
          <p:cNvPr id="7170" name="Picture 2" descr="Картинка 6 из 207391">
            <a:hlinkClick r:id="rId2"/>
          </p:cNvPr>
          <p:cNvPicPr>
            <a:picLocks noChangeAspect="1" noChangeArrowheads="1"/>
          </p:cNvPicPr>
          <p:nvPr/>
        </p:nvPicPr>
        <p:blipFill>
          <a:blip r:embed="rId3" cstate="print"/>
          <a:srcRect/>
          <a:stretch>
            <a:fillRect/>
          </a:stretch>
        </p:blipFill>
        <p:spPr bwMode="auto">
          <a:xfrm>
            <a:off x="428596" y="3048000"/>
            <a:ext cx="3171825" cy="3810000"/>
          </a:xfrm>
          <a:prstGeom prst="rect">
            <a:avLst/>
          </a:prstGeom>
          <a:noFill/>
        </p:spPr>
      </p:pic>
      <p:pic>
        <p:nvPicPr>
          <p:cNvPr id="7172" name="Picture 4" descr="Картинка 15 из 207391">
            <a:hlinkClick r:id="rId4"/>
          </p:cNvPr>
          <p:cNvPicPr>
            <a:picLocks noChangeAspect="1" noChangeArrowheads="1"/>
          </p:cNvPicPr>
          <p:nvPr/>
        </p:nvPicPr>
        <p:blipFill>
          <a:blip r:embed="rId5" cstate="print"/>
          <a:srcRect/>
          <a:stretch>
            <a:fillRect/>
          </a:stretch>
        </p:blipFill>
        <p:spPr bwMode="auto">
          <a:xfrm>
            <a:off x="3786182" y="2786058"/>
            <a:ext cx="5076825" cy="3800476"/>
          </a:xfrm>
          <a:prstGeom prst="rect">
            <a:avLst/>
          </a:prstGeom>
          <a:noFill/>
        </p:spPr>
      </p:pic>
      <p:pic>
        <p:nvPicPr>
          <p:cNvPr id="7174" name="Picture 6" descr="Картинка 34 из 207391">
            <a:hlinkClick r:id="rId6"/>
          </p:cNvPr>
          <p:cNvPicPr>
            <a:picLocks noChangeAspect="1" noChangeArrowheads="1"/>
          </p:cNvPicPr>
          <p:nvPr/>
        </p:nvPicPr>
        <p:blipFill>
          <a:blip r:embed="rId7" cstate="print"/>
          <a:srcRect/>
          <a:stretch>
            <a:fillRect/>
          </a:stretch>
        </p:blipFill>
        <p:spPr bwMode="auto">
          <a:xfrm>
            <a:off x="214282" y="0"/>
            <a:ext cx="3581400" cy="381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строительных материалов</a:t>
            </a:r>
            <a:endParaRPr lang="ru-RU" b="1" dirty="0"/>
          </a:p>
        </p:txBody>
      </p:sp>
      <p:pic>
        <p:nvPicPr>
          <p:cNvPr id="34818" name="Picture 2" descr="http://tvoidom.net/sadov2b.jpg"/>
          <p:cNvPicPr>
            <a:picLocks noChangeAspect="1" noChangeArrowheads="1"/>
          </p:cNvPicPr>
          <p:nvPr/>
        </p:nvPicPr>
        <p:blipFill>
          <a:blip r:embed="rId2" cstate="print"/>
          <a:srcRect/>
          <a:stretch>
            <a:fillRect/>
          </a:stretch>
        </p:blipFill>
        <p:spPr bwMode="auto">
          <a:xfrm>
            <a:off x="285720" y="2071678"/>
            <a:ext cx="3857652" cy="4500562"/>
          </a:xfrm>
          <a:prstGeom prst="rect">
            <a:avLst/>
          </a:prstGeom>
          <a:noFill/>
        </p:spPr>
      </p:pic>
      <p:pic>
        <p:nvPicPr>
          <p:cNvPr id="34820" name="Picture 4" descr="http://dyatkovortp.ru/images/thumbnails/cerep-dyat2.jpg"/>
          <p:cNvPicPr>
            <a:picLocks noChangeAspect="1" noChangeArrowheads="1"/>
          </p:cNvPicPr>
          <p:nvPr/>
        </p:nvPicPr>
        <p:blipFill>
          <a:blip r:embed="rId3" cstate="print"/>
          <a:srcRect/>
          <a:stretch>
            <a:fillRect/>
          </a:stretch>
        </p:blipFill>
        <p:spPr bwMode="auto">
          <a:xfrm>
            <a:off x="4357686" y="2071678"/>
            <a:ext cx="4500562" cy="45005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b="1" dirty="0" smtClean="0"/>
              <a:t>Использование в сельском хозяйстве</a:t>
            </a:r>
            <a:br>
              <a:rPr lang="ru-RU" b="1" dirty="0" smtClean="0"/>
            </a:br>
            <a:endParaRPr lang="ru-RU" b="1" dirty="0"/>
          </a:p>
        </p:txBody>
      </p:sp>
      <p:pic>
        <p:nvPicPr>
          <p:cNvPr id="6146" name="Picture 2" descr="Картинка 2 из 153054">
            <a:hlinkClick r:id="rId3"/>
          </p:cNvPr>
          <p:cNvPicPr>
            <a:picLocks noChangeAspect="1" noChangeArrowheads="1"/>
          </p:cNvPicPr>
          <p:nvPr/>
        </p:nvPicPr>
        <p:blipFill>
          <a:blip r:embed="rId4" cstate="print"/>
          <a:srcRect/>
          <a:stretch>
            <a:fillRect/>
          </a:stretch>
        </p:blipFill>
        <p:spPr bwMode="auto">
          <a:xfrm>
            <a:off x="142844" y="3071810"/>
            <a:ext cx="3009900" cy="3581400"/>
          </a:xfrm>
          <a:prstGeom prst="rect">
            <a:avLst/>
          </a:prstGeom>
          <a:noFill/>
        </p:spPr>
      </p:pic>
      <p:pic>
        <p:nvPicPr>
          <p:cNvPr id="7170" name="Picture 2" descr="&amp;Kcy;&amp;acy;&amp;rcy;&amp;tcy;&amp;icy;&amp;ncy;&amp;kcy;&amp;acy; 30 &amp;icy;&amp;zcy; 153644"/>
          <p:cNvPicPr>
            <a:picLocks noChangeAspect="1" noChangeArrowheads="1"/>
          </p:cNvPicPr>
          <p:nvPr/>
        </p:nvPicPr>
        <p:blipFill>
          <a:blip r:embed="rId5" cstate="print"/>
          <a:srcRect/>
          <a:stretch>
            <a:fillRect/>
          </a:stretch>
        </p:blipFill>
        <p:spPr bwMode="auto">
          <a:xfrm>
            <a:off x="2500298" y="1071546"/>
            <a:ext cx="4071966" cy="3167058"/>
          </a:xfrm>
          <a:prstGeom prst="rect">
            <a:avLst/>
          </a:prstGeom>
          <a:noFill/>
        </p:spPr>
      </p:pic>
      <p:pic>
        <p:nvPicPr>
          <p:cNvPr id="7172" name="Picture 4" descr="&amp;Kcy;&amp;acy;&amp;rcy;&amp;tcy;&amp;icy;&amp;ncy;&amp;kcy;&amp;acy; 59 &amp;icy;&amp;zcy; 152755"/>
          <p:cNvPicPr>
            <a:picLocks noChangeAspect="1" noChangeArrowheads="1"/>
          </p:cNvPicPr>
          <p:nvPr/>
        </p:nvPicPr>
        <p:blipFill>
          <a:blip r:embed="rId6" cstate="print"/>
          <a:srcRect/>
          <a:stretch>
            <a:fillRect/>
          </a:stretch>
        </p:blipFill>
        <p:spPr bwMode="auto">
          <a:xfrm>
            <a:off x="5500694" y="3714752"/>
            <a:ext cx="3400416" cy="30003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моющих средств </a:t>
            </a:r>
            <a:br>
              <a:rPr lang="ru-RU" b="1" dirty="0" smtClean="0"/>
            </a:br>
            <a:endParaRPr lang="ru-RU" b="1" dirty="0"/>
          </a:p>
        </p:txBody>
      </p:sp>
      <p:pic>
        <p:nvPicPr>
          <p:cNvPr id="5122" name="Picture 2" descr="Картинка 31 из 149701">
            <a:hlinkClick r:id="rId2"/>
          </p:cNvPr>
          <p:cNvPicPr>
            <a:picLocks noChangeAspect="1" noChangeArrowheads="1"/>
          </p:cNvPicPr>
          <p:nvPr/>
        </p:nvPicPr>
        <p:blipFill>
          <a:blip r:embed="rId3" cstate="print"/>
          <a:srcRect l="1534" t="9375" r="29447" b="17499"/>
          <a:stretch>
            <a:fillRect/>
          </a:stretch>
        </p:blipFill>
        <p:spPr bwMode="auto">
          <a:xfrm>
            <a:off x="1142976" y="1000108"/>
            <a:ext cx="3214710" cy="2786082"/>
          </a:xfrm>
          <a:prstGeom prst="rect">
            <a:avLst/>
          </a:prstGeom>
          <a:noFill/>
        </p:spPr>
      </p:pic>
      <p:pic>
        <p:nvPicPr>
          <p:cNvPr id="5126" name="Picture 6" descr="Картинка 34 из 149701">
            <a:hlinkClick r:id="rId4"/>
          </p:cNvPr>
          <p:cNvPicPr>
            <a:picLocks noChangeAspect="1" noChangeArrowheads="1"/>
          </p:cNvPicPr>
          <p:nvPr/>
        </p:nvPicPr>
        <p:blipFill>
          <a:blip r:embed="rId5" cstate="print"/>
          <a:srcRect l="25329"/>
          <a:stretch>
            <a:fillRect/>
          </a:stretch>
        </p:blipFill>
        <p:spPr bwMode="auto">
          <a:xfrm>
            <a:off x="5353059" y="3857628"/>
            <a:ext cx="3790941" cy="2276475"/>
          </a:xfrm>
          <a:prstGeom prst="rect">
            <a:avLst/>
          </a:prstGeom>
          <a:noFill/>
        </p:spPr>
      </p:pic>
      <p:pic>
        <p:nvPicPr>
          <p:cNvPr id="5128" name="Picture 8" descr="Картинка 71 из 150874">
            <a:hlinkClick r:id="rId6"/>
          </p:cNvPr>
          <p:cNvPicPr>
            <a:picLocks noChangeAspect="1" noChangeArrowheads="1"/>
          </p:cNvPicPr>
          <p:nvPr/>
        </p:nvPicPr>
        <p:blipFill>
          <a:blip r:embed="rId7" cstate="print"/>
          <a:srcRect/>
          <a:stretch>
            <a:fillRect/>
          </a:stretch>
        </p:blipFill>
        <p:spPr bwMode="auto">
          <a:xfrm>
            <a:off x="285720" y="3929066"/>
            <a:ext cx="5000625" cy="2771776"/>
          </a:xfrm>
          <a:prstGeom prst="rect">
            <a:avLst/>
          </a:prstGeom>
          <a:noFill/>
        </p:spPr>
      </p:pic>
      <p:pic>
        <p:nvPicPr>
          <p:cNvPr id="5130" name="Picture 10" descr="Картинка 125 из 150874">
            <a:hlinkClick r:id="rId8"/>
          </p:cNvPr>
          <p:cNvPicPr>
            <a:picLocks noChangeAspect="1" noChangeArrowheads="1"/>
          </p:cNvPicPr>
          <p:nvPr/>
        </p:nvPicPr>
        <p:blipFill>
          <a:blip r:embed="rId9" cstate="print"/>
          <a:srcRect/>
          <a:stretch>
            <a:fillRect/>
          </a:stretch>
        </p:blipFill>
        <p:spPr bwMode="auto">
          <a:xfrm>
            <a:off x="4857752" y="1285860"/>
            <a:ext cx="3214711" cy="25860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бумаги </a:t>
            </a:r>
            <a:br>
              <a:rPr lang="ru-RU" b="1" dirty="0" smtClean="0"/>
            </a:br>
            <a:endParaRPr lang="ru-RU" b="1" dirty="0"/>
          </a:p>
        </p:txBody>
      </p:sp>
      <p:pic>
        <p:nvPicPr>
          <p:cNvPr id="4098" name="Picture 2" descr="Картинка 6 из 146604">
            <a:hlinkClick r:id="rId2"/>
          </p:cNvPr>
          <p:cNvPicPr>
            <a:picLocks noChangeAspect="1" noChangeArrowheads="1"/>
          </p:cNvPicPr>
          <p:nvPr/>
        </p:nvPicPr>
        <p:blipFill>
          <a:blip r:embed="rId3" cstate="print"/>
          <a:srcRect/>
          <a:stretch>
            <a:fillRect/>
          </a:stretch>
        </p:blipFill>
        <p:spPr bwMode="auto">
          <a:xfrm>
            <a:off x="357157" y="1000109"/>
            <a:ext cx="3214711" cy="3071834"/>
          </a:xfrm>
          <a:prstGeom prst="rect">
            <a:avLst/>
          </a:prstGeom>
          <a:noFill/>
        </p:spPr>
      </p:pic>
      <p:pic>
        <p:nvPicPr>
          <p:cNvPr id="4100" name="Picture 4" descr="Картинка 2 из 210903">
            <a:hlinkClick r:id="rId4"/>
          </p:cNvPr>
          <p:cNvPicPr>
            <a:picLocks noChangeAspect="1" noChangeArrowheads="1"/>
          </p:cNvPicPr>
          <p:nvPr/>
        </p:nvPicPr>
        <p:blipFill>
          <a:blip r:embed="rId5" cstate="print"/>
          <a:srcRect/>
          <a:stretch>
            <a:fillRect/>
          </a:stretch>
        </p:blipFill>
        <p:spPr bwMode="auto">
          <a:xfrm>
            <a:off x="4071934" y="3857628"/>
            <a:ext cx="4791073" cy="2714644"/>
          </a:xfrm>
          <a:prstGeom prst="rect">
            <a:avLst/>
          </a:prstGeom>
          <a:noFill/>
        </p:spPr>
      </p:pic>
      <p:pic>
        <p:nvPicPr>
          <p:cNvPr id="4102" name="Picture 6" descr="Картинка 13 из 210903">
            <a:hlinkClick r:id="rId6"/>
          </p:cNvPr>
          <p:cNvPicPr>
            <a:picLocks noChangeAspect="1" noChangeArrowheads="1"/>
          </p:cNvPicPr>
          <p:nvPr/>
        </p:nvPicPr>
        <p:blipFill>
          <a:blip r:embed="rId7" cstate="print"/>
          <a:srcRect/>
          <a:stretch>
            <a:fillRect/>
          </a:stretch>
        </p:blipFill>
        <p:spPr bwMode="auto">
          <a:xfrm>
            <a:off x="4286248" y="1000108"/>
            <a:ext cx="4648197" cy="2647946"/>
          </a:xfrm>
          <a:prstGeom prst="rect">
            <a:avLst/>
          </a:prstGeom>
          <a:noFill/>
        </p:spPr>
      </p:pic>
      <p:pic>
        <p:nvPicPr>
          <p:cNvPr id="4104" name="Picture 8" descr="http://im6-tub-ru.yandex.net/i?id=279877286-27-72"/>
          <p:cNvPicPr>
            <a:picLocks noChangeAspect="1" noChangeArrowheads="1"/>
          </p:cNvPicPr>
          <p:nvPr/>
        </p:nvPicPr>
        <p:blipFill>
          <a:blip r:embed="rId8" cstate="print"/>
          <a:srcRect/>
          <a:stretch>
            <a:fillRect/>
          </a:stretch>
        </p:blipFill>
        <p:spPr bwMode="auto">
          <a:xfrm>
            <a:off x="357158" y="4572008"/>
            <a:ext cx="2714644" cy="17097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Производство тканей</a:t>
            </a:r>
            <a:endParaRPr lang="ru-RU" b="1" dirty="0"/>
          </a:p>
        </p:txBody>
      </p:sp>
      <p:pic>
        <p:nvPicPr>
          <p:cNvPr id="3074" name="Picture 2" descr="http://new-curtains.ru/uploads/posts/2010-10/1288342249_silk.jpg"/>
          <p:cNvPicPr>
            <a:picLocks noChangeAspect="1" noChangeArrowheads="1"/>
          </p:cNvPicPr>
          <p:nvPr/>
        </p:nvPicPr>
        <p:blipFill>
          <a:blip r:embed="rId2" cstate="print"/>
          <a:srcRect/>
          <a:stretch>
            <a:fillRect/>
          </a:stretch>
        </p:blipFill>
        <p:spPr bwMode="auto">
          <a:xfrm>
            <a:off x="357158" y="1714488"/>
            <a:ext cx="4286280" cy="4572032"/>
          </a:xfrm>
          <a:prstGeom prst="rect">
            <a:avLst/>
          </a:prstGeom>
          <a:noFill/>
        </p:spPr>
      </p:pic>
      <p:pic>
        <p:nvPicPr>
          <p:cNvPr id="3076" name="Picture 4" descr="http://mirtkaney.ru/upload/iblock/109/001_s.jpg"/>
          <p:cNvPicPr>
            <a:picLocks noChangeAspect="1" noChangeArrowheads="1"/>
          </p:cNvPicPr>
          <p:nvPr/>
        </p:nvPicPr>
        <p:blipFill>
          <a:blip r:embed="rId3" cstate="print"/>
          <a:srcRect/>
          <a:stretch>
            <a:fillRect/>
          </a:stretch>
        </p:blipFill>
        <p:spPr bwMode="auto">
          <a:xfrm>
            <a:off x="5000628" y="1714488"/>
            <a:ext cx="3929090" cy="45720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красок </a:t>
            </a:r>
            <a:br>
              <a:rPr lang="ru-RU" b="1" dirty="0" smtClean="0"/>
            </a:br>
            <a:endParaRPr lang="ru-RU" b="1" dirty="0"/>
          </a:p>
        </p:txBody>
      </p:sp>
      <p:pic>
        <p:nvPicPr>
          <p:cNvPr id="2050" name="Picture 2" descr="http://allgraf.net/uploads/posts/2009-03/1235953101_8-paints-set.jpg"/>
          <p:cNvPicPr>
            <a:picLocks noChangeAspect="1" noChangeArrowheads="1"/>
          </p:cNvPicPr>
          <p:nvPr/>
        </p:nvPicPr>
        <p:blipFill>
          <a:blip r:embed="rId2" cstate="print"/>
          <a:srcRect t="59167"/>
          <a:stretch>
            <a:fillRect/>
          </a:stretch>
        </p:blipFill>
        <p:spPr bwMode="auto">
          <a:xfrm>
            <a:off x="1214414" y="1714488"/>
            <a:ext cx="6667500" cy="350040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b="1" dirty="0" smtClean="0"/>
              <a:t>Производство косметики </a:t>
            </a:r>
            <a:br>
              <a:rPr lang="ru-RU" b="1" dirty="0" smtClean="0"/>
            </a:br>
            <a:endParaRPr lang="ru-RU" b="1" dirty="0"/>
          </a:p>
        </p:txBody>
      </p:sp>
      <p:pic>
        <p:nvPicPr>
          <p:cNvPr id="1026" name="Picture 2" descr="http://sikora.wellnet.me/attachments/Image/millenium_alliance(1).jpg"/>
          <p:cNvPicPr>
            <a:picLocks noChangeAspect="1" noChangeArrowheads="1"/>
          </p:cNvPicPr>
          <p:nvPr/>
        </p:nvPicPr>
        <p:blipFill>
          <a:blip r:embed="rId2" cstate="print"/>
          <a:srcRect/>
          <a:stretch>
            <a:fillRect/>
          </a:stretch>
        </p:blipFill>
        <p:spPr bwMode="auto">
          <a:xfrm>
            <a:off x="1571604" y="1000108"/>
            <a:ext cx="6096000" cy="5334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a:xfrm>
            <a:off x="0" y="0"/>
            <a:ext cx="9144000" cy="1143000"/>
          </a:xfrm>
        </p:spPr>
        <p:txBody>
          <a:bodyPr>
            <a:normAutofit/>
          </a:bodyPr>
          <a:lstStyle/>
          <a:p>
            <a:r>
              <a:rPr lang="ru-RU" b="1" dirty="0" smtClean="0"/>
              <a:t>Вред для человека</a:t>
            </a:r>
            <a:endParaRPr lang="ru-RU" b="1" dirty="0"/>
          </a:p>
        </p:txBody>
      </p:sp>
      <p:sp>
        <p:nvSpPr>
          <p:cNvPr id="24589" name="Rectangle 13"/>
          <p:cNvSpPr>
            <a:spLocks noGrp="1" noChangeArrowheads="1"/>
          </p:cNvSpPr>
          <p:nvPr>
            <p:ph type="body" idx="1"/>
          </p:nvPr>
        </p:nvSpPr>
        <p:spPr>
          <a:xfrm>
            <a:off x="0" y="836712"/>
            <a:ext cx="5364088" cy="3459162"/>
          </a:xfrm>
        </p:spPr>
        <p:txBody>
          <a:bodyPr>
            <a:normAutofit fontScale="25000" lnSpcReduction="20000"/>
          </a:bodyPr>
          <a:lstStyle/>
          <a:p>
            <a:pPr algn="just">
              <a:lnSpc>
                <a:spcPct val="120000"/>
              </a:lnSpc>
              <a:buNone/>
            </a:pPr>
            <a:endParaRPr lang="ru-RU" sz="8000" b="1" dirty="0" smtClean="0">
              <a:latin typeface="+mj-lt"/>
            </a:endParaRPr>
          </a:p>
          <a:p>
            <a:pPr algn="just">
              <a:lnSpc>
                <a:spcPct val="120000"/>
              </a:lnSpc>
            </a:pPr>
            <a:r>
              <a:rPr lang="ru-RU" sz="8000" b="1" dirty="0" smtClean="0">
                <a:latin typeface="+mj-lt"/>
              </a:rPr>
              <a:t>Средства бытовой химии, такие как стиральные порошки, моющие средства для посуды и другие, оказывают негативное влияние на человека и способны нанести вред организму. Известно, что хлор очень опасен, способствует возникновению гипертонии, приводит к заболеваниям сердца и сосудов. Фосфаты со временем приводят к развитию раковых заболеваний, они уже запрещены во многих странах мира, но в России до сих пор продаются.</a:t>
            </a:r>
          </a:p>
          <a:p>
            <a:pPr algn="just">
              <a:lnSpc>
                <a:spcPct val="120000"/>
              </a:lnSpc>
            </a:pPr>
            <a:r>
              <a:rPr lang="ru-RU" sz="8000" b="1" dirty="0" smtClean="0">
                <a:latin typeface="+mj-lt"/>
              </a:rPr>
              <a:t>Некоторые пестициды обладают не только сильным действием на насекомых, но могут быть опасны и для человека в зависимости от степени токсичности. Безопасны, если соблюдать гигиену.</a:t>
            </a:r>
          </a:p>
          <a:p>
            <a:pPr algn="just">
              <a:lnSpc>
                <a:spcPct val="120000"/>
              </a:lnSpc>
              <a:buNone/>
            </a:pPr>
            <a:endParaRPr lang="ru-RU" sz="8000" b="1" dirty="0" smtClean="0">
              <a:latin typeface="+mj-lt"/>
            </a:endParaRPr>
          </a:p>
          <a:p>
            <a:pPr algn="just">
              <a:lnSpc>
                <a:spcPct val="120000"/>
              </a:lnSpc>
            </a:pPr>
            <a:endParaRPr lang="ru-RU" sz="8000" b="1" dirty="0" smtClean="0">
              <a:latin typeface="+mj-lt"/>
            </a:endParaRPr>
          </a:p>
          <a:p>
            <a:pPr>
              <a:lnSpc>
                <a:spcPct val="90000"/>
              </a:lnSpc>
            </a:pPr>
            <a:endParaRPr lang="ru-RU" sz="8000" dirty="0" smtClean="0"/>
          </a:p>
          <a:p>
            <a:pPr>
              <a:lnSpc>
                <a:spcPct val="90000"/>
              </a:lnSpc>
            </a:pPr>
            <a:endParaRPr lang="ru-RU" sz="8000" dirty="0"/>
          </a:p>
        </p:txBody>
      </p:sp>
      <p:pic>
        <p:nvPicPr>
          <p:cNvPr id="1026" name="Picture 2" descr="http://econet.ru/media/413/kindeditor/image/201305/20130511145951.jpg"/>
          <p:cNvPicPr>
            <a:picLocks noChangeAspect="1" noChangeArrowheads="1"/>
          </p:cNvPicPr>
          <p:nvPr/>
        </p:nvPicPr>
        <p:blipFill>
          <a:blip r:embed="rId2" cstate="print"/>
          <a:srcRect/>
          <a:stretch>
            <a:fillRect/>
          </a:stretch>
        </p:blipFill>
        <p:spPr bwMode="auto">
          <a:xfrm>
            <a:off x="5436096" y="4077072"/>
            <a:ext cx="3456384" cy="2520280"/>
          </a:xfrm>
          <a:prstGeom prst="rect">
            <a:avLst/>
          </a:prstGeom>
          <a:noFill/>
        </p:spPr>
      </p:pic>
      <p:sp>
        <p:nvSpPr>
          <p:cNvPr id="1030" name="AutoShape 6" descr="http://www.likar.info/pictures_ckfinder/images/Depositphotos_2564605_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0" name="Picture 16" descr="http://poryadokvdome.com/wp-content/uploads/2011/08/green_cleaning_products_1.jpg"/>
          <p:cNvPicPr>
            <a:picLocks noChangeAspect="1" noChangeArrowheads="1"/>
          </p:cNvPicPr>
          <p:nvPr/>
        </p:nvPicPr>
        <p:blipFill>
          <a:blip r:embed="rId3" cstate="print"/>
          <a:srcRect/>
          <a:stretch>
            <a:fillRect/>
          </a:stretch>
        </p:blipFill>
        <p:spPr bwMode="auto">
          <a:xfrm>
            <a:off x="5436096" y="1268760"/>
            <a:ext cx="3460958" cy="2595718"/>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0" y="214290"/>
            <a:ext cx="9144000" cy="1428760"/>
          </a:xfrm>
        </p:spPr>
        <p:txBody>
          <a:bodyPr>
            <a:noAutofit/>
          </a:bodyPr>
          <a:lstStyle/>
          <a:p>
            <a:pPr lvl="0" fontAlgn="base">
              <a:spcAft>
                <a:spcPct val="0"/>
              </a:spcAft>
            </a:pPr>
            <a:r>
              <a:rPr lang="ru-RU" sz="2800" b="1" dirty="0" smtClean="0">
                <a:solidFill>
                  <a:srgbClr val="1E3757"/>
                </a:solidFill>
                <a:latin typeface="Times New Roman" pitchFamily="18" charset="0"/>
                <a:ea typeface="Times New Roman" pitchFamily="18" charset="0"/>
                <a:cs typeface="Times New Roman" pitchFamily="18" charset="0"/>
              </a:rPr>
              <a:t/>
            </a:r>
            <a:br>
              <a:rPr lang="ru-RU" sz="2800" b="1" dirty="0" smtClean="0">
                <a:solidFill>
                  <a:srgbClr val="1E3757"/>
                </a:solidFill>
                <a:latin typeface="Times New Roman" pitchFamily="18" charset="0"/>
                <a:ea typeface="Times New Roman" pitchFamily="18" charset="0"/>
                <a:cs typeface="Times New Roman" pitchFamily="18" charset="0"/>
              </a:rPr>
            </a:br>
            <a:r>
              <a:rPr lang="ru-RU" sz="2800" b="1" dirty="0" smtClean="0">
                <a:solidFill>
                  <a:srgbClr val="1E3757"/>
                </a:solidFill>
                <a:ea typeface="Times New Roman" pitchFamily="18" charset="0"/>
                <a:cs typeface="Times New Roman" pitchFamily="18" charset="0"/>
              </a:rPr>
              <a:t>«Широко простирает химия </a:t>
            </a:r>
            <a:r>
              <a:rPr lang="ru-RU" sz="2800" b="1" dirty="0" smtClean="0">
                <a:cs typeface="Times New Roman" pitchFamily="18" charset="0"/>
              </a:rPr>
              <a:t/>
            </a:r>
            <a:br>
              <a:rPr lang="ru-RU" sz="2800" b="1" dirty="0" smtClean="0">
                <a:cs typeface="Times New Roman" pitchFamily="18" charset="0"/>
              </a:rPr>
            </a:br>
            <a:r>
              <a:rPr lang="ru-RU" sz="2800" b="1" dirty="0" smtClean="0">
                <a:solidFill>
                  <a:srgbClr val="1E3757"/>
                </a:solidFill>
                <a:ea typeface="Times New Roman" pitchFamily="18" charset="0"/>
                <a:cs typeface="Times New Roman" pitchFamily="18" charset="0"/>
              </a:rPr>
              <a:t>руки свои в дела человеческие»</a:t>
            </a:r>
            <a:r>
              <a:rPr lang="ru-RU" sz="2800" b="1" dirty="0" smtClean="0">
                <a:cs typeface="Times New Roman" pitchFamily="18" charset="0"/>
              </a:rPr>
              <a:t/>
            </a:r>
            <a:br>
              <a:rPr lang="ru-RU" sz="2800" b="1" dirty="0" smtClean="0">
                <a:cs typeface="Times New Roman" pitchFamily="18" charset="0"/>
              </a:rPr>
            </a:br>
            <a:r>
              <a:rPr lang="ru-RU" sz="2800" b="1" dirty="0" smtClean="0">
                <a:solidFill>
                  <a:srgbClr val="1E3757"/>
                </a:solidFill>
                <a:ea typeface="Times New Roman" pitchFamily="18" charset="0"/>
                <a:cs typeface="Times New Roman" pitchFamily="18" charset="0"/>
              </a:rPr>
              <a:t>                                                             М. В. Ломоносов</a:t>
            </a:r>
            <a:r>
              <a:rPr lang="ru-RU" sz="2800" b="1" dirty="0" smtClean="0">
                <a:cs typeface="Times New Roman" pitchFamily="18" charset="0"/>
              </a:rPr>
              <a:t/>
            </a:r>
            <a:br>
              <a:rPr lang="ru-RU" sz="2800" b="1" dirty="0" smtClean="0">
                <a:cs typeface="Times New Roman" pitchFamily="18" charset="0"/>
              </a:rPr>
            </a:br>
            <a:endParaRPr lang="ru-RU" sz="2800" dirty="0"/>
          </a:p>
        </p:txBody>
      </p:sp>
      <p:sp>
        <p:nvSpPr>
          <p:cNvPr id="3" name="Содержимое 2"/>
          <p:cNvSpPr>
            <a:spLocks noGrp="1"/>
          </p:cNvSpPr>
          <p:nvPr>
            <p:ph sz="half" idx="1"/>
          </p:nvPr>
        </p:nvSpPr>
        <p:spPr>
          <a:xfrm>
            <a:off x="323528" y="1628800"/>
            <a:ext cx="4139952" cy="4525963"/>
          </a:xfrm>
        </p:spPr>
        <p:txBody>
          <a:bodyPr>
            <a:noAutofit/>
          </a:bodyPr>
          <a:lstStyle/>
          <a:p>
            <a:pPr marL="0" indent="0" algn="just">
              <a:spcBef>
                <a:spcPts val="0"/>
              </a:spcBef>
              <a:buNone/>
            </a:pPr>
            <a:r>
              <a:rPr lang="ru-RU" sz="2200" b="1" dirty="0" smtClean="0"/>
              <a:t>        Повсюду, куда бы ни обратил свой взор, нас окружают предметы и изделия, изготовленные из веществ и материалов, которые получены на химических заводах и фабриках. Кроме того, в повседневной жизни, сам того не подозревая, каждый человек осуществляет химические реакции. Например, умывание с мылом, стирка с использованием моющих средств и др. </a:t>
            </a:r>
            <a:endParaRPr lang="ru-RU" sz="2200" b="1" dirty="0"/>
          </a:p>
        </p:txBody>
      </p:sp>
      <p:pic>
        <p:nvPicPr>
          <p:cNvPr id="27650" name="Picture 2" descr="D:\Мои рисунки\1270955369_1-7.jpeg"/>
          <p:cNvPicPr>
            <a:picLocks noGrp="1" noChangeAspect="1" noChangeArrowheads="1"/>
          </p:cNvPicPr>
          <p:nvPr>
            <p:ph sz="half" idx="2"/>
          </p:nvPr>
        </p:nvPicPr>
        <p:blipFill>
          <a:blip r:embed="rId2" cstate="print"/>
          <a:srcRect/>
          <a:stretch>
            <a:fillRect/>
          </a:stretch>
        </p:blipFill>
        <p:spPr bwMode="auto">
          <a:xfrm>
            <a:off x="4499992" y="1844824"/>
            <a:ext cx="4357718" cy="421484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a:xfrm>
            <a:off x="0" y="0"/>
            <a:ext cx="9144000" cy="1143000"/>
          </a:xfrm>
        </p:spPr>
        <p:txBody>
          <a:bodyPr>
            <a:normAutofit/>
          </a:bodyPr>
          <a:lstStyle/>
          <a:p>
            <a:r>
              <a:rPr lang="ru-RU" b="1" dirty="0" smtClean="0"/>
              <a:t>Вред для человека</a:t>
            </a:r>
            <a:endParaRPr lang="ru-RU" b="1" dirty="0"/>
          </a:p>
        </p:txBody>
      </p:sp>
      <p:sp>
        <p:nvSpPr>
          <p:cNvPr id="24589" name="Rectangle 13"/>
          <p:cNvSpPr>
            <a:spLocks noGrp="1" noChangeArrowheads="1"/>
          </p:cNvSpPr>
          <p:nvPr>
            <p:ph type="body" idx="1"/>
          </p:nvPr>
        </p:nvSpPr>
        <p:spPr>
          <a:xfrm>
            <a:off x="0" y="1193974"/>
            <a:ext cx="5148064" cy="3459162"/>
          </a:xfrm>
        </p:spPr>
        <p:txBody>
          <a:bodyPr>
            <a:normAutofit fontScale="25000" lnSpcReduction="20000"/>
          </a:bodyPr>
          <a:lstStyle/>
          <a:p>
            <a:pPr algn="just">
              <a:lnSpc>
                <a:spcPct val="120000"/>
              </a:lnSpc>
              <a:buNone/>
            </a:pPr>
            <a:endParaRPr lang="ru-RU" sz="8000" b="1" dirty="0" smtClean="0">
              <a:latin typeface="+mj-lt"/>
            </a:endParaRPr>
          </a:p>
          <a:p>
            <a:pPr algn="just">
              <a:lnSpc>
                <a:spcPct val="120000"/>
              </a:lnSpc>
            </a:pPr>
            <a:r>
              <a:rPr lang="ru-RU" sz="8000" b="1" dirty="0" smtClean="0">
                <a:latin typeface="+mj-lt"/>
              </a:rPr>
              <a:t>Некачественная косметика может вызвать раздражение верхних слоев кожи (аллергию). Поэтому стоит внимательно изучать состав, следовать инструкциям по применению и применять средства при необходимости.</a:t>
            </a:r>
          </a:p>
          <a:p>
            <a:pPr algn="just">
              <a:lnSpc>
                <a:spcPct val="120000"/>
              </a:lnSpc>
            </a:pPr>
            <a:r>
              <a:rPr lang="ru-RU" sz="8000" b="1" dirty="0" smtClean="0">
                <a:latin typeface="+mj-lt"/>
              </a:rPr>
              <a:t>Большой вред здоровью наносят освежители воздуха – мы отравляем свой организм через лёгкие, дыша этим воздухом.</a:t>
            </a:r>
          </a:p>
          <a:p>
            <a:pPr algn="just">
              <a:lnSpc>
                <a:spcPct val="120000"/>
              </a:lnSpc>
            </a:pPr>
            <a:r>
              <a:rPr lang="ru-RU" sz="8000" b="1" dirty="0" smtClean="0">
                <a:latin typeface="+mj-lt"/>
              </a:rPr>
              <a:t>Средства для мытья посуды являются одними из самых вредных видов бытовой химии. Доказано,  что они практически не смываются при мытье.</a:t>
            </a:r>
          </a:p>
          <a:p>
            <a:pPr algn="just">
              <a:lnSpc>
                <a:spcPct val="120000"/>
              </a:lnSpc>
            </a:pPr>
            <a:endParaRPr lang="ru-RU" sz="8000" b="1" dirty="0" smtClean="0">
              <a:latin typeface="+mj-lt"/>
            </a:endParaRPr>
          </a:p>
          <a:p>
            <a:pPr>
              <a:lnSpc>
                <a:spcPct val="90000"/>
              </a:lnSpc>
            </a:pPr>
            <a:endParaRPr lang="ru-RU" sz="8000" dirty="0" smtClean="0"/>
          </a:p>
          <a:p>
            <a:pPr>
              <a:lnSpc>
                <a:spcPct val="90000"/>
              </a:lnSpc>
            </a:pPr>
            <a:endParaRPr lang="ru-RU" sz="8000" dirty="0"/>
          </a:p>
        </p:txBody>
      </p:sp>
      <p:sp>
        <p:nvSpPr>
          <p:cNvPr id="1030" name="AutoShape 6" descr="http://www.likar.info/pictures_ckfinder/images/Depositphotos_2564605_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0" name="Picture 2" descr="http://size-madam.ru/uploads/posts/2013-12/1387393573_1332919068_kosmetika.jpg"/>
          <p:cNvPicPr>
            <a:picLocks noChangeAspect="1" noChangeArrowheads="1"/>
          </p:cNvPicPr>
          <p:nvPr/>
        </p:nvPicPr>
        <p:blipFill>
          <a:blip r:embed="rId2" cstate="print"/>
          <a:srcRect/>
          <a:stretch>
            <a:fillRect/>
          </a:stretch>
        </p:blipFill>
        <p:spPr bwMode="auto">
          <a:xfrm>
            <a:off x="5255658" y="1628800"/>
            <a:ext cx="3780838" cy="1872208"/>
          </a:xfrm>
          <a:prstGeom prst="rect">
            <a:avLst/>
          </a:prstGeom>
          <a:noFill/>
        </p:spPr>
      </p:pic>
      <p:pic>
        <p:nvPicPr>
          <p:cNvPr id="43012" name="Picture 4" descr="http://ufa.mircen.su/images/users/goods/4879/663136.jpeg"/>
          <p:cNvPicPr>
            <a:picLocks noChangeAspect="1" noChangeArrowheads="1"/>
          </p:cNvPicPr>
          <p:nvPr/>
        </p:nvPicPr>
        <p:blipFill>
          <a:blip r:embed="rId3" cstate="print"/>
          <a:srcRect/>
          <a:stretch>
            <a:fillRect/>
          </a:stretch>
        </p:blipFill>
        <p:spPr bwMode="auto">
          <a:xfrm>
            <a:off x="5262602" y="3717032"/>
            <a:ext cx="1944216" cy="1944216"/>
          </a:xfrm>
          <a:prstGeom prst="rect">
            <a:avLst/>
          </a:prstGeom>
          <a:noFill/>
        </p:spPr>
      </p:pic>
      <p:pic>
        <p:nvPicPr>
          <p:cNvPr id="43014" name="Picture 6" descr="http://www.7cont.ru/image?id=15296"/>
          <p:cNvPicPr>
            <a:picLocks noChangeAspect="1" noChangeArrowheads="1"/>
          </p:cNvPicPr>
          <p:nvPr/>
        </p:nvPicPr>
        <p:blipFill>
          <a:blip r:embed="rId4" cstate="print"/>
          <a:srcRect/>
          <a:stretch>
            <a:fillRect/>
          </a:stretch>
        </p:blipFill>
        <p:spPr bwMode="auto">
          <a:xfrm>
            <a:off x="6876256" y="4653136"/>
            <a:ext cx="1944216" cy="194421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a:xfrm>
            <a:off x="0" y="0"/>
            <a:ext cx="9144000" cy="1143000"/>
          </a:xfrm>
        </p:spPr>
        <p:txBody>
          <a:bodyPr>
            <a:normAutofit fontScale="90000"/>
          </a:bodyPr>
          <a:lstStyle/>
          <a:p>
            <a:r>
              <a:rPr lang="ru-RU" b="1" dirty="0" smtClean="0"/>
              <a:t>Правила безопасного использования</a:t>
            </a:r>
            <a:endParaRPr lang="ru-RU" b="1" dirty="0"/>
          </a:p>
        </p:txBody>
      </p:sp>
      <p:sp>
        <p:nvSpPr>
          <p:cNvPr id="24589" name="Rectangle 13"/>
          <p:cNvSpPr>
            <a:spLocks noGrp="1" noChangeArrowheads="1"/>
          </p:cNvSpPr>
          <p:nvPr>
            <p:ph type="body" idx="1"/>
          </p:nvPr>
        </p:nvSpPr>
        <p:spPr>
          <a:xfrm>
            <a:off x="0" y="764704"/>
            <a:ext cx="5724128" cy="3456384"/>
          </a:xfrm>
        </p:spPr>
        <p:txBody>
          <a:bodyPr>
            <a:normAutofit fontScale="25000" lnSpcReduction="20000"/>
          </a:bodyPr>
          <a:lstStyle/>
          <a:p>
            <a:pPr>
              <a:lnSpc>
                <a:spcPct val="90000"/>
              </a:lnSpc>
            </a:pPr>
            <a:endParaRPr lang="ru-RU" sz="8000" dirty="0"/>
          </a:p>
          <a:p>
            <a:pPr algn="just">
              <a:lnSpc>
                <a:spcPct val="120000"/>
              </a:lnSpc>
            </a:pPr>
            <a:r>
              <a:rPr lang="ru-RU" sz="7600" b="1" dirty="0" smtClean="0">
                <a:latin typeface="+mj-lt"/>
              </a:rPr>
              <a:t>Перед тем как применять какое-либо средство, нужно внимательно прочитать все рекомендации, приведенные на упаковке или инструкции, и строго соблюдать их. Химические средства следует применять только в таком количестве, как указано в инструкции.</a:t>
            </a:r>
          </a:p>
          <a:p>
            <a:pPr algn="just">
              <a:lnSpc>
                <a:spcPct val="120000"/>
              </a:lnSpc>
            </a:pPr>
            <a:r>
              <a:rPr lang="ru-RU" sz="7600" b="1" dirty="0" smtClean="0">
                <a:latin typeface="+mj-lt"/>
              </a:rPr>
              <a:t>Все </a:t>
            </a:r>
            <a:r>
              <a:rPr lang="ru-RU" sz="7600" b="1" dirty="0">
                <a:latin typeface="+mj-lt"/>
              </a:rPr>
              <a:t>средства бытовой химии, даже если это обычный стиральный порошок или сода, должны храниться так, чтобы до них не могли добраться маленькие дети. Эти средства следует обязательно хранить отдельно от любых пищевых продуктов</a:t>
            </a:r>
            <a:r>
              <a:rPr lang="ru-RU" sz="7600" b="1" dirty="0" smtClean="0">
                <a:latin typeface="+mj-lt"/>
              </a:rPr>
              <a:t>. </a:t>
            </a:r>
          </a:p>
          <a:p>
            <a:pPr algn="just">
              <a:lnSpc>
                <a:spcPct val="120000"/>
              </a:lnSpc>
            </a:pPr>
            <a:r>
              <a:rPr lang="ru-RU" sz="7600" b="1" dirty="0" smtClean="0">
                <a:latin typeface="+mj-lt"/>
              </a:rPr>
              <a:t>По возможности следует заменять бытовую химию менее вредными аналогами – хозяйственным мылом, содой, уксусом. Если же не удаётся полностью перейти на альтернативу бытовой химии, нужно быть крайне осторожными и использовать эти средства как можно реже</a:t>
            </a:r>
          </a:p>
          <a:p>
            <a:pPr>
              <a:lnSpc>
                <a:spcPct val="90000"/>
              </a:lnSpc>
            </a:pPr>
            <a:endParaRPr lang="ru-RU" sz="2400" dirty="0" smtClean="0">
              <a:solidFill>
                <a:srgbClr val="F80EAA"/>
              </a:solidFill>
            </a:endParaRPr>
          </a:p>
          <a:p>
            <a:pPr>
              <a:lnSpc>
                <a:spcPct val="90000"/>
              </a:lnSpc>
            </a:pPr>
            <a:endParaRPr lang="ru-RU" sz="2400" dirty="0"/>
          </a:p>
        </p:txBody>
      </p:sp>
      <p:pic>
        <p:nvPicPr>
          <p:cNvPr id="7172" name="Picture 4" descr="http://www.blagievesti.ru/uploads/posts/2013-03/xn--h1aaoevji.xn--p1ai_himiya-v-bytu-minimiziruem-vred-i-zatraty_2.jpeg"/>
          <p:cNvPicPr>
            <a:picLocks noChangeAspect="1" noChangeArrowheads="1"/>
          </p:cNvPicPr>
          <p:nvPr/>
        </p:nvPicPr>
        <p:blipFill>
          <a:blip r:embed="rId2" cstate="print"/>
          <a:srcRect/>
          <a:stretch>
            <a:fillRect/>
          </a:stretch>
        </p:blipFill>
        <p:spPr bwMode="auto">
          <a:xfrm>
            <a:off x="5796136" y="1052736"/>
            <a:ext cx="3240360" cy="2160240"/>
          </a:xfrm>
          <a:prstGeom prst="rect">
            <a:avLst/>
          </a:prstGeom>
          <a:noFill/>
        </p:spPr>
      </p:pic>
      <p:pic>
        <p:nvPicPr>
          <p:cNvPr id="7174" name="Picture 6" descr="http://hilt.com.ua/admin/bindata/_0133628_image2.jpg"/>
          <p:cNvPicPr>
            <a:picLocks noChangeAspect="1" noChangeArrowheads="1"/>
          </p:cNvPicPr>
          <p:nvPr/>
        </p:nvPicPr>
        <p:blipFill>
          <a:blip r:embed="rId3" cstate="print"/>
          <a:srcRect/>
          <a:stretch>
            <a:fillRect/>
          </a:stretch>
        </p:blipFill>
        <p:spPr bwMode="auto">
          <a:xfrm>
            <a:off x="5776497" y="3573016"/>
            <a:ext cx="3197809" cy="2814074"/>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012.jpg"/>
          <p:cNvPicPr>
            <a:picLocks noChangeAspect="1"/>
          </p:cNvPicPr>
          <p:nvPr/>
        </p:nvPicPr>
        <p:blipFill>
          <a:blip r:embed="rId2" cstate="print">
            <a:lum bright="10000" contrast="-10000"/>
          </a:blip>
          <a:stretch>
            <a:fillRect/>
          </a:stretch>
        </p:blipFill>
        <p:spPr>
          <a:xfrm>
            <a:off x="5796136" y="1556792"/>
            <a:ext cx="2952328" cy="2592288"/>
          </a:xfrm>
          <a:prstGeom prst="rect">
            <a:avLst/>
          </a:prstGeom>
          <a:ln>
            <a:noFill/>
          </a:ln>
          <a:effectLst>
            <a:softEdge rad="112500"/>
          </a:effectLst>
        </p:spPr>
      </p:pic>
      <p:sp>
        <p:nvSpPr>
          <p:cNvPr id="14338" name="Заголовок 1"/>
          <p:cNvSpPr>
            <a:spLocks noGrp="1"/>
          </p:cNvSpPr>
          <p:nvPr>
            <p:ph type="title"/>
          </p:nvPr>
        </p:nvSpPr>
        <p:spPr>
          <a:xfrm>
            <a:off x="0" y="0"/>
            <a:ext cx="9144000" cy="1216025"/>
          </a:xfrm>
        </p:spPr>
        <p:txBody>
          <a:bodyPr>
            <a:normAutofit/>
          </a:bodyPr>
          <a:lstStyle/>
          <a:p>
            <a:pPr>
              <a:defRPr/>
            </a:pPr>
            <a:r>
              <a:rPr lang="ru-RU" b="1" dirty="0" smtClean="0"/>
              <a:t>Влияние на окружающую среду</a:t>
            </a:r>
          </a:p>
        </p:txBody>
      </p:sp>
      <p:sp>
        <p:nvSpPr>
          <p:cNvPr id="14339" name="Содержимое 2"/>
          <p:cNvSpPr>
            <a:spLocks noGrp="1"/>
          </p:cNvSpPr>
          <p:nvPr>
            <p:ph idx="1"/>
          </p:nvPr>
        </p:nvSpPr>
        <p:spPr>
          <a:xfrm>
            <a:off x="0" y="1340768"/>
            <a:ext cx="5148263" cy="5257800"/>
          </a:xfrm>
        </p:spPr>
        <p:txBody>
          <a:bodyPr/>
          <a:lstStyle/>
          <a:p>
            <a:pPr algn="just">
              <a:defRPr/>
            </a:pPr>
            <a:r>
              <a:rPr lang="ru-RU" sz="2000" b="1" dirty="0" smtClean="0"/>
              <a:t>Химия может стать опасной не только для здоровья человека, но и для окружающей среды.</a:t>
            </a:r>
          </a:p>
          <a:p>
            <a:pPr algn="just">
              <a:defRPr/>
            </a:pPr>
            <a:r>
              <a:rPr lang="ru-RU" sz="2000" b="1" dirty="0" smtClean="0"/>
              <a:t>Вы не задумывались, а сколько природной воды становится непригодной  для питья и жизни населяющих ее живых организмов из-за сбрасываемых в водоемы промышленных и бытовых сточных вод?</a:t>
            </a:r>
            <a:endParaRPr lang="ru-RU" sz="2400" b="1" dirty="0" smtClean="0"/>
          </a:p>
          <a:p>
            <a:pPr algn="r">
              <a:buFont typeface="Arial" charset="0"/>
              <a:buNone/>
              <a:defRPr/>
            </a:pPr>
            <a:endParaRPr lang="ru-RU" sz="2800" dirty="0" smtClean="0">
              <a:solidFill>
                <a:schemeClr val="tx2">
                  <a:lumMod val="75000"/>
                </a:schemeClr>
              </a:solidFill>
            </a:endParaRPr>
          </a:p>
        </p:txBody>
      </p:sp>
      <p:pic>
        <p:nvPicPr>
          <p:cNvPr id="18437" name="Рисунок 6" descr="sva.jpg"/>
          <p:cNvPicPr>
            <a:picLocks noChangeAspect="1"/>
          </p:cNvPicPr>
          <p:nvPr/>
        </p:nvPicPr>
        <p:blipFill>
          <a:blip r:embed="rId3" cstate="print"/>
          <a:srcRect/>
          <a:stretch>
            <a:fillRect/>
          </a:stretch>
        </p:blipFill>
        <p:spPr bwMode="auto">
          <a:xfrm>
            <a:off x="250825" y="4652963"/>
            <a:ext cx="2663825" cy="1992312"/>
          </a:xfrm>
          <a:prstGeom prst="rect">
            <a:avLst/>
          </a:prstGeom>
          <a:noFill/>
          <a:ln w="9525">
            <a:noFill/>
            <a:miter lim="800000"/>
            <a:headEnd/>
            <a:tailEnd/>
          </a:ln>
        </p:spPr>
      </p:pic>
      <p:sp>
        <p:nvSpPr>
          <p:cNvPr id="6" name="Прямоугольник 5"/>
          <p:cNvSpPr/>
          <p:nvPr/>
        </p:nvSpPr>
        <p:spPr>
          <a:xfrm>
            <a:off x="3419474" y="5013325"/>
            <a:ext cx="5184973" cy="1323975"/>
          </a:xfrm>
          <a:prstGeom prst="rect">
            <a:avLst/>
          </a:prstGeom>
        </p:spPr>
        <p:txBody>
          <a:bodyPr wrap="square">
            <a:spAutoFit/>
          </a:bodyPr>
          <a:lstStyle/>
          <a:p>
            <a:pPr algn="just">
              <a:defRPr/>
            </a:pPr>
            <a:r>
              <a:rPr lang="ru-RU" sz="2000" b="1" dirty="0" err="1">
                <a:latin typeface="+mj-lt"/>
              </a:rPr>
              <a:t>Неутилизированные</a:t>
            </a:r>
            <a:r>
              <a:rPr lang="ru-RU" sz="2000" b="1" dirty="0">
                <a:latin typeface="+mj-lt"/>
              </a:rPr>
              <a:t> бытовые отходы загрязняют </a:t>
            </a:r>
            <a:r>
              <a:rPr lang="ru-RU" sz="2000" b="1" dirty="0" smtClean="0">
                <a:latin typeface="+mj-lt"/>
              </a:rPr>
              <a:t>природные ландшафты</a:t>
            </a:r>
            <a:r>
              <a:rPr lang="ru-RU" sz="2000" b="1" dirty="0">
                <a:latin typeface="+mj-lt"/>
              </a:rPr>
              <a:t>, превращая берега рек и луга в отвратительные помойки</a:t>
            </a: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a:xfrm>
            <a:off x="2627313" y="333375"/>
            <a:ext cx="6059487" cy="5792788"/>
          </a:xfrm>
        </p:spPr>
        <p:txBody>
          <a:bodyPr/>
          <a:lstStyle/>
          <a:p>
            <a:pPr algn="just" eaLnBrk="1" hangingPunct="1">
              <a:defRPr/>
            </a:pPr>
            <a:r>
              <a:rPr lang="ru-RU" sz="2400" b="1" dirty="0" smtClean="0"/>
              <a:t>Следовательно, достижения химии - это не только благо, это и химическое оружие, и   загрязнение окружающей среды, и озоновые   дыры, и повышенное содержания нитратов и нитритов в продуктах питания, и ряд других проблем. </a:t>
            </a:r>
          </a:p>
          <a:p>
            <a:pPr eaLnBrk="1" hangingPunct="1">
              <a:defRPr/>
            </a:pPr>
            <a:endParaRPr lang="ru-RU" sz="2400" dirty="0" smtClean="0">
              <a:solidFill>
                <a:schemeClr val="tx2">
                  <a:lumMod val="75000"/>
                </a:schemeClr>
              </a:solidFill>
            </a:endParaRPr>
          </a:p>
          <a:p>
            <a:pPr eaLnBrk="1" hangingPunct="1">
              <a:defRPr/>
            </a:pPr>
            <a:endParaRPr lang="ru-RU" sz="2400" dirty="0" smtClean="0">
              <a:solidFill>
                <a:schemeClr val="tx2">
                  <a:lumMod val="75000"/>
                </a:schemeClr>
              </a:solidFill>
            </a:endParaRPr>
          </a:p>
          <a:p>
            <a:pPr eaLnBrk="1" hangingPunct="1">
              <a:defRPr/>
            </a:pPr>
            <a:endParaRPr lang="ru-RU" sz="2400" dirty="0" smtClean="0">
              <a:solidFill>
                <a:schemeClr val="tx2">
                  <a:lumMod val="75000"/>
                </a:schemeClr>
              </a:solidFill>
            </a:endParaRPr>
          </a:p>
          <a:p>
            <a:pPr eaLnBrk="1" hangingPunct="1">
              <a:defRPr/>
            </a:pPr>
            <a:endParaRPr lang="ru-RU" sz="2400" dirty="0" smtClean="0">
              <a:solidFill>
                <a:schemeClr val="tx2">
                  <a:lumMod val="75000"/>
                </a:schemeClr>
              </a:solidFill>
            </a:endParaRPr>
          </a:p>
        </p:txBody>
      </p:sp>
      <p:pic>
        <p:nvPicPr>
          <p:cNvPr id="4" name="Picture 4" descr="экология"/>
          <p:cNvPicPr>
            <a:picLocks noChangeAspect="1" noChangeArrowheads="1"/>
          </p:cNvPicPr>
          <p:nvPr/>
        </p:nvPicPr>
        <p:blipFill>
          <a:blip r:embed="rId2" cstate="print"/>
          <a:srcRect/>
          <a:stretch>
            <a:fillRect/>
          </a:stretch>
        </p:blipFill>
        <p:spPr bwMode="auto">
          <a:xfrm>
            <a:off x="4067175" y="3500438"/>
            <a:ext cx="4608513" cy="3170237"/>
          </a:xfrm>
          <a:prstGeom prst="rect">
            <a:avLst/>
          </a:prstGeom>
          <a:noFill/>
          <a:ln w="9525">
            <a:noFill/>
            <a:miter lim="800000"/>
            <a:headEnd/>
            <a:tailEnd/>
          </a:ln>
        </p:spPr>
      </p:pic>
      <p:pic>
        <p:nvPicPr>
          <p:cNvPr id="19460" name="Рисунок 4" descr="0017_013_zagrjaznenie_okruzhajuschej_sredy.png"/>
          <p:cNvPicPr>
            <a:picLocks noChangeAspect="1"/>
          </p:cNvPicPr>
          <p:nvPr/>
        </p:nvPicPr>
        <p:blipFill>
          <a:blip r:embed="rId3" cstate="print"/>
          <a:srcRect/>
          <a:stretch>
            <a:fillRect/>
          </a:stretch>
        </p:blipFill>
        <p:spPr bwMode="auto">
          <a:xfrm>
            <a:off x="250825" y="4508500"/>
            <a:ext cx="3529013" cy="2160588"/>
          </a:xfrm>
          <a:prstGeom prst="rect">
            <a:avLst/>
          </a:prstGeom>
          <a:noFill/>
          <a:ln w="9525">
            <a:noFill/>
            <a:miter lim="800000"/>
            <a:headEnd/>
            <a:tailEnd/>
          </a:ln>
        </p:spPr>
      </p:pic>
      <p:pic>
        <p:nvPicPr>
          <p:cNvPr id="5" name="Рисунок 4" descr="tang-onzon.jpg"/>
          <p:cNvPicPr>
            <a:picLocks noChangeAspect="1"/>
          </p:cNvPicPr>
          <p:nvPr/>
        </p:nvPicPr>
        <p:blipFill>
          <a:blip r:embed="rId4" cstate="print"/>
          <a:srcRect l="4166" r="4166" b="9722"/>
          <a:stretch>
            <a:fillRect/>
          </a:stretch>
        </p:blipFill>
        <p:spPr>
          <a:xfrm>
            <a:off x="179512" y="1484784"/>
            <a:ext cx="2571768" cy="2643206"/>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7227"/>
            <a:ext cx="8229600" cy="2879725"/>
          </a:xfrm>
        </p:spPr>
        <p:txBody>
          <a:bodyPr/>
          <a:lstStyle/>
          <a:p>
            <a:pPr>
              <a:defRPr/>
            </a:pPr>
            <a:r>
              <a:rPr lang="ru-RU" sz="2400" b="1" dirty="0" smtClean="0"/>
              <a:t>Виновны в этих бедах люди, использующие достижения химии во вред себе и нашему общему дому - планете Земля. Поэтому ясно, насколько важно современному человеку знать и правильно использовать достижения современной химии.</a:t>
            </a:r>
            <a:r>
              <a:rPr lang="ru-RU" sz="2400" dirty="0" smtClean="0">
                <a:solidFill>
                  <a:schemeClr val="tx2">
                    <a:lumMod val="75000"/>
                  </a:schemeClr>
                </a:solidFill>
              </a:rPr>
              <a:t/>
            </a:r>
            <a:br>
              <a:rPr lang="ru-RU" sz="2400" dirty="0" smtClean="0">
                <a:solidFill>
                  <a:schemeClr val="tx2">
                    <a:lumMod val="75000"/>
                  </a:schemeClr>
                </a:solidFill>
              </a:rPr>
            </a:br>
            <a:endParaRPr lang="ru-RU" sz="2400" dirty="0"/>
          </a:p>
        </p:txBody>
      </p:sp>
      <p:pic>
        <p:nvPicPr>
          <p:cNvPr id="20483" name="Рисунок 3" descr="desboom6.jpg"/>
          <p:cNvPicPr>
            <a:picLocks noChangeAspect="1"/>
          </p:cNvPicPr>
          <p:nvPr/>
        </p:nvPicPr>
        <p:blipFill>
          <a:blip r:embed="rId2" cstate="print"/>
          <a:srcRect/>
          <a:stretch>
            <a:fillRect/>
          </a:stretch>
        </p:blipFill>
        <p:spPr bwMode="auto">
          <a:xfrm>
            <a:off x="5148064" y="2924944"/>
            <a:ext cx="3571305" cy="3571305"/>
          </a:xfrm>
          <a:prstGeom prst="rect">
            <a:avLst/>
          </a:prstGeom>
          <a:noFill/>
          <a:ln w="9525">
            <a:noFill/>
            <a:miter lim="800000"/>
            <a:headEnd/>
            <a:tailEnd/>
          </a:ln>
        </p:spPr>
      </p:pic>
      <p:pic>
        <p:nvPicPr>
          <p:cNvPr id="20484" name="Рисунок 4" descr="tree.jpg"/>
          <p:cNvPicPr>
            <a:picLocks noChangeAspect="1"/>
          </p:cNvPicPr>
          <p:nvPr/>
        </p:nvPicPr>
        <p:blipFill>
          <a:blip r:embed="rId3" cstate="print"/>
          <a:srcRect/>
          <a:stretch>
            <a:fillRect/>
          </a:stretch>
        </p:blipFill>
        <p:spPr bwMode="auto">
          <a:xfrm>
            <a:off x="467544" y="2924944"/>
            <a:ext cx="4032572" cy="3589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0" y="333375"/>
            <a:ext cx="9144000" cy="1295400"/>
          </a:xfrm>
        </p:spPr>
        <p:txBody>
          <a:bodyPr>
            <a:normAutofit/>
          </a:bodyPr>
          <a:lstStyle/>
          <a:p>
            <a:r>
              <a:rPr lang="ru-RU" sz="2400" b="1" dirty="0" smtClean="0"/>
              <a:t>«Много в природе дивных сил, но сильней человека – нет»</a:t>
            </a:r>
            <a:br>
              <a:rPr lang="ru-RU" sz="2400" b="1" dirty="0" smtClean="0"/>
            </a:br>
            <a:r>
              <a:rPr lang="ru-RU" sz="2400" b="1" dirty="0" smtClean="0"/>
              <a:t>                                                                                                             </a:t>
            </a:r>
            <a:r>
              <a:rPr lang="ru-RU" sz="2400" b="1" dirty="0" err="1" smtClean="0"/>
              <a:t>Софокл</a:t>
            </a:r>
            <a:r>
              <a:rPr lang="ru-RU" sz="2400" b="1" dirty="0" smtClean="0"/>
              <a:t> </a:t>
            </a:r>
            <a:r>
              <a:rPr lang="ru-RU" sz="2000" dirty="0" smtClean="0">
                <a:solidFill>
                  <a:schemeClr val="tx2"/>
                </a:solidFill>
              </a:rPr>
              <a:t/>
            </a:r>
            <a:br>
              <a:rPr lang="ru-RU" sz="2000" dirty="0" smtClean="0">
                <a:solidFill>
                  <a:schemeClr val="tx2"/>
                </a:solidFill>
              </a:rPr>
            </a:br>
            <a:endParaRPr lang="ru-RU" sz="2000" dirty="0" smtClean="0">
              <a:solidFill>
                <a:schemeClr val="tx2"/>
              </a:solidFill>
            </a:endParaRPr>
          </a:p>
        </p:txBody>
      </p:sp>
      <p:pic>
        <p:nvPicPr>
          <p:cNvPr id="3" name="Рисунок 2" descr="e8fa5-12143109480001.jpg"/>
          <p:cNvPicPr>
            <a:picLocks noChangeAspect="1"/>
          </p:cNvPicPr>
          <p:nvPr/>
        </p:nvPicPr>
        <p:blipFill>
          <a:blip r:embed="rId2" cstate="print"/>
          <a:srcRect l="3360" t="3360" r="4241"/>
          <a:stretch>
            <a:fillRect/>
          </a:stretch>
        </p:blipFill>
        <p:spPr>
          <a:xfrm>
            <a:off x="3203848" y="1772816"/>
            <a:ext cx="3528392" cy="3206130"/>
          </a:xfrm>
          <a:prstGeom prst="ellipse">
            <a:avLst/>
          </a:prstGeom>
          <a:ln>
            <a:noFill/>
          </a:ln>
          <a:effectLst>
            <a:softEdge rad="112500"/>
          </a:effectLst>
        </p:spPr>
      </p:pic>
      <p:pic>
        <p:nvPicPr>
          <p:cNvPr id="21508" name="Рисунок 3" descr="mota_ru_1040809-1366x768.jpg"/>
          <p:cNvPicPr>
            <a:picLocks noChangeAspect="1"/>
          </p:cNvPicPr>
          <p:nvPr/>
        </p:nvPicPr>
        <p:blipFill>
          <a:blip r:embed="rId3" cstate="print"/>
          <a:srcRect/>
          <a:stretch>
            <a:fillRect/>
          </a:stretch>
        </p:blipFill>
        <p:spPr bwMode="auto">
          <a:xfrm>
            <a:off x="6227763" y="4648200"/>
            <a:ext cx="2916237" cy="2209800"/>
          </a:xfrm>
          <a:prstGeom prst="rect">
            <a:avLst/>
          </a:prstGeom>
          <a:noFill/>
          <a:ln w="9525">
            <a:noFill/>
            <a:miter lim="800000"/>
            <a:headEnd/>
            <a:tailEnd/>
          </a:ln>
        </p:spPr>
      </p:pic>
      <p:pic>
        <p:nvPicPr>
          <p:cNvPr id="21509" name="Рисунок 4" descr="64_9.jpeg"/>
          <p:cNvPicPr>
            <a:picLocks noChangeAspect="1"/>
          </p:cNvPicPr>
          <p:nvPr/>
        </p:nvPicPr>
        <p:blipFill>
          <a:blip r:embed="rId4" cstate="print"/>
          <a:srcRect/>
          <a:stretch>
            <a:fillRect/>
          </a:stretch>
        </p:blipFill>
        <p:spPr bwMode="auto">
          <a:xfrm>
            <a:off x="0" y="4337050"/>
            <a:ext cx="3313113" cy="2520950"/>
          </a:xfrm>
          <a:prstGeom prst="rect">
            <a:avLst/>
          </a:prstGeom>
          <a:noFill/>
          <a:ln w="9525">
            <a:noFill/>
            <a:miter lim="800000"/>
            <a:headEnd/>
            <a:tailEnd/>
          </a:ln>
        </p:spPr>
      </p:pic>
      <p:pic>
        <p:nvPicPr>
          <p:cNvPr id="21510" name="Рисунок 5" descr="51088_38212.jpg"/>
          <p:cNvPicPr>
            <a:picLocks noChangeAspect="1"/>
          </p:cNvPicPr>
          <p:nvPr/>
        </p:nvPicPr>
        <p:blipFill>
          <a:blip r:embed="rId5" cstate="print"/>
          <a:srcRect/>
          <a:stretch>
            <a:fillRect/>
          </a:stretch>
        </p:blipFill>
        <p:spPr bwMode="auto">
          <a:xfrm>
            <a:off x="323850" y="1557338"/>
            <a:ext cx="2857500" cy="2286000"/>
          </a:xfrm>
          <a:prstGeom prst="rect">
            <a:avLst/>
          </a:prstGeom>
          <a:noFill/>
          <a:ln w="9525">
            <a:noFill/>
            <a:miter lim="800000"/>
            <a:headEnd/>
            <a:tailEnd/>
          </a:ln>
        </p:spPr>
      </p:pic>
      <p:pic>
        <p:nvPicPr>
          <p:cNvPr id="21511" name="Рисунок 6" descr="42421660_1239532847_15.jpg"/>
          <p:cNvPicPr>
            <a:picLocks noChangeAspect="1"/>
          </p:cNvPicPr>
          <p:nvPr/>
        </p:nvPicPr>
        <p:blipFill>
          <a:blip r:embed="rId6" cstate="print"/>
          <a:srcRect/>
          <a:stretch>
            <a:fillRect/>
          </a:stretch>
        </p:blipFill>
        <p:spPr bwMode="auto">
          <a:xfrm>
            <a:off x="6673850" y="1412875"/>
            <a:ext cx="2470150" cy="2252663"/>
          </a:xfrm>
          <a:prstGeom prst="rect">
            <a:avLst/>
          </a:prstGeom>
          <a:noFill/>
          <a:ln w="9525">
            <a:noFill/>
            <a:miter lim="800000"/>
            <a:headEnd/>
            <a:tailEnd/>
          </a:ln>
        </p:spPr>
      </p:pic>
      <p:pic>
        <p:nvPicPr>
          <p:cNvPr id="21512" name="Рисунок 7" descr="0_5f8b3_908ca5fa_XL.jpg"/>
          <p:cNvPicPr>
            <a:picLocks noChangeAspect="1"/>
          </p:cNvPicPr>
          <p:nvPr/>
        </p:nvPicPr>
        <p:blipFill>
          <a:blip r:embed="rId7" cstate="print"/>
          <a:srcRect/>
          <a:stretch>
            <a:fillRect/>
          </a:stretch>
        </p:blipFill>
        <p:spPr bwMode="auto">
          <a:xfrm>
            <a:off x="3563938" y="5084763"/>
            <a:ext cx="2447925" cy="177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heel(4)">
                                      <p:cBhvr>
                                        <p:cTn id="12" dur="2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heel(4)">
                                      <p:cBhvr>
                                        <p:cTn id="17" dur="2000"/>
                                        <p:tgtEl>
                                          <p:spTgt spid="2150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heel(4)">
                                      <p:cBhvr>
                                        <p:cTn id="22" dur="2000"/>
                                        <p:tgtEl>
                                          <p:spTgt spid="215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wheel(4)">
                                      <p:cBhvr>
                                        <p:cTn id="27" dur="20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heel(4)">
                                      <p:cBhvr>
                                        <p:cTn id="32"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204864"/>
            <a:ext cx="9144000" cy="2304256"/>
          </a:xfrm>
        </p:spPr>
        <p:txBody>
          <a:bodyPr>
            <a:normAutofit fontScale="90000"/>
          </a:bodyPr>
          <a:lstStyle/>
          <a:p>
            <a:pPr marL="812800" indent="-812800"/>
            <a:r>
              <a:rPr lang="ru-RU" sz="7300" b="1" dirty="0" smtClean="0">
                <a:latin typeface="+mn-lt"/>
              </a:rPr>
              <a:t>Спасибо за внимание!</a:t>
            </a:r>
            <a:r>
              <a:rPr lang="ru-RU" b="1" dirty="0" smtClean="0"/>
              <a:t/>
            </a:r>
            <a:br>
              <a:rPr lang="ru-RU" b="1" dirty="0" smtClean="0"/>
            </a:b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72008" y="1556792"/>
            <a:ext cx="4716016" cy="4525963"/>
          </a:xfrm>
        </p:spPr>
        <p:txBody>
          <a:bodyPr>
            <a:noAutofit/>
          </a:bodyPr>
          <a:lstStyle/>
          <a:p>
            <a:pPr marL="0" indent="0" algn="just">
              <a:spcBef>
                <a:spcPts val="0"/>
              </a:spcBef>
              <a:buNone/>
            </a:pPr>
            <a:r>
              <a:rPr lang="ru-RU" sz="2200" b="1" dirty="0" smtClean="0"/>
              <a:t>      При опускании кусочка лимона в стакан горячего чая происходит ослабление окраски – чай здесь выступает в роли кислотного индикатора, подобного лакмусу. Аналогичное кислотно-основное взаимодействие проявляется при смачивании уксусом нарезанной синей капусты. Хозяйки знают, что капуста при этом розовеет. Зажигая спичку, замешивая песок и цемент с водой или гася водой известь, обжигая кирпич, мы осуществляем настоящие, а иногда и довольно сложные химические реакции.</a:t>
            </a:r>
            <a:endParaRPr lang="ru-RU" sz="2200" b="1" dirty="0"/>
          </a:p>
        </p:txBody>
      </p:sp>
      <p:pic>
        <p:nvPicPr>
          <p:cNvPr id="28674" name="Picture 2" descr="D:\Мои рисунки\61268-800x600.jpg"/>
          <p:cNvPicPr>
            <a:picLocks noGrp="1" noChangeAspect="1" noChangeArrowheads="1"/>
          </p:cNvPicPr>
          <p:nvPr>
            <p:ph sz="half" idx="2"/>
          </p:nvPr>
        </p:nvPicPr>
        <p:blipFill>
          <a:blip r:embed="rId2" cstate="print"/>
          <a:srcRect/>
          <a:stretch>
            <a:fillRect/>
          </a:stretch>
        </p:blipFill>
        <p:spPr bwMode="auto">
          <a:xfrm>
            <a:off x="4972815" y="2204864"/>
            <a:ext cx="3919665" cy="3784504"/>
          </a:xfrm>
          <a:prstGeom prst="rect">
            <a:avLst/>
          </a:prstGeom>
          <a:noFill/>
        </p:spPr>
      </p:pic>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D:\Мои рисунки\26233319.jpg"/>
          <p:cNvPicPr>
            <a:picLocks noChangeAspect="1" noChangeArrowheads="1"/>
          </p:cNvPicPr>
          <p:nvPr/>
        </p:nvPicPr>
        <p:blipFill>
          <a:blip r:embed="rId2" cstate="print"/>
          <a:srcRect/>
          <a:stretch>
            <a:fillRect/>
          </a:stretch>
        </p:blipFill>
        <p:spPr bwMode="auto">
          <a:xfrm>
            <a:off x="0" y="0"/>
            <a:ext cx="1276342" cy="1809736"/>
          </a:xfrm>
          <a:prstGeom prst="rect">
            <a:avLst/>
          </a:prstGeom>
          <a:noFill/>
        </p:spPr>
      </p:pic>
      <p:sp>
        <p:nvSpPr>
          <p:cNvPr id="6" name="Содержимое 5"/>
          <p:cNvSpPr>
            <a:spLocks noGrp="1"/>
          </p:cNvSpPr>
          <p:nvPr>
            <p:ph idx="1"/>
          </p:nvPr>
        </p:nvSpPr>
        <p:spPr>
          <a:xfrm>
            <a:off x="457200" y="1783357"/>
            <a:ext cx="8229600" cy="4525963"/>
          </a:xfrm>
        </p:spPr>
        <p:txBody>
          <a:bodyPr>
            <a:normAutofit fontScale="85000" lnSpcReduction="20000"/>
          </a:bodyPr>
          <a:lstStyle/>
          <a:p>
            <a:pPr algn="just">
              <a:buNone/>
            </a:pPr>
            <a:r>
              <a:rPr lang="ru-RU" dirty="0" smtClean="0"/>
              <a:t/>
            </a:r>
            <a:br>
              <a:rPr lang="ru-RU" dirty="0" smtClean="0"/>
            </a:br>
            <a:r>
              <a:rPr lang="ru-RU" dirty="0" smtClean="0"/>
              <a:t>     </a:t>
            </a:r>
            <a:r>
              <a:rPr lang="ru-RU" b="1" dirty="0" smtClean="0"/>
              <a:t>Химия как наука и одновременно как область знаний очень эффектна. Без использования химических технологий невозможно материальное производство. Новые материалы постоянно входят в нашу жизнь. Ныне это одна из самых фундаментальных наук о веществах и их свойствах, без которых сама жизнь невозможна.</a:t>
            </a:r>
          </a:p>
          <a:p>
            <a:pPr algn="just">
              <a:buNone/>
            </a:pPr>
            <a:r>
              <a:rPr lang="ru-RU" b="1" dirty="0" smtClean="0"/>
              <a:t>         Химия настолько органично вошла в нашу жизнь, что существование человека вне химии уже нельзя представить. Она создаёт огромное количество веществ, которые обеспечивают человеку современный уровень существования.</a:t>
            </a:r>
          </a:p>
          <a:p>
            <a:pPr algn="just">
              <a:buNone/>
            </a:pPr>
            <a:endParaRPr lang="ru-RU" b="1"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Производство стекла</a:t>
            </a:r>
            <a:endParaRPr lang="ru-RU" b="1" dirty="0"/>
          </a:p>
        </p:txBody>
      </p:sp>
      <p:pic>
        <p:nvPicPr>
          <p:cNvPr id="29698" name="Picture 2" descr="D:\Мои рисунки\71899108_32.jpg"/>
          <p:cNvPicPr>
            <a:picLocks noGrp="1" noChangeAspect="1" noChangeArrowheads="1"/>
          </p:cNvPicPr>
          <p:nvPr>
            <p:ph idx="1"/>
          </p:nvPr>
        </p:nvPicPr>
        <p:blipFill>
          <a:blip r:embed="rId2" cstate="print"/>
          <a:srcRect/>
          <a:stretch>
            <a:fillRect/>
          </a:stretch>
        </p:blipFill>
        <p:spPr bwMode="auto">
          <a:xfrm>
            <a:off x="4684923" y="2000240"/>
            <a:ext cx="4244795" cy="4525963"/>
          </a:xfrm>
          <a:prstGeom prst="rect">
            <a:avLst/>
          </a:prstGeom>
          <a:noFill/>
        </p:spPr>
      </p:pic>
      <p:pic>
        <p:nvPicPr>
          <p:cNvPr id="29699" name="Picture 3" descr="D:\Мои рисунки\66183812_bogemiaglass504.jpg"/>
          <p:cNvPicPr>
            <a:picLocks noChangeAspect="1" noChangeArrowheads="1"/>
          </p:cNvPicPr>
          <p:nvPr/>
        </p:nvPicPr>
        <p:blipFill>
          <a:blip r:embed="rId3" cstate="print"/>
          <a:srcRect/>
          <a:stretch>
            <a:fillRect/>
          </a:stretch>
        </p:blipFill>
        <p:spPr bwMode="auto">
          <a:xfrm>
            <a:off x="357158" y="2000240"/>
            <a:ext cx="4214842" cy="45005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Производство карандашей</a:t>
            </a:r>
            <a:endParaRPr lang="ru-RU" b="1" dirty="0"/>
          </a:p>
        </p:txBody>
      </p:sp>
      <p:pic>
        <p:nvPicPr>
          <p:cNvPr id="1026" name="Picture 2" descr="D:\Мои рисунки\79080166_large_571_0.jpg"/>
          <p:cNvPicPr>
            <a:picLocks noGrp="1" noChangeAspect="1" noChangeArrowheads="1"/>
          </p:cNvPicPr>
          <p:nvPr>
            <p:ph idx="1"/>
          </p:nvPr>
        </p:nvPicPr>
        <p:blipFill>
          <a:blip r:embed="rId2" cstate="print"/>
          <a:srcRect/>
          <a:stretch>
            <a:fillRect/>
          </a:stretch>
        </p:blipFill>
        <p:spPr bwMode="auto">
          <a:xfrm>
            <a:off x="1475656" y="1628800"/>
            <a:ext cx="6221255"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Производство керамики</a:t>
            </a:r>
            <a:endParaRPr lang="ru-RU" b="1" dirty="0"/>
          </a:p>
        </p:txBody>
      </p:sp>
      <p:pic>
        <p:nvPicPr>
          <p:cNvPr id="1026" name="Picture 2" descr="D:\Мои рисунки\____________%20____%20__________143.jpg"/>
          <p:cNvPicPr>
            <a:picLocks noGrp="1" noChangeAspect="1" noChangeArrowheads="1"/>
          </p:cNvPicPr>
          <p:nvPr>
            <p:ph idx="1"/>
          </p:nvPr>
        </p:nvPicPr>
        <p:blipFill>
          <a:blip r:embed="rId2" cstate="print"/>
          <a:srcRect/>
          <a:stretch>
            <a:fillRect/>
          </a:stretch>
        </p:blipFill>
        <p:spPr bwMode="auto">
          <a:xfrm>
            <a:off x="5643570" y="3071810"/>
            <a:ext cx="3500430" cy="3597269"/>
          </a:xfrm>
          <a:prstGeom prst="rect">
            <a:avLst/>
          </a:prstGeom>
          <a:noFill/>
        </p:spPr>
      </p:pic>
      <p:pic>
        <p:nvPicPr>
          <p:cNvPr id="1028" name="Picture 4" descr="D:\Мои рисунки\8568.jpg"/>
          <p:cNvPicPr>
            <a:picLocks noChangeAspect="1" noChangeArrowheads="1"/>
          </p:cNvPicPr>
          <p:nvPr/>
        </p:nvPicPr>
        <p:blipFill>
          <a:blip r:embed="rId3" cstate="print"/>
          <a:srcRect/>
          <a:stretch>
            <a:fillRect/>
          </a:stretch>
        </p:blipFill>
        <p:spPr bwMode="auto">
          <a:xfrm>
            <a:off x="142844" y="2928934"/>
            <a:ext cx="3190875" cy="3762381"/>
          </a:xfrm>
          <a:prstGeom prst="rect">
            <a:avLst/>
          </a:prstGeom>
          <a:noFill/>
        </p:spPr>
      </p:pic>
      <p:pic>
        <p:nvPicPr>
          <p:cNvPr id="1030" name="Picture 6" descr="D:\Мои рисунки\IMG_4448.jpg"/>
          <p:cNvPicPr>
            <a:picLocks noChangeAspect="1" noChangeArrowheads="1"/>
          </p:cNvPicPr>
          <p:nvPr/>
        </p:nvPicPr>
        <p:blipFill>
          <a:blip r:embed="rId4" cstate="print"/>
          <a:srcRect/>
          <a:stretch>
            <a:fillRect/>
          </a:stretch>
        </p:blipFill>
        <p:spPr bwMode="auto">
          <a:xfrm>
            <a:off x="2643174" y="1500174"/>
            <a:ext cx="3286148" cy="29765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b="1" dirty="0" smtClean="0"/>
              <a:t>Производство медикаментов </a:t>
            </a:r>
            <a:br>
              <a:rPr lang="ru-RU" b="1" dirty="0" smtClean="0"/>
            </a:br>
            <a:endParaRPr lang="ru-RU" b="1" dirty="0"/>
          </a:p>
        </p:txBody>
      </p:sp>
      <p:pic>
        <p:nvPicPr>
          <p:cNvPr id="10242" name="Picture 2" descr="Картинка 35 из 161130">
            <a:hlinkClick r:id="rId2"/>
          </p:cNvPr>
          <p:cNvPicPr>
            <a:picLocks noChangeAspect="1" noChangeArrowheads="1"/>
          </p:cNvPicPr>
          <p:nvPr/>
        </p:nvPicPr>
        <p:blipFill>
          <a:blip r:embed="rId3" cstate="print"/>
          <a:srcRect/>
          <a:stretch>
            <a:fillRect/>
          </a:stretch>
        </p:blipFill>
        <p:spPr bwMode="auto">
          <a:xfrm>
            <a:off x="1500166" y="1357298"/>
            <a:ext cx="6643734" cy="51435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Производство пластмасс </a:t>
            </a:r>
            <a:br>
              <a:rPr lang="ru-RU" b="1" dirty="0" smtClean="0"/>
            </a:br>
            <a:endParaRPr lang="ru-RU" b="1" dirty="0"/>
          </a:p>
        </p:txBody>
      </p:sp>
      <p:pic>
        <p:nvPicPr>
          <p:cNvPr id="9218" name="Picture 2" descr="Картинка 92 из 209074">
            <a:hlinkClick r:id="rId2"/>
          </p:cNvPr>
          <p:cNvPicPr>
            <a:picLocks noChangeAspect="1" noChangeArrowheads="1"/>
          </p:cNvPicPr>
          <p:nvPr/>
        </p:nvPicPr>
        <p:blipFill>
          <a:blip r:embed="rId3" cstate="print"/>
          <a:srcRect/>
          <a:stretch>
            <a:fillRect/>
          </a:stretch>
        </p:blipFill>
        <p:spPr bwMode="auto">
          <a:xfrm>
            <a:off x="5000628" y="3429000"/>
            <a:ext cx="3929090" cy="3000396"/>
          </a:xfrm>
          <a:prstGeom prst="rect">
            <a:avLst/>
          </a:prstGeom>
          <a:noFill/>
        </p:spPr>
      </p:pic>
      <p:pic>
        <p:nvPicPr>
          <p:cNvPr id="12290" name="Picture 2" descr="http://www.maxi.by/imageservice/1199089/1/800/600/pals-ooo-izdelija-iz-plastmass-dlja-stroitelstva.jpg"/>
          <p:cNvPicPr>
            <a:picLocks noChangeAspect="1" noChangeArrowheads="1"/>
          </p:cNvPicPr>
          <p:nvPr/>
        </p:nvPicPr>
        <p:blipFill>
          <a:blip r:embed="rId4" cstate="print"/>
          <a:srcRect/>
          <a:stretch>
            <a:fillRect/>
          </a:stretch>
        </p:blipFill>
        <p:spPr bwMode="auto">
          <a:xfrm>
            <a:off x="214282" y="1357298"/>
            <a:ext cx="4286280" cy="3119455"/>
          </a:xfrm>
          <a:prstGeom prst="rect">
            <a:avLst/>
          </a:prstGeom>
          <a:noFill/>
        </p:spPr>
      </p:pic>
      <p:pic>
        <p:nvPicPr>
          <p:cNvPr id="12292" name="Picture 4" descr="http://go3.imgsmail.ru/imgpreview?key=http%3A//xn----8sbaajqlie1axss0ae8m.xn--p1ai/upload/iblock/664/m-1251.jpg&amp;mb=imgdb_preview_92"/>
          <p:cNvPicPr>
            <a:picLocks noChangeAspect="1" noChangeArrowheads="1"/>
          </p:cNvPicPr>
          <p:nvPr/>
        </p:nvPicPr>
        <p:blipFill>
          <a:blip r:embed="rId5" cstate="print"/>
          <a:srcRect/>
          <a:stretch>
            <a:fillRect/>
          </a:stretch>
        </p:blipFill>
        <p:spPr bwMode="auto">
          <a:xfrm>
            <a:off x="2786050" y="4714884"/>
            <a:ext cx="1905000" cy="1905000"/>
          </a:xfrm>
          <a:prstGeom prst="rect">
            <a:avLst/>
          </a:prstGeom>
          <a:noFill/>
        </p:spPr>
      </p:pic>
      <p:pic>
        <p:nvPicPr>
          <p:cNvPr id="12294" name="Picture 6" descr="http://go2.imgsmail.ru/imgpreview?key=http%3A//bzpi.com/upload/durshlag.jpg&amp;mb=imgdb_preview_102"/>
          <p:cNvPicPr>
            <a:picLocks noChangeAspect="1" noChangeArrowheads="1"/>
          </p:cNvPicPr>
          <p:nvPr/>
        </p:nvPicPr>
        <p:blipFill>
          <a:blip r:embed="rId6" cstate="print"/>
          <a:srcRect/>
          <a:stretch>
            <a:fillRect/>
          </a:stretch>
        </p:blipFill>
        <p:spPr bwMode="auto">
          <a:xfrm>
            <a:off x="428596" y="4714884"/>
            <a:ext cx="1905000" cy="1895476"/>
          </a:xfrm>
          <a:prstGeom prst="rect">
            <a:avLst/>
          </a:prstGeom>
          <a:noFill/>
        </p:spPr>
      </p:pic>
      <p:pic>
        <p:nvPicPr>
          <p:cNvPr id="12296" name="Picture 8" descr="http://go1.imgsmail.ru/imgpreview?key=http%3A//forma-plastic.ru/UserFiles/Image/default.jpeg&amp;mb=imgdb_preview_3"/>
          <p:cNvPicPr>
            <a:picLocks noChangeAspect="1" noChangeArrowheads="1"/>
          </p:cNvPicPr>
          <p:nvPr/>
        </p:nvPicPr>
        <p:blipFill>
          <a:blip r:embed="rId7" cstate="print"/>
          <a:srcRect/>
          <a:stretch>
            <a:fillRect/>
          </a:stretch>
        </p:blipFill>
        <p:spPr bwMode="auto">
          <a:xfrm>
            <a:off x="5786446" y="1214422"/>
            <a:ext cx="2643206" cy="17859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633</Words>
  <Application>Microsoft Office PowerPoint</Application>
  <PresentationFormat>Экран (4:3)</PresentationFormat>
  <Paragraphs>53</Paragraphs>
  <Slides>26</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Times New Roman</vt:lpstr>
      <vt:lpstr>Тема Office</vt:lpstr>
      <vt:lpstr>Химия в жизни человека:  польза и вред </vt:lpstr>
      <vt:lpstr> «Широко простирает химия  руки свои в дела человеческие»                                                              М. В. Ломоносов </vt:lpstr>
      <vt:lpstr>Презентация PowerPoint</vt:lpstr>
      <vt:lpstr>Презентация PowerPoint</vt:lpstr>
      <vt:lpstr>Производство стекла</vt:lpstr>
      <vt:lpstr>Производство карандашей</vt:lpstr>
      <vt:lpstr>Производство керамики</vt:lpstr>
      <vt:lpstr> Производство медикаментов  </vt:lpstr>
      <vt:lpstr>Производство пластмасс  </vt:lpstr>
      <vt:lpstr>Производство взрывчатых веществ  </vt:lpstr>
      <vt:lpstr>Производство  металлов</vt:lpstr>
      <vt:lpstr>Производство строительных материалов</vt:lpstr>
      <vt:lpstr>Использование в сельском хозяйстве </vt:lpstr>
      <vt:lpstr>Производство моющих средств  </vt:lpstr>
      <vt:lpstr>Производство бумаги  </vt:lpstr>
      <vt:lpstr>Производство тканей</vt:lpstr>
      <vt:lpstr>Производство красок  </vt:lpstr>
      <vt:lpstr> Производство косметики  </vt:lpstr>
      <vt:lpstr>Вред для человека</vt:lpstr>
      <vt:lpstr>Вред для человека</vt:lpstr>
      <vt:lpstr>Правила безопасного использования</vt:lpstr>
      <vt:lpstr>Влияние на окружающую среду</vt:lpstr>
      <vt:lpstr>Презентация PowerPoint</vt:lpstr>
      <vt:lpstr>Виновны в этих бедах люди, использующие достижения химии во вред себе и нашему общему дому - планете Земля. Поэтому ясно, насколько важно современному человеку знать и правильно использовать достижения современной химии. </vt:lpstr>
      <vt:lpstr>«Много в природе дивных сил, но сильней человека – нет»                                                                                                              Софокл  </vt:lpstr>
      <vt:lpstr>Спасибо за внимание!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Роль химии в жизни человека.</dc:title>
  <dc:creator>Admin</dc:creator>
  <cp:lastModifiedBy>пользователь</cp:lastModifiedBy>
  <cp:revision>137</cp:revision>
  <dcterms:created xsi:type="dcterms:W3CDTF">2012-06-04T08:09:53Z</dcterms:created>
  <dcterms:modified xsi:type="dcterms:W3CDTF">2016-05-13T21:26:41Z</dcterms:modified>
</cp:coreProperties>
</file>