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6" r:id="rId2"/>
    <p:sldId id="289" r:id="rId3"/>
    <p:sldId id="306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300" r:id="rId12"/>
    <p:sldId id="296" r:id="rId13"/>
    <p:sldId id="297" r:id="rId14"/>
    <p:sldId id="298" r:id="rId15"/>
    <p:sldId id="301" r:id="rId16"/>
    <p:sldId id="299" r:id="rId17"/>
    <p:sldId id="302" r:id="rId18"/>
    <p:sldId id="263" r:id="rId19"/>
    <p:sldId id="274" r:id="rId20"/>
    <p:sldId id="275" r:id="rId21"/>
    <p:sldId id="266" r:id="rId22"/>
    <p:sldId id="276" r:id="rId23"/>
    <p:sldId id="282" r:id="rId24"/>
    <p:sldId id="271" r:id="rId25"/>
    <p:sldId id="277" r:id="rId26"/>
    <p:sldId id="303" r:id="rId27"/>
    <p:sldId id="304" r:id="rId28"/>
    <p:sldId id="305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500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EFCD1-0664-49FD-A42B-784B31F17CD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020D-017E-4E57-8E83-279BD7886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20D-017E-4E57-8E83-279BD78864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6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20D-017E-4E57-8E83-279BD788649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90254" y="160338"/>
            <a:ext cx="7929627" cy="6292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              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/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Инновационная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площадка            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ТЕМА: </a:t>
            </a:r>
            <a:r>
              <a:rPr lang="ru-RU" sz="3600" b="1" dirty="0" smtClean="0">
                <a:solidFill>
                  <a:srgbClr val="0070C0"/>
                </a:solidFill>
              </a:rPr>
              <a:t>«Ларец народной мудрости-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устное народное творчество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как средство развития речи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детей дошкольного возраста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 условиях реализации ФГОС ДО». 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Руководитель: </a:t>
            </a:r>
            <a:r>
              <a:rPr lang="ru-RU" sz="1800" b="1" dirty="0" smtClean="0">
                <a:solidFill>
                  <a:srgbClr val="0070C0"/>
                </a:solidFill>
              </a:rPr>
              <a:t>Волохина Марина Андреевна, воспитатель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</a:t>
            </a:r>
            <a:r>
              <a:rPr lang="ru-RU" sz="1800" b="1" dirty="0" smtClean="0">
                <a:solidFill>
                  <a:srgbClr val="0070C0"/>
                </a:solidFill>
              </a:rPr>
              <a:t>МКОУ </a:t>
            </a:r>
            <a:r>
              <a:rPr lang="ru-RU" sz="1800" b="1" dirty="0" err="1">
                <a:solidFill>
                  <a:srgbClr val="0070C0"/>
                </a:solidFill>
              </a:rPr>
              <a:t>Новокулындинская</a:t>
            </a:r>
            <a:r>
              <a:rPr lang="ru-RU" sz="1800" b="1" dirty="0">
                <a:solidFill>
                  <a:srgbClr val="0070C0"/>
                </a:solidFill>
              </a:rPr>
              <a:t> СОШ (дошкольная группа</a:t>
            </a:r>
            <a:r>
              <a:rPr lang="ru-RU" sz="1800" b="1" dirty="0" smtClean="0">
                <a:solidFill>
                  <a:srgbClr val="0070C0"/>
                </a:solidFill>
              </a:rPr>
              <a:t>)</a:t>
            </a:r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6" descr="http://img-fotki.yandex.ru/get/4407/cadi-1986.528/0_8060a_c4717f39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927" y="4653136"/>
            <a:ext cx="1763891" cy="2204864"/>
          </a:xfrm>
          <a:prstGeom prst="rect">
            <a:avLst/>
          </a:prstGeom>
          <a:noFill/>
        </p:spPr>
      </p:pic>
      <p:pic>
        <p:nvPicPr>
          <p:cNvPr id="21506" name="Picture 2" descr="http://img1.liveinternet.ru/images/attach/c/4/81/624/81624305_large_emely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8051" y="0"/>
            <a:ext cx="2016022" cy="2576233"/>
          </a:xfrm>
          <a:prstGeom prst="rect">
            <a:avLst/>
          </a:prstGeom>
          <a:noFill/>
        </p:spPr>
      </p:pic>
      <p:sp>
        <p:nvSpPr>
          <p:cNvPr id="21508" name="AutoShape 4" descr="http://proxy.whoisaaronbrown.com/proxy/http:/img-fotki.yandex.ru/get/9298/102699435.93e/0_a9898_ce655f12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proxy.whoisaaronbrown.com/proxy/http:/img-fotki.yandex.ru/get/9298/102699435.93e/0_a9898_ce655f12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ЗАДАЧИ ДЛЯ ПЕДАГОГОВ: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80728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создать единое педагогическое пространство для обмена опытом и повышения профессиональной компетенции и мастерства педагогов ДО и НОО по развитию речи детей;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формировать готовность детей к восприятию фольклорных форм на основе организации предметно</a:t>
            </a:r>
            <a:r>
              <a:rPr lang="ru-RU" b="1" dirty="0">
                <a:solidFill>
                  <a:srgbClr val="0070C0"/>
                </a:solidFill>
                <a:latin typeface="FlexySans-Bold"/>
                <a:ea typeface="Calibri" panose="020F0502020204030204" pitchFamily="34" charset="0"/>
              </a:rPr>
              <a:t>–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развивающей среды</a:t>
            </a:r>
            <a:r>
              <a:rPr lang="ru-RU" b="1" dirty="0">
                <a:solidFill>
                  <a:srgbClr val="0070C0"/>
                </a:solidFill>
                <a:latin typeface="FlexySans-Bold"/>
                <a:ea typeface="Calibri" panose="020F0502020204030204" pitchFamily="34" charset="0"/>
              </a:rPr>
              <a:t>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знакомить с жанрами</a:t>
            </a:r>
            <a:r>
              <a:rPr lang="ru-RU" b="1" dirty="0">
                <a:solidFill>
                  <a:srgbClr val="0070C0"/>
                </a:solidFill>
                <a:latin typeface="FlexySans-Bold"/>
                <a:ea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фольклора</a:t>
            </a:r>
            <a:r>
              <a:rPr lang="ru-RU" b="1" dirty="0">
                <a:solidFill>
                  <a:srgbClr val="0070C0"/>
                </a:solidFill>
                <a:latin typeface="FlexySans-Bold"/>
                <a:ea typeface="Calibri" panose="020F0502020204030204" pitchFamily="34" charset="0"/>
              </a:rPr>
              <a:t>,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формировать его смысловое и художественное</a:t>
            </a:r>
            <a:r>
              <a:rPr lang="ru-RU" b="1" dirty="0">
                <a:solidFill>
                  <a:srgbClr val="0070C0"/>
                </a:solidFill>
                <a:latin typeface="FlexySans-Bold"/>
                <a:ea typeface="Calibri" panose="020F0502020204030204" pitchFamily="34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восприятие</a:t>
            </a:r>
            <a:r>
              <a:rPr lang="ru-RU" b="1" dirty="0">
                <a:solidFill>
                  <a:srgbClr val="0070C0"/>
                </a:solidFill>
                <a:latin typeface="FlexySans-Bold"/>
                <a:ea typeface="Calibri" panose="020F0502020204030204" pitchFamily="34" charset="0"/>
              </a:rPr>
              <a:t>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формировать навыки инсценировки</a:t>
            </a:r>
            <a:r>
              <a:rPr lang="ru-RU" b="1" dirty="0">
                <a:solidFill>
                  <a:srgbClr val="0070C0"/>
                </a:solidFill>
                <a:latin typeface="FlexySans-Bold"/>
                <a:ea typeface="Calibri" panose="020F0502020204030204" pitchFamily="34" charset="0"/>
              </a:rPr>
              <a:t>,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развития мимики, пластики, выразительности движений.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39536"/>
            <a:ext cx="3596609" cy="2553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56145"/>
            <a:ext cx="4468287" cy="2515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5469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83351" y="1977177"/>
            <a:ext cx="6952588" cy="4608512"/>
            <a:chOff x="2410" y="360"/>
            <a:chExt cx="8640" cy="5040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2732" y="360"/>
              <a:ext cx="7344" cy="5040"/>
            </a:xfrm>
            <a:custGeom>
              <a:avLst/>
              <a:gdLst>
                <a:gd name="T0" fmla="+- 0 7556 2732"/>
                <a:gd name="T1" fmla="*/ T0 w 7344"/>
                <a:gd name="T2" fmla="+- 0 361 361"/>
                <a:gd name="T3" fmla="*/ 361 h 5040"/>
                <a:gd name="T4" fmla="+- 0 7556 2732"/>
                <a:gd name="T5" fmla="*/ T4 w 7344"/>
                <a:gd name="T6" fmla="+- 0 1621 361"/>
                <a:gd name="T7" fmla="*/ 1621 h 5040"/>
                <a:gd name="T8" fmla="+- 0 2732 2732"/>
                <a:gd name="T9" fmla="*/ T8 w 7344"/>
                <a:gd name="T10" fmla="+- 0 1621 361"/>
                <a:gd name="T11" fmla="*/ 1621 h 5040"/>
                <a:gd name="T12" fmla="+- 0 2732 2732"/>
                <a:gd name="T13" fmla="*/ T12 w 7344"/>
                <a:gd name="T14" fmla="+- 0 4141 361"/>
                <a:gd name="T15" fmla="*/ 4141 h 5040"/>
                <a:gd name="T16" fmla="+- 0 7556 2732"/>
                <a:gd name="T17" fmla="*/ T16 w 7344"/>
                <a:gd name="T18" fmla="+- 0 4141 361"/>
                <a:gd name="T19" fmla="*/ 4141 h 5040"/>
                <a:gd name="T20" fmla="+- 0 7556 2732"/>
                <a:gd name="T21" fmla="*/ T20 w 7344"/>
                <a:gd name="T22" fmla="+- 0 5401 361"/>
                <a:gd name="T23" fmla="*/ 5401 h 5040"/>
                <a:gd name="T24" fmla="+- 0 10076 2732"/>
                <a:gd name="T25" fmla="*/ T24 w 7344"/>
                <a:gd name="T26" fmla="+- 0 2881 361"/>
                <a:gd name="T27" fmla="*/ 2881 h 5040"/>
                <a:gd name="T28" fmla="+- 0 7556 2732"/>
                <a:gd name="T29" fmla="*/ T28 w 7344"/>
                <a:gd name="T30" fmla="+- 0 361 361"/>
                <a:gd name="T31" fmla="*/ 361 h 50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44" h="5040">
                  <a:moveTo>
                    <a:pt x="4824" y="0"/>
                  </a:moveTo>
                  <a:lnTo>
                    <a:pt x="4824" y="1260"/>
                  </a:lnTo>
                  <a:lnTo>
                    <a:pt x="0" y="1260"/>
                  </a:lnTo>
                  <a:lnTo>
                    <a:pt x="0" y="3780"/>
                  </a:lnTo>
                  <a:lnTo>
                    <a:pt x="4824" y="3780"/>
                  </a:lnTo>
                  <a:lnTo>
                    <a:pt x="4824" y="5040"/>
                  </a:lnTo>
                  <a:lnTo>
                    <a:pt x="7344" y="2520"/>
                  </a:lnTo>
                  <a:lnTo>
                    <a:pt x="4824" y="0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2410" y="1954"/>
              <a:ext cx="2592" cy="2016"/>
            </a:xfrm>
            <a:custGeom>
              <a:avLst/>
              <a:gdLst>
                <a:gd name="T0" fmla="+- 0 4666 2410"/>
                <a:gd name="T1" fmla="*/ T0 w 2592"/>
                <a:gd name="T2" fmla="+- 0 1954 1954"/>
                <a:gd name="T3" fmla="*/ 1954 h 2016"/>
                <a:gd name="T4" fmla="+- 0 2746 2410"/>
                <a:gd name="T5" fmla="*/ T4 w 2592"/>
                <a:gd name="T6" fmla="+- 0 1954 1954"/>
                <a:gd name="T7" fmla="*/ 1954 h 2016"/>
                <a:gd name="T8" fmla="+- 0 2669 2410"/>
                <a:gd name="T9" fmla="*/ T8 w 2592"/>
                <a:gd name="T10" fmla="+- 0 1963 1954"/>
                <a:gd name="T11" fmla="*/ 1963 h 2016"/>
                <a:gd name="T12" fmla="+- 0 2598 2410"/>
                <a:gd name="T13" fmla="*/ T12 w 2592"/>
                <a:gd name="T14" fmla="+- 0 1988 1954"/>
                <a:gd name="T15" fmla="*/ 1988 h 2016"/>
                <a:gd name="T16" fmla="+- 0 2536 2410"/>
                <a:gd name="T17" fmla="*/ T16 w 2592"/>
                <a:gd name="T18" fmla="+- 0 2028 1954"/>
                <a:gd name="T19" fmla="*/ 2028 h 2016"/>
                <a:gd name="T20" fmla="+- 0 2484 2410"/>
                <a:gd name="T21" fmla="*/ T20 w 2592"/>
                <a:gd name="T22" fmla="+- 0 2080 1954"/>
                <a:gd name="T23" fmla="*/ 2080 h 2016"/>
                <a:gd name="T24" fmla="+- 0 2444 2410"/>
                <a:gd name="T25" fmla="*/ T24 w 2592"/>
                <a:gd name="T26" fmla="+- 0 2142 1954"/>
                <a:gd name="T27" fmla="*/ 2142 h 2016"/>
                <a:gd name="T28" fmla="+- 0 2419 2410"/>
                <a:gd name="T29" fmla="*/ T28 w 2592"/>
                <a:gd name="T30" fmla="+- 0 2213 1954"/>
                <a:gd name="T31" fmla="*/ 2213 h 2016"/>
                <a:gd name="T32" fmla="+- 0 2410 2410"/>
                <a:gd name="T33" fmla="*/ T32 w 2592"/>
                <a:gd name="T34" fmla="+- 0 2290 1954"/>
                <a:gd name="T35" fmla="*/ 2290 h 2016"/>
                <a:gd name="T36" fmla="+- 0 2410 2410"/>
                <a:gd name="T37" fmla="*/ T36 w 2592"/>
                <a:gd name="T38" fmla="+- 0 3634 1954"/>
                <a:gd name="T39" fmla="*/ 3634 h 2016"/>
                <a:gd name="T40" fmla="+- 0 2419 2410"/>
                <a:gd name="T41" fmla="*/ T40 w 2592"/>
                <a:gd name="T42" fmla="+- 0 3711 1954"/>
                <a:gd name="T43" fmla="*/ 3711 h 2016"/>
                <a:gd name="T44" fmla="+- 0 2444 2410"/>
                <a:gd name="T45" fmla="*/ T44 w 2592"/>
                <a:gd name="T46" fmla="+- 0 3782 1954"/>
                <a:gd name="T47" fmla="*/ 3782 h 2016"/>
                <a:gd name="T48" fmla="+- 0 2484 2410"/>
                <a:gd name="T49" fmla="*/ T48 w 2592"/>
                <a:gd name="T50" fmla="+- 0 3844 1954"/>
                <a:gd name="T51" fmla="*/ 3844 h 2016"/>
                <a:gd name="T52" fmla="+- 0 2536 2410"/>
                <a:gd name="T53" fmla="*/ T52 w 2592"/>
                <a:gd name="T54" fmla="+- 0 3896 1954"/>
                <a:gd name="T55" fmla="*/ 3896 h 2016"/>
                <a:gd name="T56" fmla="+- 0 2598 2410"/>
                <a:gd name="T57" fmla="*/ T56 w 2592"/>
                <a:gd name="T58" fmla="+- 0 3936 1954"/>
                <a:gd name="T59" fmla="*/ 3936 h 2016"/>
                <a:gd name="T60" fmla="+- 0 2669 2410"/>
                <a:gd name="T61" fmla="*/ T60 w 2592"/>
                <a:gd name="T62" fmla="+- 0 3961 1954"/>
                <a:gd name="T63" fmla="*/ 3961 h 2016"/>
                <a:gd name="T64" fmla="+- 0 2746 2410"/>
                <a:gd name="T65" fmla="*/ T64 w 2592"/>
                <a:gd name="T66" fmla="+- 0 3970 1954"/>
                <a:gd name="T67" fmla="*/ 3970 h 2016"/>
                <a:gd name="T68" fmla="+- 0 4666 2410"/>
                <a:gd name="T69" fmla="*/ T68 w 2592"/>
                <a:gd name="T70" fmla="+- 0 3970 1954"/>
                <a:gd name="T71" fmla="*/ 3970 h 2016"/>
                <a:gd name="T72" fmla="+- 0 4743 2410"/>
                <a:gd name="T73" fmla="*/ T72 w 2592"/>
                <a:gd name="T74" fmla="+- 0 3961 1954"/>
                <a:gd name="T75" fmla="*/ 3961 h 2016"/>
                <a:gd name="T76" fmla="+- 0 4814 2410"/>
                <a:gd name="T77" fmla="*/ T76 w 2592"/>
                <a:gd name="T78" fmla="+- 0 3936 1954"/>
                <a:gd name="T79" fmla="*/ 3936 h 2016"/>
                <a:gd name="T80" fmla="+- 0 4876 2410"/>
                <a:gd name="T81" fmla="*/ T80 w 2592"/>
                <a:gd name="T82" fmla="+- 0 3896 1954"/>
                <a:gd name="T83" fmla="*/ 3896 h 2016"/>
                <a:gd name="T84" fmla="+- 0 4928 2410"/>
                <a:gd name="T85" fmla="*/ T84 w 2592"/>
                <a:gd name="T86" fmla="+- 0 3844 1954"/>
                <a:gd name="T87" fmla="*/ 3844 h 2016"/>
                <a:gd name="T88" fmla="+- 0 4968 2410"/>
                <a:gd name="T89" fmla="*/ T88 w 2592"/>
                <a:gd name="T90" fmla="+- 0 3782 1954"/>
                <a:gd name="T91" fmla="*/ 3782 h 2016"/>
                <a:gd name="T92" fmla="+- 0 4993 2410"/>
                <a:gd name="T93" fmla="*/ T92 w 2592"/>
                <a:gd name="T94" fmla="+- 0 3711 1954"/>
                <a:gd name="T95" fmla="*/ 3711 h 2016"/>
                <a:gd name="T96" fmla="+- 0 5002 2410"/>
                <a:gd name="T97" fmla="*/ T96 w 2592"/>
                <a:gd name="T98" fmla="+- 0 3634 1954"/>
                <a:gd name="T99" fmla="*/ 3634 h 2016"/>
                <a:gd name="T100" fmla="+- 0 5002 2410"/>
                <a:gd name="T101" fmla="*/ T100 w 2592"/>
                <a:gd name="T102" fmla="+- 0 2290 1954"/>
                <a:gd name="T103" fmla="*/ 2290 h 2016"/>
                <a:gd name="T104" fmla="+- 0 4993 2410"/>
                <a:gd name="T105" fmla="*/ T104 w 2592"/>
                <a:gd name="T106" fmla="+- 0 2213 1954"/>
                <a:gd name="T107" fmla="*/ 2213 h 2016"/>
                <a:gd name="T108" fmla="+- 0 4968 2410"/>
                <a:gd name="T109" fmla="*/ T108 w 2592"/>
                <a:gd name="T110" fmla="+- 0 2142 1954"/>
                <a:gd name="T111" fmla="*/ 2142 h 2016"/>
                <a:gd name="T112" fmla="+- 0 4928 2410"/>
                <a:gd name="T113" fmla="*/ T112 w 2592"/>
                <a:gd name="T114" fmla="+- 0 2080 1954"/>
                <a:gd name="T115" fmla="*/ 2080 h 2016"/>
                <a:gd name="T116" fmla="+- 0 4876 2410"/>
                <a:gd name="T117" fmla="*/ T116 w 2592"/>
                <a:gd name="T118" fmla="+- 0 2028 1954"/>
                <a:gd name="T119" fmla="*/ 2028 h 2016"/>
                <a:gd name="T120" fmla="+- 0 4814 2410"/>
                <a:gd name="T121" fmla="*/ T120 w 2592"/>
                <a:gd name="T122" fmla="+- 0 1988 1954"/>
                <a:gd name="T123" fmla="*/ 1988 h 2016"/>
                <a:gd name="T124" fmla="+- 0 4743 2410"/>
                <a:gd name="T125" fmla="*/ T124 w 2592"/>
                <a:gd name="T126" fmla="+- 0 1963 1954"/>
                <a:gd name="T127" fmla="*/ 1963 h 2016"/>
                <a:gd name="T128" fmla="+- 0 4666 2410"/>
                <a:gd name="T129" fmla="*/ T128 w 2592"/>
                <a:gd name="T130" fmla="+- 0 1954 1954"/>
                <a:gd name="T131" fmla="*/ 1954 h 20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592" h="2016">
                  <a:moveTo>
                    <a:pt x="2256" y="0"/>
                  </a:moveTo>
                  <a:lnTo>
                    <a:pt x="336" y="0"/>
                  </a:lnTo>
                  <a:lnTo>
                    <a:pt x="259" y="9"/>
                  </a:lnTo>
                  <a:lnTo>
                    <a:pt x="188" y="34"/>
                  </a:lnTo>
                  <a:lnTo>
                    <a:pt x="126" y="74"/>
                  </a:lnTo>
                  <a:lnTo>
                    <a:pt x="74" y="126"/>
                  </a:lnTo>
                  <a:lnTo>
                    <a:pt x="34" y="188"/>
                  </a:lnTo>
                  <a:lnTo>
                    <a:pt x="9" y="259"/>
                  </a:lnTo>
                  <a:lnTo>
                    <a:pt x="0" y="336"/>
                  </a:lnTo>
                  <a:lnTo>
                    <a:pt x="0" y="1680"/>
                  </a:lnTo>
                  <a:lnTo>
                    <a:pt x="9" y="1757"/>
                  </a:lnTo>
                  <a:lnTo>
                    <a:pt x="34" y="1828"/>
                  </a:lnTo>
                  <a:lnTo>
                    <a:pt x="74" y="1890"/>
                  </a:lnTo>
                  <a:lnTo>
                    <a:pt x="126" y="1942"/>
                  </a:lnTo>
                  <a:lnTo>
                    <a:pt x="188" y="1982"/>
                  </a:lnTo>
                  <a:lnTo>
                    <a:pt x="259" y="2007"/>
                  </a:lnTo>
                  <a:lnTo>
                    <a:pt x="336" y="2016"/>
                  </a:lnTo>
                  <a:lnTo>
                    <a:pt x="2256" y="2016"/>
                  </a:lnTo>
                  <a:lnTo>
                    <a:pt x="2333" y="2007"/>
                  </a:lnTo>
                  <a:lnTo>
                    <a:pt x="2404" y="1982"/>
                  </a:lnTo>
                  <a:lnTo>
                    <a:pt x="2466" y="1942"/>
                  </a:lnTo>
                  <a:lnTo>
                    <a:pt x="2518" y="1890"/>
                  </a:lnTo>
                  <a:lnTo>
                    <a:pt x="2558" y="1828"/>
                  </a:lnTo>
                  <a:lnTo>
                    <a:pt x="2583" y="1757"/>
                  </a:lnTo>
                  <a:lnTo>
                    <a:pt x="2592" y="1680"/>
                  </a:lnTo>
                  <a:lnTo>
                    <a:pt x="2592" y="336"/>
                  </a:lnTo>
                  <a:lnTo>
                    <a:pt x="2583" y="259"/>
                  </a:lnTo>
                  <a:lnTo>
                    <a:pt x="2558" y="188"/>
                  </a:lnTo>
                  <a:lnTo>
                    <a:pt x="2518" y="126"/>
                  </a:lnTo>
                  <a:lnTo>
                    <a:pt x="2466" y="74"/>
                  </a:lnTo>
                  <a:lnTo>
                    <a:pt x="2404" y="34"/>
                  </a:lnTo>
                  <a:lnTo>
                    <a:pt x="2333" y="9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410" y="1954"/>
              <a:ext cx="2592" cy="2016"/>
            </a:xfrm>
            <a:custGeom>
              <a:avLst/>
              <a:gdLst>
                <a:gd name="T0" fmla="+- 0 2410 2410"/>
                <a:gd name="T1" fmla="*/ T0 w 2592"/>
                <a:gd name="T2" fmla="+- 0 2290 1954"/>
                <a:gd name="T3" fmla="*/ 2290 h 2016"/>
                <a:gd name="T4" fmla="+- 0 2419 2410"/>
                <a:gd name="T5" fmla="*/ T4 w 2592"/>
                <a:gd name="T6" fmla="+- 0 2213 1954"/>
                <a:gd name="T7" fmla="*/ 2213 h 2016"/>
                <a:gd name="T8" fmla="+- 0 2444 2410"/>
                <a:gd name="T9" fmla="*/ T8 w 2592"/>
                <a:gd name="T10" fmla="+- 0 2142 1954"/>
                <a:gd name="T11" fmla="*/ 2142 h 2016"/>
                <a:gd name="T12" fmla="+- 0 2484 2410"/>
                <a:gd name="T13" fmla="*/ T12 w 2592"/>
                <a:gd name="T14" fmla="+- 0 2080 1954"/>
                <a:gd name="T15" fmla="*/ 2080 h 2016"/>
                <a:gd name="T16" fmla="+- 0 2536 2410"/>
                <a:gd name="T17" fmla="*/ T16 w 2592"/>
                <a:gd name="T18" fmla="+- 0 2028 1954"/>
                <a:gd name="T19" fmla="*/ 2028 h 2016"/>
                <a:gd name="T20" fmla="+- 0 2598 2410"/>
                <a:gd name="T21" fmla="*/ T20 w 2592"/>
                <a:gd name="T22" fmla="+- 0 1988 1954"/>
                <a:gd name="T23" fmla="*/ 1988 h 2016"/>
                <a:gd name="T24" fmla="+- 0 2669 2410"/>
                <a:gd name="T25" fmla="*/ T24 w 2592"/>
                <a:gd name="T26" fmla="+- 0 1963 1954"/>
                <a:gd name="T27" fmla="*/ 1963 h 2016"/>
                <a:gd name="T28" fmla="+- 0 2746 2410"/>
                <a:gd name="T29" fmla="*/ T28 w 2592"/>
                <a:gd name="T30" fmla="+- 0 1954 1954"/>
                <a:gd name="T31" fmla="*/ 1954 h 2016"/>
                <a:gd name="T32" fmla="+- 0 4666 2410"/>
                <a:gd name="T33" fmla="*/ T32 w 2592"/>
                <a:gd name="T34" fmla="+- 0 1954 1954"/>
                <a:gd name="T35" fmla="*/ 1954 h 2016"/>
                <a:gd name="T36" fmla="+- 0 4743 2410"/>
                <a:gd name="T37" fmla="*/ T36 w 2592"/>
                <a:gd name="T38" fmla="+- 0 1963 1954"/>
                <a:gd name="T39" fmla="*/ 1963 h 2016"/>
                <a:gd name="T40" fmla="+- 0 4814 2410"/>
                <a:gd name="T41" fmla="*/ T40 w 2592"/>
                <a:gd name="T42" fmla="+- 0 1988 1954"/>
                <a:gd name="T43" fmla="*/ 1988 h 2016"/>
                <a:gd name="T44" fmla="+- 0 4876 2410"/>
                <a:gd name="T45" fmla="*/ T44 w 2592"/>
                <a:gd name="T46" fmla="+- 0 2028 1954"/>
                <a:gd name="T47" fmla="*/ 2028 h 2016"/>
                <a:gd name="T48" fmla="+- 0 4928 2410"/>
                <a:gd name="T49" fmla="*/ T48 w 2592"/>
                <a:gd name="T50" fmla="+- 0 2080 1954"/>
                <a:gd name="T51" fmla="*/ 2080 h 2016"/>
                <a:gd name="T52" fmla="+- 0 4968 2410"/>
                <a:gd name="T53" fmla="*/ T52 w 2592"/>
                <a:gd name="T54" fmla="+- 0 2142 1954"/>
                <a:gd name="T55" fmla="*/ 2142 h 2016"/>
                <a:gd name="T56" fmla="+- 0 4993 2410"/>
                <a:gd name="T57" fmla="*/ T56 w 2592"/>
                <a:gd name="T58" fmla="+- 0 2213 1954"/>
                <a:gd name="T59" fmla="*/ 2213 h 2016"/>
                <a:gd name="T60" fmla="+- 0 5002 2410"/>
                <a:gd name="T61" fmla="*/ T60 w 2592"/>
                <a:gd name="T62" fmla="+- 0 2290 1954"/>
                <a:gd name="T63" fmla="*/ 2290 h 2016"/>
                <a:gd name="T64" fmla="+- 0 5002 2410"/>
                <a:gd name="T65" fmla="*/ T64 w 2592"/>
                <a:gd name="T66" fmla="+- 0 3634 1954"/>
                <a:gd name="T67" fmla="*/ 3634 h 2016"/>
                <a:gd name="T68" fmla="+- 0 4993 2410"/>
                <a:gd name="T69" fmla="*/ T68 w 2592"/>
                <a:gd name="T70" fmla="+- 0 3711 1954"/>
                <a:gd name="T71" fmla="*/ 3711 h 2016"/>
                <a:gd name="T72" fmla="+- 0 4968 2410"/>
                <a:gd name="T73" fmla="*/ T72 w 2592"/>
                <a:gd name="T74" fmla="+- 0 3782 1954"/>
                <a:gd name="T75" fmla="*/ 3782 h 2016"/>
                <a:gd name="T76" fmla="+- 0 4928 2410"/>
                <a:gd name="T77" fmla="*/ T76 w 2592"/>
                <a:gd name="T78" fmla="+- 0 3844 1954"/>
                <a:gd name="T79" fmla="*/ 3844 h 2016"/>
                <a:gd name="T80" fmla="+- 0 4876 2410"/>
                <a:gd name="T81" fmla="*/ T80 w 2592"/>
                <a:gd name="T82" fmla="+- 0 3896 1954"/>
                <a:gd name="T83" fmla="*/ 3896 h 2016"/>
                <a:gd name="T84" fmla="+- 0 4814 2410"/>
                <a:gd name="T85" fmla="*/ T84 w 2592"/>
                <a:gd name="T86" fmla="+- 0 3936 1954"/>
                <a:gd name="T87" fmla="*/ 3936 h 2016"/>
                <a:gd name="T88" fmla="+- 0 4743 2410"/>
                <a:gd name="T89" fmla="*/ T88 w 2592"/>
                <a:gd name="T90" fmla="+- 0 3961 1954"/>
                <a:gd name="T91" fmla="*/ 3961 h 2016"/>
                <a:gd name="T92" fmla="+- 0 4666 2410"/>
                <a:gd name="T93" fmla="*/ T92 w 2592"/>
                <a:gd name="T94" fmla="+- 0 3970 1954"/>
                <a:gd name="T95" fmla="*/ 3970 h 2016"/>
                <a:gd name="T96" fmla="+- 0 2746 2410"/>
                <a:gd name="T97" fmla="*/ T96 w 2592"/>
                <a:gd name="T98" fmla="+- 0 3970 1954"/>
                <a:gd name="T99" fmla="*/ 3970 h 2016"/>
                <a:gd name="T100" fmla="+- 0 2669 2410"/>
                <a:gd name="T101" fmla="*/ T100 w 2592"/>
                <a:gd name="T102" fmla="+- 0 3961 1954"/>
                <a:gd name="T103" fmla="*/ 3961 h 2016"/>
                <a:gd name="T104" fmla="+- 0 2598 2410"/>
                <a:gd name="T105" fmla="*/ T104 w 2592"/>
                <a:gd name="T106" fmla="+- 0 3936 1954"/>
                <a:gd name="T107" fmla="*/ 3936 h 2016"/>
                <a:gd name="T108" fmla="+- 0 2536 2410"/>
                <a:gd name="T109" fmla="*/ T108 w 2592"/>
                <a:gd name="T110" fmla="+- 0 3896 1954"/>
                <a:gd name="T111" fmla="*/ 3896 h 2016"/>
                <a:gd name="T112" fmla="+- 0 2484 2410"/>
                <a:gd name="T113" fmla="*/ T112 w 2592"/>
                <a:gd name="T114" fmla="+- 0 3844 1954"/>
                <a:gd name="T115" fmla="*/ 3844 h 2016"/>
                <a:gd name="T116" fmla="+- 0 2444 2410"/>
                <a:gd name="T117" fmla="*/ T116 w 2592"/>
                <a:gd name="T118" fmla="+- 0 3782 1954"/>
                <a:gd name="T119" fmla="*/ 3782 h 2016"/>
                <a:gd name="T120" fmla="+- 0 2419 2410"/>
                <a:gd name="T121" fmla="*/ T120 w 2592"/>
                <a:gd name="T122" fmla="+- 0 3711 1954"/>
                <a:gd name="T123" fmla="*/ 3711 h 2016"/>
                <a:gd name="T124" fmla="+- 0 2410 2410"/>
                <a:gd name="T125" fmla="*/ T124 w 2592"/>
                <a:gd name="T126" fmla="+- 0 3634 1954"/>
                <a:gd name="T127" fmla="*/ 3634 h 2016"/>
                <a:gd name="T128" fmla="+- 0 2410 2410"/>
                <a:gd name="T129" fmla="*/ T128 w 2592"/>
                <a:gd name="T130" fmla="+- 0 2290 1954"/>
                <a:gd name="T131" fmla="*/ 2290 h 20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592" h="2016">
                  <a:moveTo>
                    <a:pt x="0" y="336"/>
                  </a:moveTo>
                  <a:lnTo>
                    <a:pt x="9" y="259"/>
                  </a:lnTo>
                  <a:lnTo>
                    <a:pt x="34" y="188"/>
                  </a:lnTo>
                  <a:lnTo>
                    <a:pt x="74" y="126"/>
                  </a:lnTo>
                  <a:lnTo>
                    <a:pt x="126" y="74"/>
                  </a:lnTo>
                  <a:lnTo>
                    <a:pt x="188" y="34"/>
                  </a:lnTo>
                  <a:lnTo>
                    <a:pt x="259" y="9"/>
                  </a:lnTo>
                  <a:lnTo>
                    <a:pt x="336" y="0"/>
                  </a:lnTo>
                  <a:lnTo>
                    <a:pt x="2256" y="0"/>
                  </a:lnTo>
                  <a:lnTo>
                    <a:pt x="2333" y="9"/>
                  </a:lnTo>
                  <a:lnTo>
                    <a:pt x="2404" y="34"/>
                  </a:lnTo>
                  <a:lnTo>
                    <a:pt x="2466" y="74"/>
                  </a:lnTo>
                  <a:lnTo>
                    <a:pt x="2518" y="126"/>
                  </a:lnTo>
                  <a:lnTo>
                    <a:pt x="2558" y="188"/>
                  </a:lnTo>
                  <a:lnTo>
                    <a:pt x="2583" y="259"/>
                  </a:lnTo>
                  <a:lnTo>
                    <a:pt x="2592" y="336"/>
                  </a:lnTo>
                  <a:lnTo>
                    <a:pt x="2592" y="1680"/>
                  </a:lnTo>
                  <a:lnTo>
                    <a:pt x="2583" y="1757"/>
                  </a:lnTo>
                  <a:lnTo>
                    <a:pt x="2558" y="1828"/>
                  </a:lnTo>
                  <a:lnTo>
                    <a:pt x="2518" y="1890"/>
                  </a:lnTo>
                  <a:lnTo>
                    <a:pt x="2466" y="1942"/>
                  </a:lnTo>
                  <a:lnTo>
                    <a:pt x="2404" y="1982"/>
                  </a:lnTo>
                  <a:lnTo>
                    <a:pt x="2333" y="2007"/>
                  </a:lnTo>
                  <a:lnTo>
                    <a:pt x="2256" y="2016"/>
                  </a:lnTo>
                  <a:lnTo>
                    <a:pt x="336" y="2016"/>
                  </a:lnTo>
                  <a:lnTo>
                    <a:pt x="259" y="2007"/>
                  </a:lnTo>
                  <a:lnTo>
                    <a:pt x="188" y="1982"/>
                  </a:lnTo>
                  <a:lnTo>
                    <a:pt x="126" y="1942"/>
                  </a:lnTo>
                  <a:lnTo>
                    <a:pt x="74" y="1890"/>
                  </a:lnTo>
                  <a:lnTo>
                    <a:pt x="34" y="1828"/>
                  </a:lnTo>
                  <a:lnTo>
                    <a:pt x="9" y="1757"/>
                  </a:lnTo>
                  <a:lnTo>
                    <a:pt x="0" y="1680"/>
                  </a:lnTo>
                  <a:lnTo>
                    <a:pt x="0" y="33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434" y="1872"/>
              <a:ext cx="2592" cy="2016"/>
            </a:xfrm>
            <a:custGeom>
              <a:avLst/>
              <a:gdLst>
                <a:gd name="T0" fmla="+- 0 7690 5434"/>
                <a:gd name="T1" fmla="*/ T0 w 2592"/>
                <a:gd name="T2" fmla="+- 0 1873 1873"/>
                <a:gd name="T3" fmla="*/ 1873 h 2016"/>
                <a:gd name="T4" fmla="+- 0 5770 5434"/>
                <a:gd name="T5" fmla="*/ T4 w 2592"/>
                <a:gd name="T6" fmla="+- 0 1873 1873"/>
                <a:gd name="T7" fmla="*/ 1873 h 2016"/>
                <a:gd name="T8" fmla="+- 0 5693 5434"/>
                <a:gd name="T9" fmla="*/ T8 w 2592"/>
                <a:gd name="T10" fmla="+- 0 1882 1873"/>
                <a:gd name="T11" fmla="*/ 1882 h 2016"/>
                <a:gd name="T12" fmla="+- 0 5622 5434"/>
                <a:gd name="T13" fmla="*/ T12 w 2592"/>
                <a:gd name="T14" fmla="+- 0 1907 1873"/>
                <a:gd name="T15" fmla="*/ 1907 h 2016"/>
                <a:gd name="T16" fmla="+- 0 5560 5434"/>
                <a:gd name="T17" fmla="*/ T16 w 2592"/>
                <a:gd name="T18" fmla="+- 0 1946 1873"/>
                <a:gd name="T19" fmla="*/ 1946 h 2016"/>
                <a:gd name="T20" fmla="+- 0 5508 5434"/>
                <a:gd name="T21" fmla="*/ T20 w 2592"/>
                <a:gd name="T22" fmla="+- 0 1999 1873"/>
                <a:gd name="T23" fmla="*/ 1999 h 2016"/>
                <a:gd name="T24" fmla="+- 0 5468 5434"/>
                <a:gd name="T25" fmla="*/ T24 w 2592"/>
                <a:gd name="T26" fmla="+- 0 2061 1873"/>
                <a:gd name="T27" fmla="*/ 2061 h 2016"/>
                <a:gd name="T28" fmla="+- 0 5443 5434"/>
                <a:gd name="T29" fmla="*/ T28 w 2592"/>
                <a:gd name="T30" fmla="+- 0 2132 1873"/>
                <a:gd name="T31" fmla="*/ 2132 h 2016"/>
                <a:gd name="T32" fmla="+- 0 5434 5434"/>
                <a:gd name="T33" fmla="*/ T32 w 2592"/>
                <a:gd name="T34" fmla="+- 0 2209 1873"/>
                <a:gd name="T35" fmla="*/ 2209 h 2016"/>
                <a:gd name="T36" fmla="+- 0 5434 5434"/>
                <a:gd name="T37" fmla="*/ T36 w 2592"/>
                <a:gd name="T38" fmla="+- 0 3553 1873"/>
                <a:gd name="T39" fmla="*/ 3553 h 2016"/>
                <a:gd name="T40" fmla="+- 0 5443 5434"/>
                <a:gd name="T41" fmla="*/ T40 w 2592"/>
                <a:gd name="T42" fmla="+- 0 3630 1873"/>
                <a:gd name="T43" fmla="*/ 3630 h 2016"/>
                <a:gd name="T44" fmla="+- 0 5468 5434"/>
                <a:gd name="T45" fmla="*/ T44 w 2592"/>
                <a:gd name="T46" fmla="+- 0 3700 1873"/>
                <a:gd name="T47" fmla="*/ 3700 h 2016"/>
                <a:gd name="T48" fmla="+- 0 5508 5434"/>
                <a:gd name="T49" fmla="*/ T48 w 2592"/>
                <a:gd name="T50" fmla="+- 0 3763 1873"/>
                <a:gd name="T51" fmla="*/ 3763 h 2016"/>
                <a:gd name="T52" fmla="+- 0 5560 5434"/>
                <a:gd name="T53" fmla="*/ T52 w 2592"/>
                <a:gd name="T54" fmla="+- 0 3815 1873"/>
                <a:gd name="T55" fmla="*/ 3815 h 2016"/>
                <a:gd name="T56" fmla="+- 0 5622 5434"/>
                <a:gd name="T57" fmla="*/ T56 w 2592"/>
                <a:gd name="T58" fmla="+- 0 3855 1873"/>
                <a:gd name="T59" fmla="*/ 3855 h 2016"/>
                <a:gd name="T60" fmla="+- 0 5693 5434"/>
                <a:gd name="T61" fmla="*/ T60 w 2592"/>
                <a:gd name="T62" fmla="+- 0 3880 1873"/>
                <a:gd name="T63" fmla="*/ 3880 h 2016"/>
                <a:gd name="T64" fmla="+- 0 5770 5434"/>
                <a:gd name="T65" fmla="*/ T64 w 2592"/>
                <a:gd name="T66" fmla="+- 0 3889 1873"/>
                <a:gd name="T67" fmla="*/ 3889 h 2016"/>
                <a:gd name="T68" fmla="+- 0 7690 5434"/>
                <a:gd name="T69" fmla="*/ T68 w 2592"/>
                <a:gd name="T70" fmla="+- 0 3889 1873"/>
                <a:gd name="T71" fmla="*/ 3889 h 2016"/>
                <a:gd name="T72" fmla="+- 0 7767 5434"/>
                <a:gd name="T73" fmla="*/ T72 w 2592"/>
                <a:gd name="T74" fmla="+- 0 3880 1873"/>
                <a:gd name="T75" fmla="*/ 3880 h 2016"/>
                <a:gd name="T76" fmla="+- 0 7838 5434"/>
                <a:gd name="T77" fmla="*/ T76 w 2592"/>
                <a:gd name="T78" fmla="+- 0 3855 1873"/>
                <a:gd name="T79" fmla="*/ 3855 h 2016"/>
                <a:gd name="T80" fmla="+- 0 7900 5434"/>
                <a:gd name="T81" fmla="*/ T80 w 2592"/>
                <a:gd name="T82" fmla="+- 0 3815 1873"/>
                <a:gd name="T83" fmla="*/ 3815 h 2016"/>
                <a:gd name="T84" fmla="+- 0 7952 5434"/>
                <a:gd name="T85" fmla="*/ T84 w 2592"/>
                <a:gd name="T86" fmla="+- 0 3763 1873"/>
                <a:gd name="T87" fmla="*/ 3763 h 2016"/>
                <a:gd name="T88" fmla="+- 0 7992 5434"/>
                <a:gd name="T89" fmla="*/ T88 w 2592"/>
                <a:gd name="T90" fmla="+- 0 3700 1873"/>
                <a:gd name="T91" fmla="*/ 3700 h 2016"/>
                <a:gd name="T92" fmla="+- 0 8017 5434"/>
                <a:gd name="T93" fmla="*/ T92 w 2592"/>
                <a:gd name="T94" fmla="+- 0 3630 1873"/>
                <a:gd name="T95" fmla="*/ 3630 h 2016"/>
                <a:gd name="T96" fmla="+- 0 8026 5434"/>
                <a:gd name="T97" fmla="*/ T96 w 2592"/>
                <a:gd name="T98" fmla="+- 0 3553 1873"/>
                <a:gd name="T99" fmla="*/ 3553 h 2016"/>
                <a:gd name="T100" fmla="+- 0 8026 5434"/>
                <a:gd name="T101" fmla="*/ T100 w 2592"/>
                <a:gd name="T102" fmla="+- 0 2209 1873"/>
                <a:gd name="T103" fmla="*/ 2209 h 2016"/>
                <a:gd name="T104" fmla="+- 0 8017 5434"/>
                <a:gd name="T105" fmla="*/ T104 w 2592"/>
                <a:gd name="T106" fmla="+- 0 2132 1873"/>
                <a:gd name="T107" fmla="*/ 2132 h 2016"/>
                <a:gd name="T108" fmla="+- 0 7992 5434"/>
                <a:gd name="T109" fmla="*/ T108 w 2592"/>
                <a:gd name="T110" fmla="+- 0 2061 1873"/>
                <a:gd name="T111" fmla="*/ 2061 h 2016"/>
                <a:gd name="T112" fmla="+- 0 7952 5434"/>
                <a:gd name="T113" fmla="*/ T112 w 2592"/>
                <a:gd name="T114" fmla="+- 0 1999 1873"/>
                <a:gd name="T115" fmla="*/ 1999 h 2016"/>
                <a:gd name="T116" fmla="+- 0 7900 5434"/>
                <a:gd name="T117" fmla="*/ T116 w 2592"/>
                <a:gd name="T118" fmla="+- 0 1946 1873"/>
                <a:gd name="T119" fmla="*/ 1946 h 2016"/>
                <a:gd name="T120" fmla="+- 0 7838 5434"/>
                <a:gd name="T121" fmla="*/ T120 w 2592"/>
                <a:gd name="T122" fmla="+- 0 1907 1873"/>
                <a:gd name="T123" fmla="*/ 1907 h 2016"/>
                <a:gd name="T124" fmla="+- 0 7767 5434"/>
                <a:gd name="T125" fmla="*/ T124 w 2592"/>
                <a:gd name="T126" fmla="+- 0 1882 1873"/>
                <a:gd name="T127" fmla="*/ 1882 h 2016"/>
                <a:gd name="T128" fmla="+- 0 7690 5434"/>
                <a:gd name="T129" fmla="*/ T128 w 2592"/>
                <a:gd name="T130" fmla="+- 0 1873 1873"/>
                <a:gd name="T131" fmla="*/ 1873 h 20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592" h="2016">
                  <a:moveTo>
                    <a:pt x="2256" y="0"/>
                  </a:moveTo>
                  <a:lnTo>
                    <a:pt x="336" y="0"/>
                  </a:lnTo>
                  <a:lnTo>
                    <a:pt x="259" y="9"/>
                  </a:lnTo>
                  <a:lnTo>
                    <a:pt x="188" y="34"/>
                  </a:lnTo>
                  <a:lnTo>
                    <a:pt x="126" y="73"/>
                  </a:lnTo>
                  <a:lnTo>
                    <a:pt x="74" y="126"/>
                  </a:lnTo>
                  <a:lnTo>
                    <a:pt x="34" y="188"/>
                  </a:lnTo>
                  <a:lnTo>
                    <a:pt x="9" y="259"/>
                  </a:lnTo>
                  <a:lnTo>
                    <a:pt x="0" y="336"/>
                  </a:lnTo>
                  <a:lnTo>
                    <a:pt x="0" y="1680"/>
                  </a:lnTo>
                  <a:lnTo>
                    <a:pt x="9" y="1757"/>
                  </a:lnTo>
                  <a:lnTo>
                    <a:pt x="34" y="1827"/>
                  </a:lnTo>
                  <a:lnTo>
                    <a:pt x="74" y="1890"/>
                  </a:lnTo>
                  <a:lnTo>
                    <a:pt x="126" y="1942"/>
                  </a:lnTo>
                  <a:lnTo>
                    <a:pt x="188" y="1982"/>
                  </a:lnTo>
                  <a:lnTo>
                    <a:pt x="259" y="2007"/>
                  </a:lnTo>
                  <a:lnTo>
                    <a:pt x="336" y="2016"/>
                  </a:lnTo>
                  <a:lnTo>
                    <a:pt x="2256" y="2016"/>
                  </a:lnTo>
                  <a:lnTo>
                    <a:pt x="2333" y="2007"/>
                  </a:lnTo>
                  <a:lnTo>
                    <a:pt x="2404" y="1982"/>
                  </a:lnTo>
                  <a:lnTo>
                    <a:pt x="2466" y="1942"/>
                  </a:lnTo>
                  <a:lnTo>
                    <a:pt x="2518" y="1890"/>
                  </a:lnTo>
                  <a:lnTo>
                    <a:pt x="2558" y="1827"/>
                  </a:lnTo>
                  <a:lnTo>
                    <a:pt x="2583" y="1757"/>
                  </a:lnTo>
                  <a:lnTo>
                    <a:pt x="2592" y="1680"/>
                  </a:lnTo>
                  <a:lnTo>
                    <a:pt x="2592" y="336"/>
                  </a:lnTo>
                  <a:lnTo>
                    <a:pt x="2583" y="259"/>
                  </a:lnTo>
                  <a:lnTo>
                    <a:pt x="2558" y="188"/>
                  </a:lnTo>
                  <a:lnTo>
                    <a:pt x="2518" y="126"/>
                  </a:lnTo>
                  <a:lnTo>
                    <a:pt x="2466" y="73"/>
                  </a:lnTo>
                  <a:lnTo>
                    <a:pt x="2404" y="34"/>
                  </a:lnTo>
                  <a:lnTo>
                    <a:pt x="2333" y="9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1400" dirty="0"/>
            </a:p>
            <a:p>
              <a:pPr algn="ctr"/>
              <a:r>
                <a:rPr lang="en-US" b="1" i="1" dirty="0" err="1" smtClean="0">
                  <a:solidFill>
                    <a:srgbClr val="FF0000"/>
                  </a:solidFill>
                </a:rPr>
                <a:t>Практический</a:t>
              </a:r>
              <a:r>
                <a:rPr lang="en-US" b="1" i="1" dirty="0" smtClean="0"/>
                <a:t> </a:t>
              </a:r>
              <a:endParaRPr lang="ru-RU" dirty="0"/>
            </a:p>
            <a:p>
              <a:pPr algn="ctr"/>
              <a:r>
                <a:rPr lang="ru-RU" i="1" dirty="0"/>
                <a:t>     </a:t>
              </a:r>
              <a:r>
                <a:rPr lang="ru-RU" i="1" dirty="0">
                  <a:solidFill>
                    <a:srgbClr val="002060"/>
                  </a:solidFill>
                </a:rPr>
                <a:t>май 2019г.-</a:t>
              </a:r>
              <a:endParaRPr lang="ru-RU" dirty="0">
                <a:solidFill>
                  <a:srgbClr val="002060"/>
                </a:solidFill>
              </a:endParaRPr>
            </a:p>
            <a:p>
              <a:pPr algn="ctr"/>
              <a:r>
                <a:rPr lang="ru-RU" i="1" dirty="0">
                  <a:solidFill>
                    <a:srgbClr val="002060"/>
                  </a:solidFill>
                </a:rPr>
                <a:t>    май 2021г</a:t>
              </a:r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sz="1400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434" y="1872"/>
              <a:ext cx="2592" cy="2016"/>
            </a:xfrm>
            <a:custGeom>
              <a:avLst/>
              <a:gdLst>
                <a:gd name="T0" fmla="+- 0 5434 5434"/>
                <a:gd name="T1" fmla="*/ T0 w 2592"/>
                <a:gd name="T2" fmla="+- 0 2209 1873"/>
                <a:gd name="T3" fmla="*/ 2209 h 2016"/>
                <a:gd name="T4" fmla="+- 0 5443 5434"/>
                <a:gd name="T5" fmla="*/ T4 w 2592"/>
                <a:gd name="T6" fmla="+- 0 2132 1873"/>
                <a:gd name="T7" fmla="*/ 2132 h 2016"/>
                <a:gd name="T8" fmla="+- 0 5468 5434"/>
                <a:gd name="T9" fmla="*/ T8 w 2592"/>
                <a:gd name="T10" fmla="+- 0 2061 1873"/>
                <a:gd name="T11" fmla="*/ 2061 h 2016"/>
                <a:gd name="T12" fmla="+- 0 5508 5434"/>
                <a:gd name="T13" fmla="*/ T12 w 2592"/>
                <a:gd name="T14" fmla="+- 0 1999 1873"/>
                <a:gd name="T15" fmla="*/ 1999 h 2016"/>
                <a:gd name="T16" fmla="+- 0 5560 5434"/>
                <a:gd name="T17" fmla="*/ T16 w 2592"/>
                <a:gd name="T18" fmla="+- 0 1946 1873"/>
                <a:gd name="T19" fmla="*/ 1946 h 2016"/>
                <a:gd name="T20" fmla="+- 0 5622 5434"/>
                <a:gd name="T21" fmla="*/ T20 w 2592"/>
                <a:gd name="T22" fmla="+- 0 1907 1873"/>
                <a:gd name="T23" fmla="*/ 1907 h 2016"/>
                <a:gd name="T24" fmla="+- 0 5693 5434"/>
                <a:gd name="T25" fmla="*/ T24 w 2592"/>
                <a:gd name="T26" fmla="+- 0 1882 1873"/>
                <a:gd name="T27" fmla="*/ 1882 h 2016"/>
                <a:gd name="T28" fmla="+- 0 5770 5434"/>
                <a:gd name="T29" fmla="*/ T28 w 2592"/>
                <a:gd name="T30" fmla="+- 0 1873 1873"/>
                <a:gd name="T31" fmla="*/ 1873 h 2016"/>
                <a:gd name="T32" fmla="+- 0 7690 5434"/>
                <a:gd name="T33" fmla="*/ T32 w 2592"/>
                <a:gd name="T34" fmla="+- 0 1873 1873"/>
                <a:gd name="T35" fmla="*/ 1873 h 2016"/>
                <a:gd name="T36" fmla="+- 0 7767 5434"/>
                <a:gd name="T37" fmla="*/ T36 w 2592"/>
                <a:gd name="T38" fmla="+- 0 1882 1873"/>
                <a:gd name="T39" fmla="*/ 1882 h 2016"/>
                <a:gd name="T40" fmla="+- 0 7838 5434"/>
                <a:gd name="T41" fmla="*/ T40 w 2592"/>
                <a:gd name="T42" fmla="+- 0 1907 1873"/>
                <a:gd name="T43" fmla="*/ 1907 h 2016"/>
                <a:gd name="T44" fmla="+- 0 7900 5434"/>
                <a:gd name="T45" fmla="*/ T44 w 2592"/>
                <a:gd name="T46" fmla="+- 0 1946 1873"/>
                <a:gd name="T47" fmla="*/ 1946 h 2016"/>
                <a:gd name="T48" fmla="+- 0 7952 5434"/>
                <a:gd name="T49" fmla="*/ T48 w 2592"/>
                <a:gd name="T50" fmla="+- 0 1999 1873"/>
                <a:gd name="T51" fmla="*/ 1999 h 2016"/>
                <a:gd name="T52" fmla="+- 0 7992 5434"/>
                <a:gd name="T53" fmla="*/ T52 w 2592"/>
                <a:gd name="T54" fmla="+- 0 2061 1873"/>
                <a:gd name="T55" fmla="*/ 2061 h 2016"/>
                <a:gd name="T56" fmla="+- 0 8017 5434"/>
                <a:gd name="T57" fmla="*/ T56 w 2592"/>
                <a:gd name="T58" fmla="+- 0 2132 1873"/>
                <a:gd name="T59" fmla="*/ 2132 h 2016"/>
                <a:gd name="T60" fmla="+- 0 8026 5434"/>
                <a:gd name="T61" fmla="*/ T60 w 2592"/>
                <a:gd name="T62" fmla="+- 0 2209 1873"/>
                <a:gd name="T63" fmla="*/ 2209 h 2016"/>
                <a:gd name="T64" fmla="+- 0 8026 5434"/>
                <a:gd name="T65" fmla="*/ T64 w 2592"/>
                <a:gd name="T66" fmla="+- 0 3553 1873"/>
                <a:gd name="T67" fmla="*/ 3553 h 2016"/>
                <a:gd name="T68" fmla="+- 0 8017 5434"/>
                <a:gd name="T69" fmla="*/ T68 w 2592"/>
                <a:gd name="T70" fmla="+- 0 3630 1873"/>
                <a:gd name="T71" fmla="*/ 3630 h 2016"/>
                <a:gd name="T72" fmla="+- 0 7992 5434"/>
                <a:gd name="T73" fmla="*/ T72 w 2592"/>
                <a:gd name="T74" fmla="+- 0 3700 1873"/>
                <a:gd name="T75" fmla="*/ 3700 h 2016"/>
                <a:gd name="T76" fmla="+- 0 7952 5434"/>
                <a:gd name="T77" fmla="*/ T76 w 2592"/>
                <a:gd name="T78" fmla="+- 0 3763 1873"/>
                <a:gd name="T79" fmla="*/ 3763 h 2016"/>
                <a:gd name="T80" fmla="+- 0 7900 5434"/>
                <a:gd name="T81" fmla="*/ T80 w 2592"/>
                <a:gd name="T82" fmla="+- 0 3815 1873"/>
                <a:gd name="T83" fmla="*/ 3815 h 2016"/>
                <a:gd name="T84" fmla="+- 0 7838 5434"/>
                <a:gd name="T85" fmla="*/ T84 w 2592"/>
                <a:gd name="T86" fmla="+- 0 3855 1873"/>
                <a:gd name="T87" fmla="*/ 3855 h 2016"/>
                <a:gd name="T88" fmla="+- 0 7767 5434"/>
                <a:gd name="T89" fmla="*/ T88 w 2592"/>
                <a:gd name="T90" fmla="+- 0 3880 1873"/>
                <a:gd name="T91" fmla="*/ 3880 h 2016"/>
                <a:gd name="T92" fmla="+- 0 7690 5434"/>
                <a:gd name="T93" fmla="*/ T92 w 2592"/>
                <a:gd name="T94" fmla="+- 0 3889 1873"/>
                <a:gd name="T95" fmla="*/ 3889 h 2016"/>
                <a:gd name="T96" fmla="+- 0 5770 5434"/>
                <a:gd name="T97" fmla="*/ T96 w 2592"/>
                <a:gd name="T98" fmla="+- 0 3889 1873"/>
                <a:gd name="T99" fmla="*/ 3889 h 2016"/>
                <a:gd name="T100" fmla="+- 0 5693 5434"/>
                <a:gd name="T101" fmla="*/ T100 w 2592"/>
                <a:gd name="T102" fmla="+- 0 3880 1873"/>
                <a:gd name="T103" fmla="*/ 3880 h 2016"/>
                <a:gd name="T104" fmla="+- 0 5622 5434"/>
                <a:gd name="T105" fmla="*/ T104 w 2592"/>
                <a:gd name="T106" fmla="+- 0 3855 1873"/>
                <a:gd name="T107" fmla="*/ 3855 h 2016"/>
                <a:gd name="T108" fmla="+- 0 5560 5434"/>
                <a:gd name="T109" fmla="*/ T108 w 2592"/>
                <a:gd name="T110" fmla="+- 0 3815 1873"/>
                <a:gd name="T111" fmla="*/ 3815 h 2016"/>
                <a:gd name="T112" fmla="+- 0 5508 5434"/>
                <a:gd name="T113" fmla="*/ T112 w 2592"/>
                <a:gd name="T114" fmla="+- 0 3763 1873"/>
                <a:gd name="T115" fmla="*/ 3763 h 2016"/>
                <a:gd name="T116" fmla="+- 0 5468 5434"/>
                <a:gd name="T117" fmla="*/ T116 w 2592"/>
                <a:gd name="T118" fmla="+- 0 3700 1873"/>
                <a:gd name="T119" fmla="*/ 3700 h 2016"/>
                <a:gd name="T120" fmla="+- 0 5443 5434"/>
                <a:gd name="T121" fmla="*/ T120 w 2592"/>
                <a:gd name="T122" fmla="+- 0 3630 1873"/>
                <a:gd name="T123" fmla="*/ 3630 h 2016"/>
                <a:gd name="T124" fmla="+- 0 5434 5434"/>
                <a:gd name="T125" fmla="*/ T124 w 2592"/>
                <a:gd name="T126" fmla="+- 0 3553 1873"/>
                <a:gd name="T127" fmla="*/ 3553 h 2016"/>
                <a:gd name="T128" fmla="+- 0 5434 5434"/>
                <a:gd name="T129" fmla="*/ T128 w 2592"/>
                <a:gd name="T130" fmla="+- 0 2209 1873"/>
                <a:gd name="T131" fmla="*/ 2209 h 20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592" h="2016">
                  <a:moveTo>
                    <a:pt x="0" y="336"/>
                  </a:moveTo>
                  <a:lnTo>
                    <a:pt x="9" y="259"/>
                  </a:lnTo>
                  <a:lnTo>
                    <a:pt x="34" y="188"/>
                  </a:lnTo>
                  <a:lnTo>
                    <a:pt x="74" y="126"/>
                  </a:lnTo>
                  <a:lnTo>
                    <a:pt x="126" y="73"/>
                  </a:lnTo>
                  <a:lnTo>
                    <a:pt x="188" y="34"/>
                  </a:lnTo>
                  <a:lnTo>
                    <a:pt x="259" y="9"/>
                  </a:lnTo>
                  <a:lnTo>
                    <a:pt x="336" y="0"/>
                  </a:lnTo>
                  <a:lnTo>
                    <a:pt x="2256" y="0"/>
                  </a:lnTo>
                  <a:lnTo>
                    <a:pt x="2333" y="9"/>
                  </a:lnTo>
                  <a:lnTo>
                    <a:pt x="2404" y="34"/>
                  </a:lnTo>
                  <a:lnTo>
                    <a:pt x="2466" y="73"/>
                  </a:lnTo>
                  <a:lnTo>
                    <a:pt x="2518" y="126"/>
                  </a:lnTo>
                  <a:lnTo>
                    <a:pt x="2558" y="188"/>
                  </a:lnTo>
                  <a:lnTo>
                    <a:pt x="2583" y="259"/>
                  </a:lnTo>
                  <a:lnTo>
                    <a:pt x="2592" y="336"/>
                  </a:lnTo>
                  <a:lnTo>
                    <a:pt x="2592" y="1680"/>
                  </a:lnTo>
                  <a:lnTo>
                    <a:pt x="2583" y="1757"/>
                  </a:lnTo>
                  <a:lnTo>
                    <a:pt x="2558" y="1827"/>
                  </a:lnTo>
                  <a:lnTo>
                    <a:pt x="2518" y="1890"/>
                  </a:lnTo>
                  <a:lnTo>
                    <a:pt x="2466" y="1942"/>
                  </a:lnTo>
                  <a:lnTo>
                    <a:pt x="2404" y="1982"/>
                  </a:lnTo>
                  <a:lnTo>
                    <a:pt x="2333" y="2007"/>
                  </a:lnTo>
                  <a:lnTo>
                    <a:pt x="2256" y="2016"/>
                  </a:lnTo>
                  <a:lnTo>
                    <a:pt x="336" y="2016"/>
                  </a:lnTo>
                  <a:lnTo>
                    <a:pt x="259" y="2007"/>
                  </a:lnTo>
                  <a:lnTo>
                    <a:pt x="188" y="1982"/>
                  </a:lnTo>
                  <a:lnTo>
                    <a:pt x="126" y="1942"/>
                  </a:lnTo>
                  <a:lnTo>
                    <a:pt x="74" y="1890"/>
                  </a:lnTo>
                  <a:lnTo>
                    <a:pt x="34" y="1827"/>
                  </a:lnTo>
                  <a:lnTo>
                    <a:pt x="9" y="1757"/>
                  </a:lnTo>
                  <a:lnTo>
                    <a:pt x="0" y="1680"/>
                  </a:lnTo>
                  <a:lnTo>
                    <a:pt x="0" y="33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458" y="1872"/>
              <a:ext cx="2592" cy="2016"/>
            </a:xfrm>
            <a:custGeom>
              <a:avLst/>
              <a:gdLst>
                <a:gd name="T0" fmla="+- 0 10714 8458"/>
                <a:gd name="T1" fmla="*/ T0 w 2592"/>
                <a:gd name="T2" fmla="+- 0 1873 1873"/>
                <a:gd name="T3" fmla="*/ 1873 h 2016"/>
                <a:gd name="T4" fmla="+- 0 8794 8458"/>
                <a:gd name="T5" fmla="*/ T4 w 2592"/>
                <a:gd name="T6" fmla="+- 0 1873 1873"/>
                <a:gd name="T7" fmla="*/ 1873 h 2016"/>
                <a:gd name="T8" fmla="+- 0 8717 8458"/>
                <a:gd name="T9" fmla="*/ T8 w 2592"/>
                <a:gd name="T10" fmla="+- 0 1882 1873"/>
                <a:gd name="T11" fmla="*/ 1882 h 2016"/>
                <a:gd name="T12" fmla="+- 0 8646 8458"/>
                <a:gd name="T13" fmla="*/ T12 w 2592"/>
                <a:gd name="T14" fmla="+- 0 1907 1873"/>
                <a:gd name="T15" fmla="*/ 1907 h 2016"/>
                <a:gd name="T16" fmla="+- 0 8584 8458"/>
                <a:gd name="T17" fmla="*/ T16 w 2592"/>
                <a:gd name="T18" fmla="+- 0 1946 1873"/>
                <a:gd name="T19" fmla="*/ 1946 h 2016"/>
                <a:gd name="T20" fmla="+- 0 8532 8458"/>
                <a:gd name="T21" fmla="*/ T20 w 2592"/>
                <a:gd name="T22" fmla="+- 0 1999 1873"/>
                <a:gd name="T23" fmla="*/ 1999 h 2016"/>
                <a:gd name="T24" fmla="+- 0 8492 8458"/>
                <a:gd name="T25" fmla="*/ T24 w 2592"/>
                <a:gd name="T26" fmla="+- 0 2061 1873"/>
                <a:gd name="T27" fmla="*/ 2061 h 2016"/>
                <a:gd name="T28" fmla="+- 0 8467 8458"/>
                <a:gd name="T29" fmla="*/ T28 w 2592"/>
                <a:gd name="T30" fmla="+- 0 2132 1873"/>
                <a:gd name="T31" fmla="*/ 2132 h 2016"/>
                <a:gd name="T32" fmla="+- 0 8458 8458"/>
                <a:gd name="T33" fmla="*/ T32 w 2592"/>
                <a:gd name="T34" fmla="+- 0 2209 1873"/>
                <a:gd name="T35" fmla="*/ 2209 h 2016"/>
                <a:gd name="T36" fmla="+- 0 8458 8458"/>
                <a:gd name="T37" fmla="*/ T36 w 2592"/>
                <a:gd name="T38" fmla="+- 0 3553 1873"/>
                <a:gd name="T39" fmla="*/ 3553 h 2016"/>
                <a:gd name="T40" fmla="+- 0 8467 8458"/>
                <a:gd name="T41" fmla="*/ T40 w 2592"/>
                <a:gd name="T42" fmla="+- 0 3630 1873"/>
                <a:gd name="T43" fmla="*/ 3630 h 2016"/>
                <a:gd name="T44" fmla="+- 0 8492 8458"/>
                <a:gd name="T45" fmla="*/ T44 w 2592"/>
                <a:gd name="T46" fmla="+- 0 3700 1873"/>
                <a:gd name="T47" fmla="*/ 3700 h 2016"/>
                <a:gd name="T48" fmla="+- 0 8532 8458"/>
                <a:gd name="T49" fmla="*/ T48 w 2592"/>
                <a:gd name="T50" fmla="+- 0 3763 1873"/>
                <a:gd name="T51" fmla="*/ 3763 h 2016"/>
                <a:gd name="T52" fmla="+- 0 8584 8458"/>
                <a:gd name="T53" fmla="*/ T52 w 2592"/>
                <a:gd name="T54" fmla="+- 0 3815 1873"/>
                <a:gd name="T55" fmla="*/ 3815 h 2016"/>
                <a:gd name="T56" fmla="+- 0 8646 8458"/>
                <a:gd name="T57" fmla="*/ T56 w 2592"/>
                <a:gd name="T58" fmla="+- 0 3855 1873"/>
                <a:gd name="T59" fmla="*/ 3855 h 2016"/>
                <a:gd name="T60" fmla="+- 0 8717 8458"/>
                <a:gd name="T61" fmla="*/ T60 w 2592"/>
                <a:gd name="T62" fmla="+- 0 3880 1873"/>
                <a:gd name="T63" fmla="*/ 3880 h 2016"/>
                <a:gd name="T64" fmla="+- 0 8794 8458"/>
                <a:gd name="T65" fmla="*/ T64 w 2592"/>
                <a:gd name="T66" fmla="+- 0 3889 1873"/>
                <a:gd name="T67" fmla="*/ 3889 h 2016"/>
                <a:gd name="T68" fmla="+- 0 10714 8458"/>
                <a:gd name="T69" fmla="*/ T68 w 2592"/>
                <a:gd name="T70" fmla="+- 0 3889 1873"/>
                <a:gd name="T71" fmla="*/ 3889 h 2016"/>
                <a:gd name="T72" fmla="+- 0 10791 8458"/>
                <a:gd name="T73" fmla="*/ T72 w 2592"/>
                <a:gd name="T74" fmla="+- 0 3880 1873"/>
                <a:gd name="T75" fmla="*/ 3880 h 2016"/>
                <a:gd name="T76" fmla="+- 0 10862 8458"/>
                <a:gd name="T77" fmla="*/ T76 w 2592"/>
                <a:gd name="T78" fmla="+- 0 3855 1873"/>
                <a:gd name="T79" fmla="*/ 3855 h 2016"/>
                <a:gd name="T80" fmla="+- 0 10924 8458"/>
                <a:gd name="T81" fmla="*/ T80 w 2592"/>
                <a:gd name="T82" fmla="+- 0 3815 1873"/>
                <a:gd name="T83" fmla="*/ 3815 h 2016"/>
                <a:gd name="T84" fmla="+- 0 10976 8458"/>
                <a:gd name="T85" fmla="*/ T84 w 2592"/>
                <a:gd name="T86" fmla="+- 0 3763 1873"/>
                <a:gd name="T87" fmla="*/ 3763 h 2016"/>
                <a:gd name="T88" fmla="+- 0 11016 8458"/>
                <a:gd name="T89" fmla="*/ T88 w 2592"/>
                <a:gd name="T90" fmla="+- 0 3700 1873"/>
                <a:gd name="T91" fmla="*/ 3700 h 2016"/>
                <a:gd name="T92" fmla="+- 0 11041 8458"/>
                <a:gd name="T93" fmla="*/ T92 w 2592"/>
                <a:gd name="T94" fmla="+- 0 3630 1873"/>
                <a:gd name="T95" fmla="*/ 3630 h 2016"/>
                <a:gd name="T96" fmla="+- 0 11050 8458"/>
                <a:gd name="T97" fmla="*/ T96 w 2592"/>
                <a:gd name="T98" fmla="+- 0 3553 1873"/>
                <a:gd name="T99" fmla="*/ 3553 h 2016"/>
                <a:gd name="T100" fmla="+- 0 11050 8458"/>
                <a:gd name="T101" fmla="*/ T100 w 2592"/>
                <a:gd name="T102" fmla="+- 0 2209 1873"/>
                <a:gd name="T103" fmla="*/ 2209 h 2016"/>
                <a:gd name="T104" fmla="+- 0 11041 8458"/>
                <a:gd name="T105" fmla="*/ T104 w 2592"/>
                <a:gd name="T106" fmla="+- 0 2132 1873"/>
                <a:gd name="T107" fmla="*/ 2132 h 2016"/>
                <a:gd name="T108" fmla="+- 0 11016 8458"/>
                <a:gd name="T109" fmla="*/ T108 w 2592"/>
                <a:gd name="T110" fmla="+- 0 2061 1873"/>
                <a:gd name="T111" fmla="*/ 2061 h 2016"/>
                <a:gd name="T112" fmla="+- 0 10976 8458"/>
                <a:gd name="T113" fmla="*/ T112 w 2592"/>
                <a:gd name="T114" fmla="+- 0 1999 1873"/>
                <a:gd name="T115" fmla="*/ 1999 h 2016"/>
                <a:gd name="T116" fmla="+- 0 10924 8458"/>
                <a:gd name="T117" fmla="*/ T116 w 2592"/>
                <a:gd name="T118" fmla="+- 0 1946 1873"/>
                <a:gd name="T119" fmla="*/ 1946 h 2016"/>
                <a:gd name="T120" fmla="+- 0 10862 8458"/>
                <a:gd name="T121" fmla="*/ T120 w 2592"/>
                <a:gd name="T122" fmla="+- 0 1907 1873"/>
                <a:gd name="T123" fmla="*/ 1907 h 2016"/>
                <a:gd name="T124" fmla="+- 0 10791 8458"/>
                <a:gd name="T125" fmla="*/ T124 w 2592"/>
                <a:gd name="T126" fmla="+- 0 1882 1873"/>
                <a:gd name="T127" fmla="*/ 1882 h 2016"/>
                <a:gd name="T128" fmla="+- 0 10714 8458"/>
                <a:gd name="T129" fmla="*/ T128 w 2592"/>
                <a:gd name="T130" fmla="+- 0 1873 1873"/>
                <a:gd name="T131" fmla="*/ 1873 h 20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592" h="2016">
                  <a:moveTo>
                    <a:pt x="2256" y="0"/>
                  </a:moveTo>
                  <a:lnTo>
                    <a:pt x="336" y="0"/>
                  </a:lnTo>
                  <a:lnTo>
                    <a:pt x="259" y="9"/>
                  </a:lnTo>
                  <a:lnTo>
                    <a:pt x="188" y="34"/>
                  </a:lnTo>
                  <a:lnTo>
                    <a:pt x="126" y="73"/>
                  </a:lnTo>
                  <a:lnTo>
                    <a:pt x="74" y="126"/>
                  </a:lnTo>
                  <a:lnTo>
                    <a:pt x="34" y="188"/>
                  </a:lnTo>
                  <a:lnTo>
                    <a:pt x="9" y="259"/>
                  </a:lnTo>
                  <a:lnTo>
                    <a:pt x="0" y="336"/>
                  </a:lnTo>
                  <a:lnTo>
                    <a:pt x="0" y="1680"/>
                  </a:lnTo>
                  <a:lnTo>
                    <a:pt x="9" y="1757"/>
                  </a:lnTo>
                  <a:lnTo>
                    <a:pt x="34" y="1827"/>
                  </a:lnTo>
                  <a:lnTo>
                    <a:pt x="74" y="1890"/>
                  </a:lnTo>
                  <a:lnTo>
                    <a:pt x="126" y="1942"/>
                  </a:lnTo>
                  <a:lnTo>
                    <a:pt x="188" y="1982"/>
                  </a:lnTo>
                  <a:lnTo>
                    <a:pt x="259" y="2007"/>
                  </a:lnTo>
                  <a:lnTo>
                    <a:pt x="336" y="2016"/>
                  </a:lnTo>
                  <a:lnTo>
                    <a:pt x="2256" y="2016"/>
                  </a:lnTo>
                  <a:lnTo>
                    <a:pt x="2333" y="2007"/>
                  </a:lnTo>
                  <a:lnTo>
                    <a:pt x="2404" y="1982"/>
                  </a:lnTo>
                  <a:lnTo>
                    <a:pt x="2466" y="1942"/>
                  </a:lnTo>
                  <a:lnTo>
                    <a:pt x="2518" y="1890"/>
                  </a:lnTo>
                  <a:lnTo>
                    <a:pt x="2558" y="1827"/>
                  </a:lnTo>
                  <a:lnTo>
                    <a:pt x="2583" y="1757"/>
                  </a:lnTo>
                  <a:lnTo>
                    <a:pt x="2592" y="1680"/>
                  </a:lnTo>
                  <a:lnTo>
                    <a:pt x="2592" y="336"/>
                  </a:lnTo>
                  <a:lnTo>
                    <a:pt x="2583" y="259"/>
                  </a:lnTo>
                  <a:lnTo>
                    <a:pt x="2558" y="188"/>
                  </a:lnTo>
                  <a:lnTo>
                    <a:pt x="2518" y="126"/>
                  </a:lnTo>
                  <a:lnTo>
                    <a:pt x="2466" y="73"/>
                  </a:lnTo>
                  <a:lnTo>
                    <a:pt x="2404" y="34"/>
                  </a:lnTo>
                  <a:lnTo>
                    <a:pt x="2333" y="9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458" y="1872"/>
              <a:ext cx="2592" cy="2016"/>
            </a:xfrm>
            <a:custGeom>
              <a:avLst/>
              <a:gdLst>
                <a:gd name="T0" fmla="+- 0 8458 8458"/>
                <a:gd name="T1" fmla="*/ T0 w 2592"/>
                <a:gd name="T2" fmla="+- 0 2209 1873"/>
                <a:gd name="T3" fmla="*/ 2209 h 2016"/>
                <a:gd name="T4" fmla="+- 0 8467 8458"/>
                <a:gd name="T5" fmla="*/ T4 w 2592"/>
                <a:gd name="T6" fmla="+- 0 2132 1873"/>
                <a:gd name="T7" fmla="*/ 2132 h 2016"/>
                <a:gd name="T8" fmla="+- 0 8492 8458"/>
                <a:gd name="T9" fmla="*/ T8 w 2592"/>
                <a:gd name="T10" fmla="+- 0 2061 1873"/>
                <a:gd name="T11" fmla="*/ 2061 h 2016"/>
                <a:gd name="T12" fmla="+- 0 8532 8458"/>
                <a:gd name="T13" fmla="*/ T12 w 2592"/>
                <a:gd name="T14" fmla="+- 0 1999 1873"/>
                <a:gd name="T15" fmla="*/ 1999 h 2016"/>
                <a:gd name="T16" fmla="+- 0 8584 8458"/>
                <a:gd name="T17" fmla="*/ T16 w 2592"/>
                <a:gd name="T18" fmla="+- 0 1946 1873"/>
                <a:gd name="T19" fmla="*/ 1946 h 2016"/>
                <a:gd name="T20" fmla="+- 0 8646 8458"/>
                <a:gd name="T21" fmla="*/ T20 w 2592"/>
                <a:gd name="T22" fmla="+- 0 1907 1873"/>
                <a:gd name="T23" fmla="*/ 1907 h 2016"/>
                <a:gd name="T24" fmla="+- 0 8717 8458"/>
                <a:gd name="T25" fmla="*/ T24 w 2592"/>
                <a:gd name="T26" fmla="+- 0 1882 1873"/>
                <a:gd name="T27" fmla="*/ 1882 h 2016"/>
                <a:gd name="T28" fmla="+- 0 8794 8458"/>
                <a:gd name="T29" fmla="*/ T28 w 2592"/>
                <a:gd name="T30" fmla="+- 0 1873 1873"/>
                <a:gd name="T31" fmla="*/ 1873 h 2016"/>
                <a:gd name="T32" fmla="+- 0 10714 8458"/>
                <a:gd name="T33" fmla="*/ T32 w 2592"/>
                <a:gd name="T34" fmla="+- 0 1873 1873"/>
                <a:gd name="T35" fmla="*/ 1873 h 2016"/>
                <a:gd name="T36" fmla="+- 0 10791 8458"/>
                <a:gd name="T37" fmla="*/ T36 w 2592"/>
                <a:gd name="T38" fmla="+- 0 1882 1873"/>
                <a:gd name="T39" fmla="*/ 1882 h 2016"/>
                <a:gd name="T40" fmla="+- 0 10862 8458"/>
                <a:gd name="T41" fmla="*/ T40 w 2592"/>
                <a:gd name="T42" fmla="+- 0 1907 1873"/>
                <a:gd name="T43" fmla="*/ 1907 h 2016"/>
                <a:gd name="T44" fmla="+- 0 10924 8458"/>
                <a:gd name="T45" fmla="*/ T44 w 2592"/>
                <a:gd name="T46" fmla="+- 0 1946 1873"/>
                <a:gd name="T47" fmla="*/ 1946 h 2016"/>
                <a:gd name="T48" fmla="+- 0 10976 8458"/>
                <a:gd name="T49" fmla="*/ T48 w 2592"/>
                <a:gd name="T50" fmla="+- 0 1999 1873"/>
                <a:gd name="T51" fmla="*/ 1999 h 2016"/>
                <a:gd name="T52" fmla="+- 0 11016 8458"/>
                <a:gd name="T53" fmla="*/ T52 w 2592"/>
                <a:gd name="T54" fmla="+- 0 2061 1873"/>
                <a:gd name="T55" fmla="*/ 2061 h 2016"/>
                <a:gd name="T56" fmla="+- 0 11041 8458"/>
                <a:gd name="T57" fmla="*/ T56 w 2592"/>
                <a:gd name="T58" fmla="+- 0 2132 1873"/>
                <a:gd name="T59" fmla="*/ 2132 h 2016"/>
                <a:gd name="T60" fmla="+- 0 11050 8458"/>
                <a:gd name="T61" fmla="*/ T60 w 2592"/>
                <a:gd name="T62" fmla="+- 0 2209 1873"/>
                <a:gd name="T63" fmla="*/ 2209 h 2016"/>
                <a:gd name="T64" fmla="+- 0 11050 8458"/>
                <a:gd name="T65" fmla="*/ T64 w 2592"/>
                <a:gd name="T66" fmla="+- 0 3553 1873"/>
                <a:gd name="T67" fmla="*/ 3553 h 2016"/>
                <a:gd name="T68" fmla="+- 0 11041 8458"/>
                <a:gd name="T69" fmla="*/ T68 w 2592"/>
                <a:gd name="T70" fmla="+- 0 3630 1873"/>
                <a:gd name="T71" fmla="*/ 3630 h 2016"/>
                <a:gd name="T72" fmla="+- 0 11016 8458"/>
                <a:gd name="T73" fmla="*/ T72 w 2592"/>
                <a:gd name="T74" fmla="+- 0 3700 1873"/>
                <a:gd name="T75" fmla="*/ 3700 h 2016"/>
                <a:gd name="T76" fmla="+- 0 10976 8458"/>
                <a:gd name="T77" fmla="*/ T76 w 2592"/>
                <a:gd name="T78" fmla="+- 0 3763 1873"/>
                <a:gd name="T79" fmla="*/ 3763 h 2016"/>
                <a:gd name="T80" fmla="+- 0 10924 8458"/>
                <a:gd name="T81" fmla="*/ T80 w 2592"/>
                <a:gd name="T82" fmla="+- 0 3815 1873"/>
                <a:gd name="T83" fmla="*/ 3815 h 2016"/>
                <a:gd name="T84" fmla="+- 0 10862 8458"/>
                <a:gd name="T85" fmla="*/ T84 w 2592"/>
                <a:gd name="T86" fmla="+- 0 3855 1873"/>
                <a:gd name="T87" fmla="*/ 3855 h 2016"/>
                <a:gd name="T88" fmla="+- 0 10791 8458"/>
                <a:gd name="T89" fmla="*/ T88 w 2592"/>
                <a:gd name="T90" fmla="+- 0 3880 1873"/>
                <a:gd name="T91" fmla="*/ 3880 h 2016"/>
                <a:gd name="T92" fmla="+- 0 10714 8458"/>
                <a:gd name="T93" fmla="*/ T92 w 2592"/>
                <a:gd name="T94" fmla="+- 0 3889 1873"/>
                <a:gd name="T95" fmla="*/ 3889 h 2016"/>
                <a:gd name="T96" fmla="+- 0 8794 8458"/>
                <a:gd name="T97" fmla="*/ T96 w 2592"/>
                <a:gd name="T98" fmla="+- 0 3889 1873"/>
                <a:gd name="T99" fmla="*/ 3889 h 2016"/>
                <a:gd name="T100" fmla="+- 0 8717 8458"/>
                <a:gd name="T101" fmla="*/ T100 w 2592"/>
                <a:gd name="T102" fmla="+- 0 3880 1873"/>
                <a:gd name="T103" fmla="*/ 3880 h 2016"/>
                <a:gd name="T104" fmla="+- 0 8646 8458"/>
                <a:gd name="T105" fmla="*/ T104 w 2592"/>
                <a:gd name="T106" fmla="+- 0 3855 1873"/>
                <a:gd name="T107" fmla="*/ 3855 h 2016"/>
                <a:gd name="T108" fmla="+- 0 8584 8458"/>
                <a:gd name="T109" fmla="*/ T108 w 2592"/>
                <a:gd name="T110" fmla="+- 0 3815 1873"/>
                <a:gd name="T111" fmla="*/ 3815 h 2016"/>
                <a:gd name="T112" fmla="+- 0 8532 8458"/>
                <a:gd name="T113" fmla="*/ T112 w 2592"/>
                <a:gd name="T114" fmla="+- 0 3763 1873"/>
                <a:gd name="T115" fmla="*/ 3763 h 2016"/>
                <a:gd name="T116" fmla="+- 0 8492 8458"/>
                <a:gd name="T117" fmla="*/ T116 w 2592"/>
                <a:gd name="T118" fmla="+- 0 3700 1873"/>
                <a:gd name="T119" fmla="*/ 3700 h 2016"/>
                <a:gd name="T120" fmla="+- 0 8467 8458"/>
                <a:gd name="T121" fmla="*/ T120 w 2592"/>
                <a:gd name="T122" fmla="+- 0 3630 1873"/>
                <a:gd name="T123" fmla="*/ 3630 h 2016"/>
                <a:gd name="T124" fmla="+- 0 8458 8458"/>
                <a:gd name="T125" fmla="*/ T124 w 2592"/>
                <a:gd name="T126" fmla="+- 0 3553 1873"/>
                <a:gd name="T127" fmla="*/ 3553 h 2016"/>
                <a:gd name="T128" fmla="+- 0 8458 8458"/>
                <a:gd name="T129" fmla="*/ T128 w 2592"/>
                <a:gd name="T130" fmla="+- 0 2209 1873"/>
                <a:gd name="T131" fmla="*/ 2209 h 20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592" h="2016">
                  <a:moveTo>
                    <a:pt x="0" y="336"/>
                  </a:moveTo>
                  <a:lnTo>
                    <a:pt x="9" y="259"/>
                  </a:lnTo>
                  <a:lnTo>
                    <a:pt x="34" y="188"/>
                  </a:lnTo>
                  <a:lnTo>
                    <a:pt x="74" y="126"/>
                  </a:lnTo>
                  <a:lnTo>
                    <a:pt x="126" y="73"/>
                  </a:lnTo>
                  <a:lnTo>
                    <a:pt x="188" y="34"/>
                  </a:lnTo>
                  <a:lnTo>
                    <a:pt x="259" y="9"/>
                  </a:lnTo>
                  <a:lnTo>
                    <a:pt x="336" y="0"/>
                  </a:lnTo>
                  <a:lnTo>
                    <a:pt x="2256" y="0"/>
                  </a:lnTo>
                  <a:lnTo>
                    <a:pt x="2333" y="9"/>
                  </a:lnTo>
                  <a:lnTo>
                    <a:pt x="2404" y="34"/>
                  </a:lnTo>
                  <a:lnTo>
                    <a:pt x="2466" y="73"/>
                  </a:lnTo>
                  <a:lnTo>
                    <a:pt x="2518" y="126"/>
                  </a:lnTo>
                  <a:lnTo>
                    <a:pt x="2558" y="188"/>
                  </a:lnTo>
                  <a:lnTo>
                    <a:pt x="2583" y="259"/>
                  </a:lnTo>
                  <a:lnTo>
                    <a:pt x="2592" y="336"/>
                  </a:lnTo>
                  <a:lnTo>
                    <a:pt x="2592" y="1680"/>
                  </a:lnTo>
                  <a:lnTo>
                    <a:pt x="2583" y="1757"/>
                  </a:lnTo>
                  <a:lnTo>
                    <a:pt x="2558" y="1827"/>
                  </a:lnTo>
                  <a:lnTo>
                    <a:pt x="2518" y="1890"/>
                  </a:lnTo>
                  <a:lnTo>
                    <a:pt x="2466" y="1942"/>
                  </a:lnTo>
                  <a:lnTo>
                    <a:pt x="2404" y="1982"/>
                  </a:lnTo>
                  <a:lnTo>
                    <a:pt x="2333" y="2007"/>
                  </a:lnTo>
                  <a:lnTo>
                    <a:pt x="2256" y="2016"/>
                  </a:lnTo>
                  <a:lnTo>
                    <a:pt x="336" y="2016"/>
                  </a:lnTo>
                  <a:lnTo>
                    <a:pt x="259" y="2007"/>
                  </a:lnTo>
                  <a:lnTo>
                    <a:pt x="188" y="1982"/>
                  </a:lnTo>
                  <a:lnTo>
                    <a:pt x="126" y="1942"/>
                  </a:lnTo>
                  <a:lnTo>
                    <a:pt x="74" y="1890"/>
                  </a:lnTo>
                  <a:lnTo>
                    <a:pt x="34" y="1827"/>
                  </a:lnTo>
                  <a:lnTo>
                    <a:pt x="9" y="1757"/>
                  </a:lnTo>
                  <a:lnTo>
                    <a:pt x="0" y="1680"/>
                  </a:lnTo>
                  <a:lnTo>
                    <a:pt x="0" y="336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508" y="2199"/>
              <a:ext cx="2396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Организационный</a:t>
              </a:r>
            </a:p>
            <a:p>
              <a:pPr marL="0" marR="28575" lvl="0" indent="0" algn="ctr" defTabSz="914400" rtl="0" eaLnBrk="0" fontAlgn="base" latinLnBrk="0" hangingPunct="0">
                <a:lnSpc>
                  <a:spcPct val="100000"/>
                </a:lnSpc>
                <a:spcBef>
                  <a:spcPts val="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сентябрь 2018г. – апрель 2019 г. </a:t>
              </a:r>
              <a:endPara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983664" y="3402376"/>
            <a:ext cx="24187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0980" algn="ctr">
              <a:lnSpc>
                <a:spcPct val="125000"/>
              </a:lnSpc>
              <a:spcAft>
                <a:spcPts val="0"/>
              </a:spcAft>
            </a:pP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Итоговый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июнь2021г.-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октябрь 2021г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40466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Этапы реализации: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52" name="Picture 12" descr="http://steshka.ru/wp-content/uploads/2013/02/8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462" y="463672"/>
            <a:ext cx="254504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125b/000653ea-97824097/img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3952">
            <a:off x="40560" y="418953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ordassociations.net/image/600x/svg_to_png/lemmling_Blank_sticky_no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65" y="121715"/>
            <a:ext cx="26816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ordassociations.net/image/600x/svg_to_png/lemmling_Blank_sticky_no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11731"/>
            <a:ext cx="2664296" cy="25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ordassociations.net/image/600x/svg_to_png/lemmling_Blank_sticky_not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33" y="3717032"/>
            <a:ext cx="27561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ordassociations.net/image/600x/svg_to_png/lemmling_Blank_sticky_no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579"/>
            <a:ext cx="26816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ordassociations.net/image/600x/svg_to_png/lemmling_Blank_sticky_not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1678"/>
            <a:ext cx="25326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800" y="46887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звуковой культуры речи: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восприятия звуков родной речи и произношения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3642" y="468870"/>
            <a:ext cx="2262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грамматического строя: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словообразование, построение связных предложений, словосочетаний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8855" y="1034762"/>
            <a:ext cx="2790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активного словаря: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освоение значений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их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уместное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употребление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контекстом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высказывания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603600"/>
            <a:ext cx="2439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связной речи: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диалогическая (разговорная) речь,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монолог(рассказывание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9533" y="3951030"/>
            <a:ext cx="2646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элементарного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осознания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явлений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языка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речи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различие звука и слова, нахождение места звука в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слове</a:t>
            </a: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Работу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развитию речи посредством устного народного творчества строим на следующих основных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принципах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во-первых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на тщательном, обусловленном возрастными возможностями детей, отборе материала;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во-вторых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интеграции работы с различными направлениями воспитательной работы и видами деятельности детей (развитие речи, ознакомление с природой, различные игры и другие);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в-третьих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активного включения в работу площадки всех участников;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в-четвертых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максимального использования развивающего потенциала устного народного творчества в создании речевой среды.</a:t>
            </a:r>
          </a:p>
        </p:txBody>
      </p:sp>
      <p:pic>
        <p:nvPicPr>
          <p:cNvPr id="3" name="Picture 10" descr="I:\DCIM\102_FUJI\DSCF25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4149080"/>
            <a:ext cx="2234082" cy="2481983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</p:pic>
      <p:pic>
        <p:nvPicPr>
          <p:cNvPr id="4" name="Picture 11" descr="I:\DCIM\102_FUJI\DSCF25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446990"/>
            <a:ext cx="3367335" cy="2200275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8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7544" y="260648"/>
            <a:ext cx="8157219" cy="6265441"/>
            <a:chOff x="303213" y="322263"/>
            <a:chExt cx="8661400" cy="6419850"/>
          </a:xfrm>
        </p:grpSpPr>
        <p:sp>
          <p:nvSpPr>
            <p:cNvPr id="6" name="Овал 5"/>
            <p:cNvSpPr/>
            <p:nvPr/>
          </p:nvSpPr>
          <p:spPr>
            <a:xfrm>
              <a:off x="2771775" y="2022475"/>
              <a:ext cx="3384550" cy="2054225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>
                  <a:solidFill>
                    <a:srgbClr val="FF0000"/>
                  </a:solidFill>
                </a:rPr>
                <a:t>Формы работы с</a:t>
              </a:r>
            </a:p>
            <a:p>
              <a:pPr algn="ctr">
                <a:defRPr/>
              </a:pPr>
              <a:r>
                <a:rPr lang="ru-RU" sz="2800" dirty="0">
                  <a:solidFill>
                    <a:srgbClr val="FF0000"/>
                  </a:solidFill>
                </a:rPr>
                <a:t>родителями</a:t>
              </a:r>
            </a:p>
          </p:txBody>
        </p:sp>
        <p:sp>
          <p:nvSpPr>
            <p:cNvPr id="7" name="Прямоугольник с одним скругленным углом 6"/>
            <p:cNvSpPr/>
            <p:nvPr/>
          </p:nvSpPr>
          <p:spPr>
            <a:xfrm>
              <a:off x="4643438" y="333375"/>
              <a:ext cx="1512887" cy="125888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День открытых дверей</a:t>
              </a:r>
            </a:p>
          </p:txBody>
        </p:sp>
        <p:sp>
          <p:nvSpPr>
            <p:cNvPr id="8" name="Прямоугольник с одним скругленным углом 7"/>
            <p:cNvSpPr/>
            <p:nvPr/>
          </p:nvSpPr>
          <p:spPr>
            <a:xfrm>
              <a:off x="6659563" y="333375"/>
              <a:ext cx="2305050" cy="64770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Создание видеотеки по работе 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ОУ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с одним скругленным углом 8"/>
            <p:cNvSpPr/>
            <p:nvPr/>
          </p:nvSpPr>
          <p:spPr>
            <a:xfrm>
              <a:off x="6659563" y="1341438"/>
              <a:ext cx="2305050" cy="503237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Выставки</a:t>
              </a:r>
            </a:p>
          </p:txBody>
        </p:sp>
        <p:sp>
          <p:nvSpPr>
            <p:cNvPr id="10" name="Прямоугольник с одним скругленным углом 9"/>
            <p:cNvSpPr/>
            <p:nvPr/>
          </p:nvSpPr>
          <p:spPr>
            <a:xfrm>
              <a:off x="6659563" y="2047875"/>
              <a:ext cx="2305050" cy="50323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Конкурсы</a:t>
              </a:r>
            </a:p>
          </p:txBody>
        </p:sp>
        <p:sp>
          <p:nvSpPr>
            <p:cNvPr id="11" name="Прямоугольник с одним скругленным углом 10"/>
            <p:cNvSpPr/>
            <p:nvPr/>
          </p:nvSpPr>
          <p:spPr>
            <a:xfrm>
              <a:off x="6659563" y="2720975"/>
              <a:ext cx="2305050" cy="1204913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Консультации, семинары-практикумы для родителей</a:t>
              </a:r>
            </a:p>
          </p:txBody>
        </p:sp>
        <p:sp>
          <p:nvSpPr>
            <p:cNvPr id="12" name="Прямоугольник с одним скругленным углом 11"/>
            <p:cNvSpPr/>
            <p:nvPr/>
          </p:nvSpPr>
          <p:spPr>
            <a:xfrm>
              <a:off x="6635750" y="4102100"/>
              <a:ext cx="2305050" cy="123507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Оформление 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фотоальбомов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с одним скругленным углом 12"/>
            <p:cNvSpPr/>
            <p:nvPr/>
          </p:nvSpPr>
          <p:spPr>
            <a:xfrm>
              <a:off x="6661150" y="5540375"/>
              <a:ext cx="2303463" cy="102393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500" dirty="0" smtClean="0">
                  <a:solidFill>
                    <a:schemeClr val="accent2">
                      <a:lumMod val="50000"/>
                    </a:schemeClr>
                  </a:solidFill>
                </a:rPr>
                <a:t>Совместная организация предметно-пространственной среды</a:t>
              </a:r>
              <a:endParaRPr lang="ru-RU" sz="15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>
              <a:off x="3040063" y="4457700"/>
              <a:ext cx="2952750" cy="2232025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Проведение музыкальных,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спортивных,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интеллектуальных праздников, досугов, утренников с участием родителей </a:t>
              </a:r>
            </a:p>
          </p:txBody>
        </p:sp>
        <p:sp>
          <p:nvSpPr>
            <p:cNvPr id="15" name="Прямоугольник с одним скругленным углом 14"/>
            <p:cNvSpPr/>
            <p:nvPr/>
          </p:nvSpPr>
          <p:spPr>
            <a:xfrm>
              <a:off x="2555875" y="333375"/>
              <a:ext cx="1655763" cy="125888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Семейный круглый стол</a:t>
              </a:r>
            </a:p>
          </p:txBody>
        </p:sp>
        <p:sp>
          <p:nvSpPr>
            <p:cNvPr id="16" name="Прямоугольник с одним скругленным углом 15"/>
            <p:cNvSpPr/>
            <p:nvPr/>
          </p:nvSpPr>
          <p:spPr>
            <a:xfrm>
              <a:off x="350838" y="322263"/>
              <a:ext cx="1852612" cy="1966912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Оформление наглядного материала по вопросам  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развития речи детей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с одним скругленным углом 16"/>
            <p:cNvSpPr/>
            <p:nvPr/>
          </p:nvSpPr>
          <p:spPr>
            <a:xfrm>
              <a:off x="323850" y="2498725"/>
              <a:ext cx="1800225" cy="72072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Анкетирование родителей</a:t>
              </a:r>
            </a:p>
          </p:txBody>
        </p:sp>
        <p:sp>
          <p:nvSpPr>
            <p:cNvPr id="18" name="Прямоугольник с одним скругленным углом 17"/>
            <p:cNvSpPr/>
            <p:nvPr/>
          </p:nvSpPr>
          <p:spPr>
            <a:xfrm>
              <a:off x="303213" y="3381375"/>
              <a:ext cx="2006599" cy="72072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</a:rPr>
                <a:t>Индивидуальные</a:t>
              </a:r>
            </a:p>
            <a:p>
              <a:pPr algn="ctr">
                <a:defRPr/>
              </a:pPr>
              <a:r>
                <a:rPr lang="ru-RU" sz="1600" dirty="0">
                  <a:solidFill>
                    <a:schemeClr val="accent2">
                      <a:lumMod val="50000"/>
                    </a:schemeClr>
                  </a:solidFill>
                </a:rPr>
                <a:t>консультации</a:t>
              </a:r>
            </a:p>
          </p:txBody>
        </p:sp>
        <p:sp>
          <p:nvSpPr>
            <p:cNvPr id="19" name="Прямоугольник с одним скругленным углом 18"/>
            <p:cNvSpPr/>
            <p:nvPr/>
          </p:nvSpPr>
          <p:spPr>
            <a:xfrm>
              <a:off x="357188" y="4292600"/>
              <a:ext cx="1846262" cy="64928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Родительские собрания</a:t>
              </a:r>
            </a:p>
          </p:txBody>
        </p:sp>
        <p:sp>
          <p:nvSpPr>
            <p:cNvPr id="20" name="Прямоугольник с одним скругленным углом 19"/>
            <p:cNvSpPr/>
            <p:nvPr/>
          </p:nvSpPr>
          <p:spPr>
            <a:xfrm>
              <a:off x="303213" y="5084763"/>
              <a:ext cx="1944687" cy="165735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Приобщение родителей к совместной деятельности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174875" y="1125538"/>
              <a:ext cx="165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309813" y="1128713"/>
              <a:ext cx="71437" cy="4784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endCxn id="20" idx="3"/>
            </p:cNvCxnSpPr>
            <p:nvPr/>
          </p:nvCxnSpPr>
          <p:spPr>
            <a:xfrm flipH="1">
              <a:off x="2247900" y="5913438"/>
              <a:ext cx="133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8" idx="1"/>
            </p:cNvCxnSpPr>
            <p:nvPr/>
          </p:nvCxnSpPr>
          <p:spPr>
            <a:xfrm flipH="1">
              <a:off x="6372225" y="657225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25" y="657225"/>
              <a:ext cx="0" cy="164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10" idx="1"/>
            </p:cNvCxnSpPr>
            <p:nvPr/>
          </p:nvCxnSpPr>
          <p:spPr>
            <a:xfrm>
              <a:off x="6372225" y="2298700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9" idx="1"/>
            </p:cNvCxnSpPr>
            <p:nvPr/>
          </p:nvCxnSpPr>
          <p:spPr>
            <a:xfrm>
              <a:off x="6372225" y="1592263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11" idx="1"/>
            </p:cNvCxnSpPr>
            <p:nvPr/>
          </p:nvCxnSpPr>
          <p:spPr>
            <a:xfrm flipH="1" flipV="1">
              <a:off x="6372225" y="3324225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372225" y="3324225"/>
              <a:ext cx="0" cy="2689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endCxn id="13" idx="1"/>
            </p:cNvCxnSpPr>
            <p:nvPr/>
          </p:nvCxnSpPr>
          <p:spPr>
            <a:xfrm>
              <a:off x="6392863" y="6053138"/>
              <a:ext cx="2682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endCxn id="12" idx="1"/>
            </p:cNvCxnSpPr>
            <p:nvPr/>
          </p:nvCxnSpPr>
          <p:spPr>
            <a:xfrm>
              <a:off x="6372225" y="4719638"/>
              <a:ext cx="263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15" idx="2"/>
            </p:cNvCxnSpPr>
            <p:nvPr/>
          </p:nvCxnSpPr>
          <p:spPr>
            <a:xfrm>
              <a:off x="3384550" y="1592263"/>
              <a:ext cx="323850" cy="541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7" idx="2"/>
            </p:cNvCxnSpPr>
            <p:nvPr/>
          </p:nvCxnSpPr>
          <p:spPr>
            <a:xfrm flipH="1">
              <a:off x="5003800" y="1592263"/>
              <a:ext cx="396875" cy="4556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6" idx="7"/>
            </p:cNvCxnSpPr>
            <p:nvPr/>
          </p:nvCxnSpPr>
          <p:spPr>
            <a:xfrm flipH="1">
              <a:off x="5661025" y="1589088"/>
              <a:ext cx="711200" cy="7350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2344738" y="2027238"/>
              <a:ext cx="642937" cy="523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2339975" y="3741738"/>
              <a:ext cx="827088" cy="5508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endCxn id="6" idx="5"/>
            </p:cNvCxnSpPr>
            <p:nvPr/>
          </p:nvCxnSpPr>
          <p:spPr>
            <a:xfrm flipH="1" flipV="1">
              <a:off x="5661025" y="3776663"/>
              <a:ext cx="711200" cy="9382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14" idx="3"/>
            </p:cNvCxnSpPr>
            <p:nvPr/>
          </p:nvCxnSpPr>
          <p:spPr>
            <a:xfrm flipV="1">
              <a:off x="4516438" y="4102100"/>
              <a:ext cx="0" cy="355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9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41842" y="193561"/>
            <a:ext cx="8196091" cy="6265441"/>
            <a:chOff x="261938" y="322263"/>
            <a:chExt cx="8702675" cy="6419850"/>
          </a:xfrm>
        </p:grpSpPr>
        <p:sp>
          <p:nvSpPr>
            <p:cNvPr id="3" name="Овал 2"/>
            <p:cNvSpPr/>
            <p:nvPr/>
          </p:nvSpPr>
          <p:spPr>
            <a:xfrm>
              <a:off x="2771775" y="2022475"/>
              <a:ext cx="3384550" cy="2054225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>
                  <a:solidFill>
                    <a:srgbClr val="FF0000"/>
                  </a:solidFill>
                </a:rPr>
                <a:t>Формы работы </a:t>
              </a:r>
              <a:r>
                <a:rPr lang="ru-RU" sz="2800" dirty="0" smtClean="0">
                  <a:solidFill>
                    <a:srgbClr val="FF0000"/>
                  </a:solidFill>
                </a:rPr>
                <a:t>с детьми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4" name="Прямоугольник с одним скругленным углом 3"/>
            <p:cNvSpPr/>
            <p:nvPr/>
          </p:nvSpPr>
          <p:spPr>
            <a:xfrm>
              <a:off x="3614737" y="402529"/>
              <a:ext cx="1512887" cy="125888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Народные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игры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6659563" y="333375"/>
              <a:ext cx="2305050" cy="64770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Конкурсы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Прямоугольник с одним скругленным углом 5"/>
            <p:cNvSpPr/>
            <p:nvPr/>
          </p:nvSpPr>
          <p:spPr>
            <a:xfrm>
              <a:off x="6659563" y="1341438"/>
              <a:ext cx="2305050" cy="503237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Выставки</a:t>
              </a:r>
            </a:p>
          </p:txBody>
        </p:sp>
        <p:sp>
          <p:nvSpPr>
            <p:cNvPr id="7" name="Прямоугольник с одним скругленным углом 6"/>
            <p:cNvSpPr/>
            <p:nvPr/>
          </p:nvSpPr>
          <p:spPr>
            <a:xfrm>
              <a:off x="6659563" y="2047875"/>
              <a:ext cx="2305050" cy="50323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Фотоальбомы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с одним скругленным углом 7"/>
            <p:cNvSpPr/>
            <p:nvPr/>
          </p:nvSpPr>
          <p:spPr>
            <a:xfrm>
              <a:off x="6659563" y="2720975"/>
              <a:ext cx="2305050" cy="1204913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с одним скругленным углом 8"/>
            <p:cNvSpPr/>
            <p:nvPr/>
          </p:nvSpPr>
          <p:spPr>
            <a:xfrm>
              <a:off x="6635750" y="4102100"/>
              <a:ext cx="2305050" cy="123507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с одним скругленным углом 9"/>
            <p:cNvSpPr/>
            <p:nvPr/>
          </p:nvSpPr>
          <p:spPr>
            <a:xfrm>
              <a:off x="6661150" y="5540375"/>
              <a:ext cx="2303463" cy="102393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5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3040063" y="4457700"/>
              <a:ext cx="2952750" cy="2232025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с одним скругленным углом 12"/>
            <p:cNvSpPr/>
            <p:nvPr/>
          </p:nvSpPr>
          <p:spPr>
            <a:xfrm>
              <a:off x="350838" y="322263"/>
              <a:ext cx="1852612" cy="1966912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Прямоугольник с одним скругленным углом 14"/>
            <p:cNvSpPr/>
            <p:nvPr/>
          </p:nvSpPr>
          <p:spPr>
            <a:xfrm>
              <a:off x="261938" y="2827292"/>
              <a:ext cx="2006599" cy="720725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Прямоугольник с одним скругленным углом 15"/>
            <p:cNvSpPr/>
            <p:nvPr/>
          </p:nvSpPr>
          <p:spPr>
            <a:xfrm>
              <a:off x="301686" y="4019549"/>
              <a:ext cx="1846262" cy="649288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Драматизация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7" name="Прямоугольник с одним скругленным углом 16"/>
            <p:cNvSpPr/>
            <p:nvPr/>
          </p:nvSpPr>
          <p:spPr>
            <a:xfrm>
              <a:off x="303212" y="5084763"/>
              <a:ext cx="2252663" cy="1657350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Использование фольклора в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</a:rPr>
                <a:t>р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ежимных моментах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174875" y="1125538"/>
              <a:ext cx="165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309813" y="1128713"/>
              <a:ext cx="71437" cy="4784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17" idx="3"/>
            </p:cNvCxnSpPr>
            <p:nvPr/>
          </p:nvCxnSpPr>
          <p:spPr>
            <a:xfrm>
              <a:off x="2381250" y="5913438"/>
              <a:ext cx="174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5" idx="1"/>
            </p:cNvCxnSpPr>
            <p:nvPr/>
          </p:nvCxnSpPr>
          <p:spPr>
            <a:xfrm flipH="1">
              <a:off x="6372225" y="657225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372225" y="657225"/>
              <a:ext cx="0" cy="164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endCxn id="7" idx="1"/>
            </p:cNvCxnSpPr>
            <p:nvPr/>
          </p:nvCxnSpPr>
          <p:spPr>
            <a:xfrm>
              <a:off x="6372225" y="2298700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endCxn id="6" idx="1"/>
            </p:cNvCxnSpPr>
            <p:nvPr/>
          </p:nvCxnSpPr>
          <p:spPr>
            <a:xfrm>
              <a:off x="6372225" y="1592263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8" idx="1"/>
            </p:cNvCxnSpPr>
            <p:nvPr/>
          </p:nvCxnSpPr>
          <p:spPr>
            <a:xfrm flipH="1" flipV="1">
              <a:off x="6372225" y="3324225"/>
              <a:ext cx="287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72225" y="3324225"/>
              <a:ext cx="0" cy="2689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0" idx="1"/>
            </p:cNvCxnSpPr>
            <p:nvPr/>
          </p:nvCxnSpPr>
          <p:spPr>
            <a:xfrm>
              <a:off x="6392863" y="6053138"/>
              <a:ext cx="2682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9" idx="1"/>
            </p:cNvCxnSpPr>
            <p:nvPr/>
          </p:nvCxnSpPr>
          <p:spPr>
            <a:xfrm>
              <a:off x="6372225" y="4719638"/>
              <a:ext cx="263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4" idx="2"/>
            </p:cNvCxnSpPr>
            <p:nvPr/>
          </p:nvCxnSpPr>
          <p:spPr>
            <a:xfrm>
              <a:off x="4371181" y="1661416"/>
              <a:ext cx="2382" cy="4333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3" idx="7"/>
            </p:cNvCxnSpPr>
            <p:nvPr/>
          </p:nvCxnSpPr>
          <p:spPr>
            <a:xfrm flipH="1">
              <a:off x="5661025" y="1589088"/>
              <a:ext cx="711200" cy="7350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2344738" y="2027238"/>
              <a:ext cx="642937" cy="523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2339975" y="3741738"/>
              <a:ext cx="827088" cy="5508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3" idx="5"/>
            </p:cNvCxnSpPr>
            <p:nvPr/>
          </p:nvCxnSpPr>
          <p:spPr>
            <a:xfrm flipH="1" flipV="1">
              <a:off x="5661025" y="3776663"/>
              <a:ext cx="711200" cy="9382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11" idx="3"/>
            </p:cNvCxnSpPr>
            <p:nvPr/>
          </p:nvCxnSpPr>
          <p:spPr>
            <a:xfrm flipV="1">
              <a:off x="4516438" y="4102100"/>
              <a:ext cx="0" cy="355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259716" y="218395"/>
            <a:ext cx="2072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НОД по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речи дошкольников средствами различных форм фольклора;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9156" y="2682990"/>
            <a:ext cx="1814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Беседы с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42961" y="2677696"/>
            <a:ext cx="1840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художественной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49518" y="39474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кскурсии в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библиотеку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краеведческий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13348" y="46843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Обогащение </a:t>
            </a:r>
          </a:p>
          <a:p>
            <a:pPr lvl="0" algn="ctr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предметно-развивающей</a:t>
            </a:r>
          </a:p>
          <a:p>
            <a:pPr lvl="0" algn="ctr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среды в группе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658052" y="5479719"/>
            <a:ext cx="1611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раздники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развлечения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9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7249" y="254557"/>
            <a:ext cx="8263471" cy="5609015"/>
            <a:chOff x="109647" y="305891"/>
            <a:chExt cx="8774220" cy="5747247"/>
          </a:xfrm>
        </p:grpSpPr>
        <p:sp>
          <p:nvSpPr>
            <p:cNvPr id="4" name="Овал 3"/>
            <p:cNvSpPr/>
            <p:nvPr/>
          </p:nvSpPr>
          <p:spPr>
            <a:xfrm>
              <a:off x="2760662" y="2022475"/>
              <a:ext cx="3611561" cy="2054225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00" b="1" dirty="0" smtClean="0">
                  <a:solidFill>
                    <a:srgbClr val="FF0000"/>
                  </a:solidFill>
                </a:rPr>
                <a:t>Педагогическая деятельность</a:t>
              </a:r>
              <a:endParaRPr lang="ru-RU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6747571" y="1183524"/>
              <a:ext cx="2114754" cy="2061439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Творческая, 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и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гровая,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продуктивная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деятельность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с одним скругленным углом 8"/>
            <p:cNvSpPr/>
            <p:nvPr/>
          </p:nvSpPr>
          <p:spPr>
            <a:xfrm>
              <a:off x="6655275" y="3895663"/>
              <a:ext cx="2228592" cy="1658001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Праздники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3040062" y="4457700"/>
              <a:ext cx="3069750" cy="1595438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Оформление групповых выставок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с одним скругленным углом 12"/>
            <p:cNvSpPr/>
            <p:nvPr/>
          </p:nvSpPr>
          <p:spPr>
            <a:xfrm>
              <a:off x="3128438" y="305891"/>
              <a:ext cx="2697883" cy="1329343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Интерактивные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занятия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с одним скругленным углом 13"/>
            <p:cNvSpPr/>
            <p:nvPr/>
          </p:nvSpPr>
          <p:spPr>
            <a:xfrm>
              <a:off x="109647" y="1220141"/>
              <a:ext cx="2461006" cy="1367589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Познавательные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беседы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Прямоугольник с одним скругленным углом 17"/>
            <p:cNvSpPr/>
            <p:nvPr/>
          </p:nvSpPr>
          <p:spPr>
            <a:xfrm>
              <a:off x="154036" y="3991937"/>
              <a:ext cx="2602975" cy="1275387"/>
            </a:xfrm>
            <a:prstGeom prst="round1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Предпраздничные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посиделки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>
              <a:stCxn id="9" idx="1"/>
            </p:cNvCxnSpPr>
            <p:nvPr/>
          </p:nvCxnSpPr>
          <p:spPr>
            <a:xfrm flipH="1" flipV="1">
              <a:off x="5773689" y="3789378"/>
              <a:ext cx="881585" cy="935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392863" y="6053138"/>
              <a:ext cx="2682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13" idx="2"/>
            </p:cNvCxnSpPr>
            <p:nvPr/>
          </p:nvCxnSpPr>
          <p:spPr>
            <a:xfrm flipH="1">
              <a:off x="4473872" y="1635234"/>
              <a:ext cx="3508" cy="4768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 flipV="1">
              <a:off x="6267115" y="2673175"/>
              <a:ext cx="440793" cy="613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14" idx="3"/>
            </p:cNvCxnSpPr>
            <p:nvPr/>
          </p:nvCxnSpPr>
          <p:spPr>
            <a:xfrm>
              <a:off x="2570653" y="1903936"/>
              <a:ext cx="417023" cy="6471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2339975" y="3741738"/>
              <a:ext cx="827088" cy="5508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12" idx="3"/>
            </p:cNvCxnSpPr>
            <p:nvPr/>
          </p:nvCxnSpPr>
          <p:spPr>
            <a:xfrm flipH="1" flipV="1">
              <a:off x="4516438" y="4102101"/>
              <a:ext cx="58499" cy="3555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9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2371" y="270810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Экскурсия в библиотеку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24744"/>
            <a:ext cx="194421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124744"/>
            <a:ext cx="1882552" cy="3137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206914"/>
            <a:ext cx="1882551" cy="3137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429" y="4509120"/>
            <a:ext cx="3486709" cy="2092026"/>
          </a:xfrm>
          <a:prstGeom prst="rect">
            <a:avLst/>
          </a:prstGeom>
        </p:spPr>
      </p:pic>
      <p:pic>
        <p:nvPicPr>
          <p:cNvPr id="3074" name="Picture 2" descr="https://egorova-kashds7.edumsko.ru/uploads/3000/6756/persona/articles/.thumbs/mnogo-chitat.jpg?150515007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171" y="3861048"/>
            <a:ext cx="4215563" cy="31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8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Колыбельные песни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3826768" cy="6480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«Баю –бай…»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60032" y="4365104"/>
            <a:ext cx="2808313" cy="9361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«Люли – </a:t>
            </a:r>
            <a:r>
              <a:rPr lang="ru-RU" sz="2800" dirty="0" err="1" smtClean="0">
                <a:solidFill>
                  <a:srgbClr val="FF0000"/>
                </a:solidFill>
              </a:rPr>
              <a:t>люли</a:t>
            </a:r>
            <a:r>
              <a:rPr lang="ru-RU" sz="2800" dirty="0" smtClean="0">
                <a:solidFill>
                  <a:srgbClr val="FF0000"/>
                </a:solidFill>
              </a:rPr>
              <a:t> -</a:t>
            </a:r>
            <a:r>
              <a:rPr lang="ru-RU" sz="2800" dirty="0" err="1" smtClean="0">
                <a:solidFill>
                  <a:srgbClr val="FF0000"/>
                </a:solidFill>
              </a:rPr>
              <a:t>люленьки</a:t>
            </a:r>
            <a:r>
              <a:rPr lang="ru-RU" sz="2800" dirty="0" smtClean="0">
                <a:solidFill>
                  <a:srgbClr val="FF0000"/>
                </a:solidFill>
              </a:rPr>
              <a:t>…»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sus\Desktop\фото\DSC04200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email"/>
          <a:srcRect/>
          <a:stretch/>
        </p:blipFill>
        <p:spPr bwMode="auto">
          <a:xfrm>
            <a:off x="1188654" y="3427846"/>
            <a:ext cx="2929012" cy="3026644"/>
          </a:xfrm>
          <a:prstGeom prst="rect">
            <a:avLst/>
          </a:prstGeom>
          <a:noFill/>
        </p:spPr>
      </p:pic>
      <p:pic>
        <p:nvPicPr>
          <p:cNvPr id="2050" name="Picture 2" descr="C:\Users\Asus\Desktop\фото\16785026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04664"/>
            <a:ext cx="2257624" cy="2428369"/>
          </a:xfrm>
          <a:prstGeom prst="rect">
            <a:avLst/>
          </a:prstGeom>
          <a:noFill/>
        </p:spPr>
      </p:pic>
      <p:pic>
        <p:nvPicPr>
          <p:cNvPr id="2051" name="Picture 3" descr="C:\Users\Asus\Desktop\фото\0_7b2d5_61445241_M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4437112"/>
            <a:ext cx="2210544" cy="20992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434378"/>
            <a:ext cx="4248472" cy="254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t="-5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               Праздник «Покров»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104878"/>
            <a:ext cx="4699908" cy="26458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409851"/>
            <a:ext cx="4620321" cy="2601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https://im0-tub-ru.yandex.net/i?id=df194c647f7407009e183b9344a907ab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5048"/>
            <a:ext cx="2448271" cy="2929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llustrators.ru/uploads/illustration/image/455635/main_455635_origina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437" y="4084809"/>
            <a:ext cx="2510756" cy="27731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6288" y="980728"/>
            <a:ext cx="5454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должны жить в мире красоты, игры, сказки,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музыки, рисунка,  фантазии и творчества.»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2800" dirty="0"/>
          </a:p>
        </p:txBody>
      </p:sp>
      <p:pic>
        <p:nvPicPr>
          <p:cNvPr id="2050" name="Picture 2" descr="https://avatars.mds.yandex.net/get-pdb/805781/a1e61c34-ec65-4c8d-89d6-e5ed66ee97b0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3948"/>
            <a:ext cx="2169368" cy="32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.4geo.ru/get/editors/landingpage/1489564967-49809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4610"/>
            <a:ext cx="1782217" cy="29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c87d9f77c0e782db900458b4e0aa6d65&amp;n=13&amp;exp=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356" y="4221088"/>
            <a:ext cx="2321542" cy="20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azvivajka.centerstart.ru/sites/razvivajka.centerstart.ru/files/464895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36" y="361409"/>
            <a:ext cx="1553840" cy="22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627" y="3201525"/>
            <a:ext cx="5109175" cy="310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49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Наши любимые сказки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tapenik.ru/dizain/deti_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143000"/>
            <a:ext cx="1952922" cy="195292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14029"/>
            <a:ext cx="2392572" cy="2887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622" y="2396853"/>
            <a:ext cx="2613880" cy="2809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5910" y="3888401"/>
            <a:ext cx="2352404" cy="2794867"/>
          </a:xfrm>
          <a:prstGeom prst="rect">
            <a:avLst/>
          </a:prstGeom>
        </p:spPr>
      </p:pic>
      <p:pic>
        <p:nvPicPr>
          <p:cNvPr id="15" name="Picture 4" descr="C:\Users\Asus\Desktop\фото\83684b376c002b6044339ba36c0ae566[1]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4827" y="4437112"/>
            <a:ext cx="3231069" cy="188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4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4632"/>
            <a:ext cx="5328592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>     Хороводные игры</a:t>
            </a:r>
            <a:endParaRPr lang="ru-RU" sz="3600" b="1" dirty="0">
              <a:solidFill>
                <a:srgbClr val="FF0000"/>
              </a:solidFill>
              <a:latin typeface="+mn-lt"/>
              <a:cs typeface="Aharoni" pitchFamily="2" charset="-79"/>
            </a:endParaRPr>
          </a:p>
        </p:txBody>
      </p:sp>
      <p:pic>
        <p:nvPicPr>
          <p:cNvPr id="19458" name="Picture 2" descr="http://nachalo4ka.ru/wp-content/uploads/2014/08/Veselaya-Baba-YAga-s-garmoshko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1322134"/>
            <a:ext cx="1224136" cy="2022415"/>
          </a:xfrm>
          <a:prstGeom prst="rect">
            <a:avLst/>
          </a:prstGeom>
          <a:noFill/>
        </p:spPr>
      </p:pic>
      <p:pic>
        <p:nvPicPr>
          <p:cNvPr id="19460" name="Picture 4" descr="http://poilovo.narod.ru/images/22b43390431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4470275"/>
            <a:ext cx="2322004" cy="136074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797464"/>
            <a:ext cx="4762515" cy="2681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40891"/>
            <a:ext cx="4896544" cy="2756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ru-RU" sz="4000" b="1" dirty="0" err="1" smtClean="0">
                <a:solidFill>
                  <a:srgbClr val="FF0000"/>
                </a:solidFill>
              </a:rPr>
              <a:t>Потешки</a:t>
            </a:r>
            <a:r>
              <a:rPr lang="ru-RU" sz="4000" b="1" dirty="0" smtClean="0">
                <a:solidFill>
                  <a:srgbClr val="FF0000"/>
                </a:solidFill>
              </a:rPr>
              <a:t> в режимных моментах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Asus\Desktop\фото\DSC045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143000"/>
            <a:ext cx="4038600" cy="22717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091" y="3752094"/>
            <a:ext cx="4126203" cy="2475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42" y="1197649"/>
            <a:ext cx="3695106" cy="2217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688" y="3787049"/>
            <a:ext cx="4067944" cy="244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t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080" y="-11123"/>
            <a:ext cx="6203032" cy="16162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Пластилинография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«Веселые матрешки»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112" y="1577983"/>
            <a:ext cx="1772612" cy="2954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612" y="1535315"/>
            <a:ext cx="1774005" cy="2956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22" y="1531301"/>
            <a:ext cx="1756723" cy="2927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811" y="4677859"/>
            <a:ext cx="3633569" cy="2180141"/>
          </a:xfrm>
          <a:prstGeom prst="rect">
            <a:avLst/>
          </a:prstGeom>
        </p:spPr>
      </p:pic>
      <p:pic>
        <p:nvPicPr>
          <p:cNvPr id="1028" name="Picture 4" descr="http://img0.liveinternet.ru/images/attach/d/1/131/476/131476536_1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445" y="4730097"/>
            <a:ext cx="984788" cy="18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g0.liveinternet.ru/images/attach/d/1/131/476/131476536_1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910" y="4797152"/>
            <a:ext cx="949102" cy="17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Взаимодействие с семьями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воспитанников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72000" y="2348880"/>
            <a:ext cx="4041775" cy="3672408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Консультации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0070C0"/>
                </a:solidFill>
              </a:rPr>
              <a:t>Папка - передвижка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42" name="Picture 2" descr="C:\Users\Asus\Desktop\фото\DSC04515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email"/>
          <a:srcRect/>
          <a:stretch/>
        </p:blipFill>
        <p:spPr bwMode="auto">
          <a:xfrm>
            <a:off x="467544" y="4185084"/>
            <a:ext cx="3960440" cy="2232248"/>
          </a:xfrm>
          <a:prstGeom prst="rect">
            <a:avLst/>
          </a:prstGeom>
          <a:noFill/>
        </p:spPr>
      </p:pic>
      <p:pic>
        <p:nvPicPr>
          <p:cNvPr id="10243" name="Picture 3" descr="C:\Users\Asus\Desktop\фото\DSC04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268760"/>
            <a:ext cx="3960440" cy="2520280"/>
          </a:xfrm>
          <a:prstGeom prst="rect">
            <a:avLst/>
          </a:prstGeom>
          <a:noFill/>
        </p:spPr>
      </p:pic>
      <p:pic>
        <p:nvPicPr>
          <p:cNvPr id="7170" name="Picture 2" descr="http://worldartsme.com/images/parent-information-free-clipart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2276872"/>
            <a:ext cx="3024336" cy="2205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97" y="282501"/>
            <a:ext cx="8352928" cy="10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Выставка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детско- родительских работ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78968" y="1916832"/>
            <a:ext cx="3744416" cy="2088232"/>
          </a:xfrm>
        </p:spPr>
        <p:txBody>
          <a:bodyPr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«Дети и загадки»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«Наши сказки»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«Отгадай кто, где живет»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фото\DSC044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524" y="4157235"/>
            <a:ext cx="3497304" cy="2342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Asus\Desktop\фото\DSC044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95671" y="4157235"/>
            <a:ext cx="3524750" cy="2318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Asus\Desktop\фото\DSC041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757" y="1407076"/>
            <a:ext cx="3836572" cy="2500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s4.pic4you.ru/y2014/08-13/12216/454395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95308" y="1292633"/>
            <a:ext cx="1306475" cy="952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0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Ожидаемые 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71286"/>
            <a:ext cx="64807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Дети: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обогащение речи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детей за счет образных выражений, активизация словаря ребенка, совершенствование навыков диалогической речи, её грамматический строй, развивается эмоциональная выразительность речи;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положительного эмоционального отношения к детскому фольклору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формирование устойчивого интереса к народному творчеству.</a:t>
            </a:r>
          </a:p>
        </p:txBody>
      </p:sp>
      <p:pic>
        <p:nvPicPr>
          <p:cNvPr id="4098" name="Picture 2" descr="https://arhivurokov.ru/multiurok/html/2017/02/28/s_58b4ae1652e5e/575248_11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945" y="4437112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6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6800" y="548680"/>
            <a:ext cx="6691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9435" algn="ctr">
              <a:spcBef>
                <a:spcPts val="82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образовательных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сиональных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400" b="1" spc="-3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теоретических и практических знаний в области развития речи у дошкольников средствами устного народного творчества;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компетенции педагогов для успешной реализации практического опыта, умения и знаний при решении задач профессионального рода</a:t>
            </a:r>
            <a:r>
              <a:rPr lang="ru-RU" sz="2400" b="1" spc="-1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</a:t>
            </a:r>
          </a:p>
        </p:txBody>
      </p:sp>
      <p:pic>
        <p:nvPicPr>
          <p:cNvPr id="5122" name="Picture 2" descr="http://murmanskdou.my1.ru/img/detskij_s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01362"/>
            <a:ext cx="3065541" cy="20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14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404664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9435" algn="ctr">
              <a:spcBef>
                <a:spcPts val="2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Родители: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внедрение форм и способов взаимодействия с семьей с	целью повышения компетентности родителей	в области речевого развития дошкольников (вовлечение семьи в единое образовательное пространство «Семья–ОУ»); 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поощрение использования фольклора в играх детей дома;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понимание необходимости использования фольклора в развитии речи детей.</a:t>
            </a:r>
          </a:p>
        </p:txBody>
      </p:sp>
      <p:pic>
        <p:nvPicPr>
          <p:cNvPr id="6148" name="Picture 4" descr="http://cdt.umi.ru/images/cms/data/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5343"/>
            <a:ext cx="2808312" cy="24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4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t="-5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73487" y="836712"/>
            <a:ext cx="396044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любаша.net/files/0_9ade3_8cb3241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3573016"/>
            <a:ext cx="2649731" cy="2778224"/>
          </a:xfrm>
          <a:prstGeom prst="rect">
            <a:avLst/>
          </a:prstGeom>
          <a:noFill/>
        </p:spPr>
      </p:pic>
      <p:pic>
        <p:nvPicPr>
          <p:cNvPr id="37892" name="Picture 4" descr="http://1.smartmoms.ru/wordpress/wp-content/uploads/naro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88640"/>
            <a:ext cx="2876219" cy="282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urqueens.ru/img/products/1652-rodnaja-re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1584176" cy="2480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orobzor.ru/content/news/2017/08/v_shkoly_ufy_poydut_13_tysyach_pervoklassnikov_image_5989688a431609.970488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413" y="1436705"/>
            <a:ext cx="4896544" cy="3269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zon-st.cdn.ngenix.net/multimedia/101059549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74" y="3477824"/>
            <a:ext cx="2214386" cy="2456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8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db2/00005bd1-9ccc52f5/hello_html_m2e9266a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459433"/>
            <a:ext cx="1920445" cy="28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33481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	Важнейшим </a:t>
            </a:r>
            <a:r>
              <a:rPr lang="ru-RU" sz="3200" dirty="0">
                <a:solidFill>
                  <a:srgbClr val="0070C0"/>
                </a:solidFill>
              </a:rPr>
              <a:t>источником развития выразительности детской речи являются произведения устного народного </a:t>
            </a:r>
            <a:r>
              <a:rPr lang="ru-RU" sz="3200" dirty="0" smtClean="0">
                <a:solidFill>
                  <a:srgbClr val="0070C0"/>
                </a:solidFill>
              </a:rPr>
              <a:t>творчества.</a:t>
            </a:r>
            <a:endParaRPr lang="ru-RU" sz="3200" dirty="0">
              <a:solidFill>
                <a:srgbClr val="0070C0"/>
              </a:solidFill>
            </a:endParaRPr>
          </a:p>
          <a:p>
            <a:pPr algn="ctr"/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im0-tub-ru.yandex.net/i?id=11e8aad26fe2c397057ce45254695305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38" y="332656"/>
            <a:ext cx="1460356" cy="1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yfox.ru/upload/iblock/ec9/ec9839d55ebad78947c55b4acc902b4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036" y="3356992"/>
            <a:ext cx="2106632" cy="22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m0-tub-ru.yandex.net/i?id=59e80b57b9ee297dbe72b21bef5a893b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97" y="3212976"/>
            <a:ext cx="1667600" cy="22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ozon-st.cdn.ngenix.net/multimedia/1017370949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307" y="3933056"/>
            <a:ext cx="1644768" cy="23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beauty.mypartnershop.ru/pictures/10087767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937" y="3933056"/>
            <a:ext cx="1577192" cy="22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3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www.dobrenok.com/data/post/2014/11/4cc85b5aae1baf736f6b8cd3f57d9c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09" y="1156254"/>
            <a:ext cx="2137656" cy="2351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14" descr="https://khmelnytsky.com.ua/ua/sites/default/files/styles/thumb-1000x700px-zaokruglennya/public/images/articles/230565/230565.jpg?itok=_fN5TFd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870" y="548680"/>
            <a:ext cx="2861262" cy="1911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16" descr="http://roditelistavropol.ru/assets/images_cache/2bda110d76cfc3055155cdea35d7c408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6E0C8"/>
              </a:clrFrom>
              <a:clrTo>
                <a:srgbClr val="E6E0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89" y="4094911"/>
            <a:ext cx="2547627" cy="1909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robinzon.tv/images/news/ca96c5eda48e200ac4d7ed65b795f1f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897" y="4348728"/>
            <a:ext cx="2625452" cy="196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https://budvtemi.com/wp-content/uploads/2016/04/sf-mother-talking-to-childre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048" y="3946973"/>
            <a:ext cx="2937084" cy="1844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6" name="Picture 8" descr="https://www.sogaz-med.ru/images/health/kak-ne-razoritsya-na-malyshe-9-pravil-ekonomii-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086" y="1151527"/>
            <a:ext cx="3017028" cy="2012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2596331" y="2956290"/>
            <a:ext cx="3488123" cy="105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3385" y="3078622"/>
            <a:ext cx="533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Актуальность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3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5" y="4766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74709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уровня речевого развития детей дошкольного возраста средствами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фольклора через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сотворчество родителей и ОУ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9218" name="Picture 2" descr="http://ds27.pupils.ru/upload/ds_27/information_system_361/1/5/2/5/8/item_152586/information_items_1525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208" y="3288628"/>
            <a:ext cx="2593384" cy="1948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193125"/>
            <a:ext cx="3565477" cy="2139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2575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47" y="557526"/>
            <a:ext cx="4032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ЗАДАЧИ: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011" y="1049969"/>
            <a:ext cx="64807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8755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Показать красоту русского языка через устное народное творчество, сформировать у детей интерес к детскому фольклору, обогатить словарный запас детей.</a:t>
            </a:r>
          </a:p>
          <a:p>
            <a:pPr marR="198755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Создавать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условия, способствующие развитию активной речи. Развивать родную речь с использованием малых форм фольклора не только в непосредственной образовательной деятельности, но и в других режимных моментах.</a:t>
            </a:r>
          </a:p>
          <a:p>
            <a:pPr marR="198755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предметно – развивающую среду, способствующую развитию интереса к устному народному творчеству.</a:t>
            </a:r>
          </a:p>
          <a:p>
            <a:pPr marR="198755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Обеспечить преемственность в речевом развитии детей дошкольного  и младшего школьного возраста.</a:t>
            </a:r>
          </a:p>
          <a:p>
            <a:pPr marR="198755" algn="just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Вовлечь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родителей в единое пространство «Семья – ОУ». Приобщать родителей к активному совместному участию  в  подготовке и проведению традиционных народных праздников.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Расширить знания родителей по использованию фольклорных произведений в развитии речи.</a:t>
            </a:r>
          </a:p>
        </p:txBody>
      </p:sp>
      <p:pic>
        <p:nvPicPr>
          <p:cNvPr id="4098" name="Picture 2" descr="https://img-fotki.yandex.ru/get/4421/47407354.3bc/0_aa82b_51cbdefb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86" y="-99392"/>
            <a:ext cx="1274599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75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7106" y="4321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ЗАДАЧИ ДЛЯ ДЕТЕЙ: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93829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развивать речевые способности детей дошкольного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возраста;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расширять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словарный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запас;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связную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речь;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расширять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представления детей о разных формах фольклора (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потешки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пестушки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приговорки,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заклички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колыбельные песни, скороговорки, сказки, считалки, пословицы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обеспечить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открытости, доброжелательности,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коммуникативности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доставить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детям радость и обогатить новыми эмоциональными впечатлениями.</a:t>
            </a:r>
          </a:p>
        </p:txBody>
      </p:sp>
      <p:pic>
        <p:nvPicPr>
          <p:cNvPr id="5122" name="Picture 2" descr="http://good-all.ru/wp-content/uploads/2012/03/skaski_russki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285385"/>
            <a:ext cx="6012668" cy="24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9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ЗАДАЧИ ДЛЯ РОДИТЕЛЕЙ: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1196752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    заинтересованности   родителей   воспитанников в развитии речи средствами устного народного  творчества;</a:t>
            </a:r>
          </a:p>
          <a:p>
            <a:pPr marL="342900" lvl="0" indent="-342900" algn="just" fontAlgn="base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привлечения родителей к сотворчеству. </a:t>
            </a:r>
          </a:p>
        </p:txBody>
      </p:sp>
      <p:pic>
        <p:nvPicPr>
          <p:cNvPr id="6146" name="Picture 2" descr="http://www.playcast.ru/uploads/2017/04/09/22269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430" y="2973145"/>
            <a:ext cx="4633031" cy="32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4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1086</TotalTime>
  <Words>732</Words>
  <Application>Microsoft Office PowerPoint</Application>
  <PresentationFormat>Экран (4:3)</PresentationFormat>
  <Paragraphs>156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Начальная</vt:lpstr>
      <vt:lpstr>                     Инновационная  площадка                 ТЕМА: «Ларец народной мудрости- устное народное творчество  как средство развития речи  детей дошкольного возраста  в условиях реализации ФГОС ДО».                      Руководитель: Волохина Марина Андреевна, воспитатель             МКОУ Новокулындинская СОШ (дошкольная группа)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Колыбельные песни</vt:lpstr>
      <vt:lpstr>                Праздник «Покров»</vt:lpstr>
      <vt:lpstr>     Наши любимые сказки</vt:lpstr>
      <vt:lpstr>     Хороводные игры</vt:lpstr>
      <vt:lpstr>    Потешки в режимных моментах</vt:lpstr>
      <vt:lpstr>Пластилинография «Веселые матрешки»</vt:lpstr>
      <vt:lpstr>    Взаимодействие с семьями  воспитанников</vt:lpstr>
      <vt:lpstr>Выставка  детско- родительских работ</vt:lpstr>
      <vt:lpstr>Ожидаемые результаты</vt:lpstr>
      <vt:lpstr>Слайд 27</vt:lpstr>
      <vt:lpstr>Слайд 28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122</cp:revision>
  <dcterms:created xsi:type="dcterms:W3CDTF">2016-04-10T11:09:23Z</dcterms:created>
  <dcterms:modified xsi:type="dcterms:W3CDTF">2019-01-12T14:02:30Z</dcterms:modified>
</cp:coreProperties>
</file>