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5" r:id="rId12"/>
    <p:sldId id="268" r:id="rId13"/>
    <p:sldId id="269" r:id="rId14"/>
    <p:sldId id="271" r:id="rId15"/>
    <p:sldId id="272" r:id="rId16"/>
    <p:sldId id="273" r:id="rId17"/>
    <p:sldId id="274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2883" autoAdjust="0"/>
  </p:normalViewPr>
  <p:slideViewPr>
    <p:cSldViewPr snapToGrid="0">
      <p:cViewPr varScale="1">
        <p:scale>
          <a:sx n="68" d="100"/>
          <a:sy n="68" d="100"/>
        </p:scale>
        <p:origin x="-6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sus\Desktop\&#1087;&#1088;&#1086;&#1077;&#108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Лист2!$A$2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0-4728-83A9-2BA119B7B791}"/>
            </c:ext>
          </c:extLst>
        </c:ser>
        <c:ser>
          <c:idx val="1"/>
          <c:order val="1"/>
          <c:tx>
            <c:strRef>
              <c:f>Лист2!$B$2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20-4728-83A9-2BA119B7B791}"/>
            </c:ext>
          </c:extLst>
        </c:ser>
        <c:ser>
          <c:idx val="2"/>
          <c:order val="2"/>
          <c:tx>
            <c:strRef>
              <c:f>Лист2!$C$2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20-4728-83A9-2BA119B7B791}"/>
            </c:ext>
          </c:extLst>
        </c:ser>
        <c:dLbls>
          <c:showVal val="1"/>
        </c:dLbls>
        <c:gapWidth val="219"/>
        <c:overlap val="-27"/>
        <c:axId val="103655680"/>
        <c:axId val="112329856"/>
      </c:barChart>
      <c:catAx>
        <c:axId val="103655680"/>
        <c:scaling>
          <c:orientation val="minMax"/>
        </c:scaling>
        <c:delete val="1"/>
        <c:axPos val="b"/>
        <c:majorTickMark val="none"/>
        <c:tickLblPos val="nextTo"/>
        <c:crossAx val="112329856"/>
        <c:crosses val="autoZero"/>
        <c:auto val="1"/>
        <c:lblAlgn val="ctr"/>
        <c:lblOffset val="100"/>
      </c:catAx>
      <c:valAx>
        <c:axId val="112329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5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F672-30C8-4F07-9D65-BEE356A3C179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66BC6-D1BF-4655-8956-65C51DD580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9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66BC6-D1BF-4655-8956-65C51DD580D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315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42260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86053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432354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71081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6671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226732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59560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72440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85247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60607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15004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E856-6458-4328-8583-A7112D84A6B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BD01-0553-440C-AFB3-2B42F71C9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biskusstve.com/388900349288909676/muzyka-dyhanie-dushi-zhivopis-hudozhnikov-fortepiano/" TargetMode="External"/><Relationship Id="rId3" Type="http://schemas.openxmlformats.org/officeDocument/2006/relationships/hyperlink" Target="https://semenov.academic.ru/1262/&#1092;&#1086;&#1088;&#1090;&#1077;&#1087;&#1080;&#1072;&#1085;&#1086;" TargetMode="External"/><Relationship Id="rId7" Type="http://schemas.openxmlformats.org/officeDocument/2006/relationships/hyperlink" Target="https://artrue.ru/style/postimpressionism/cezanne/devushka-u-pianino.html" TargetMode="External"/><Relationship Id="rId2" Type="http://schemas.openxmlformats.org/officeDocument/2006/relationships/hyperlink" Target="https://krylov.lexicography.online/%D0%BF/%D0%BF%D0%B8%D0%B0%D0%BD%D0%B8%D0%BD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llerix.ru/album/200-Russian/pic/glrx-643630981" TargetMode="External"/><Relationship Id="rId5" Type="http://schemas.openxmlformats.org/officeDocument/2006/relationships/hyperlink" Target="http://synonymonline.ru/&#1060;/&#1092;&#1086;&#1088;&#1090;&#1077;&#1087;&#1080;&#1072;&#1085;&#1086;" TargetMode="External"/><Relationship Id="rId4" Type="http://schemas.openxmlformats.org/officeDocument/2006/relationships/hyperlink" Target="http://phoneticonline.ru/&#1092;&#1086;&#1088;&#1090;&#1077;&#1087;&#1080;&#1072;&#1085;&#1086;" TargetMode="External"/><Relationship Id="rId9" Type="http://schemas.openxmlformats.org/officeDocument/2006/relationships/hyperlink" Target="https://www.kakprosto.ru/kak-902510-v-chem-raznica-mezhdu-royalem-i-pianino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62311" y="255896"/>
            <a:ext cx="8742218" cy="2470872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FF0000"/>
                </a:solidFill>
              </a:rPr>
              <a:t>Портрет слова</a:t>
            </a:r>
            <a:br>
              <a:rPr lang="ru-RU" b="1" spc="300" dirty="0" smtClean="0">
                <a:solidFill>
                  <a:srgbClr val="FF0000"/>
                </a:solidFill>
              </a:rPr>
            </a:br>
            <a:r>
              <a:rPr lang="ru-RU" b="1" i="1" spc="300" dirty="0" smtClean="0">
                <a:solidFill>
                  <a:srgbClr val="FF0000"/>
                </a:solidFill>
              </a:rPr>
              <a:t>Фортепиано</a:t>
            </a:r>
            <a:endParaRPr lang="ru-RU" b="1" i="1" spc="3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454" y="4253202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 ученица 8 класса А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Попова Анастасия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Руководитель Волкова Т.А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читель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русского языка и литературы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СОШ №22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9" y="1080654"/>
            <a:ext cx="6190673" cy="46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6547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291" y="28124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759" y="520427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759" y="1666450"/>
            <a:ext cx="8137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 smtClean="0">
                <a:effectLst/>
              </a:rPr>
              <a:t>Инструмент</a:t>
            </a:r>
            <a:r>
              <a:rPr lang="ru-RU" sz="2400" dirty="0" smtClean="0"/>
              <a:t>, р</a:t>
            </a:r>
            <a:r>
              <a:rPr lang="ru-RU" sz="2400" b="0" i="0" u="none" strike="noStrike" dirty="0" smtClean="0">
                <a:effectLst/>
              </a:rPr>
              <a:t>ояль</a:t>
            </a:r>
            <a:r>
              <a:rPr lang="ru-RU" sz="2400" dirty="0" smtClean="0"/>
              <a:t>, п</a:t>
            </a:r>
            <a:r>
              <a:rPr lang="ru-RU" sz="2400" b="0" i="0" u="none" strike="noStrike" dirty="0" smtClean="0">
                <a:effectLst/>
              </a:rPr>
              <a:t>ианино, </a:t>
            </a:r>
            <a:r>
              <a:rPr lang="ru-RU" sz="2400" dirty="0" smtClean="0"/>
              <a:t>к</a:t>
            </a:r>
            <a:r>
              <a:rPr lang="ru-RU" sz="2400" b="0" i="0" u="none" strike="noStrike" dirty="0" smtClean="0">
                <a:effectLst/>
              </a:rPr>
              <a:t>лавир</a:t>
            </a:r>
            <a:r>
              <a:rPr lang="ru-RU" sz="2400" dirty="0" smtClean="0"/>
              <a:t>, </a:t>
            </a:r>
            <a:r>
              <a:rPr lang="ru-RU" sz="2400" b="0" i="0" u="none" strike="noStrike" dirty="0" err="1" smtClean="0">
                <a:effectLst/>
              </a:rPr>
              <a:t>хордофон</a:t>
            </a:r>
            <a:r>
              <a:rPr lang="ru-RU" sz="2400" b="0" i="0" u="none" strike="noStrike" dirty="0" smtClean="0">
                <a:effectLst/>
              </a:rPr>
              <a:t>.</a:t>
            </a:r>
            <a:endParaRPr lang="ru-RU" sz="2400" b="0" i="0" u="none" strike="noStrike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759" y="2520085"/>
            <a:ext cx="677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none" strike="no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Ассоциации к слову </a:t>
            </a:r>
            <a:r>
              <a:rPr lang="ru-RU" sz="3200" b="1" i="1" u="none" strike="no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фортепиано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759" y="3483165"/>
            <a:ext cx="9009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</a:t>
            </a:r>
            <a:r>
              <a:rPr lang="ru-RU" sz="2400" b="0" i="0" u="none" strike="noStrike" dirty="0" smtClean="0">
                <a:effectLst/>
              </a:rPr>
              <a:t>узыка, пианино, ноты, клавиши, инструмент, играть, рояль, игра, пианист, музыкант, мелодия, педаль, школа, пальцы, форте, скрипка, песня, звук, концерт, Бах, оркестр, Бетховен, струны, композитор, сольфеджио, белый, пение, пиано, соната, чёрный, дирижёр, классика, соль, театр, крышка, нота, дерево, аккорд, чёрное, клавишные, руки, опера, орган, гитара…</a:t>
            </a:r>
            <a:endParaRPr lang="ru-RU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711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653" y="3040190"/>
            <a:ext cx="3801917" cy="3079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046" y="3040190"/>
            <a:ext cx="3173073" cy="303475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375741" y="2101512"/>
            <a:ext cx="6313320" cy="1550221"/>
            <a:chOff x="-1701948" y="-177574"/>
            <a:chExt cx="4600553" cy="856592"/>
          </a:xfrm>
        </p:grpSpPr>
        <p:sp>
          <p:nvSpPr>
            <p:cNvPr id="25" name="Полилиния 24"/>
            <p:cNvSpPr/>
            <p:nvPr/>
          </p:nvSpPr>
          <p:spPr>
            <a:xfrm>
              <a:off x="1291562" y="-177574"/>
              <a:ext cx="1607043" cy="856592"/>
            </a:xfrm>
            <a:custGeom>
              <a:avLst/>
              <a:gdLst>
                <a:gd name="connsiteX0" fmla="*/ 0 w 1468263"/>
                <a:gd name="connsiteY0" fmla="*/ 428296 h 856592"/>
                <a:gd name="connsiteX1" fmla="*/ 734132 w 1468263"/>
                <a:gd name="connsiteY1" fmla="*/ 0 h 856592"/>
                <a:gd name="connsiteX2" fmla="*/ 1468264 w 1468263"/>
                <a:gd name="connsiteY2" fmla="*/ 428296 h 856592"/>
                <a:gd name="connsiteX3" fmla="*/ 734132 w 1468263"/>
                <a:gd name="connsiteY3" fmla="*/ 856592 h 856592"/>
                <a:gd name="connsiteX4" fmla="*/ 0 w 1468263"/>
                <a:gd name="connsiteY4" fmla="*/ 428296 h 85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263" h="856592">
                  <a:moveTo>
                    <a:pt x="0" y="428296"/>
                  </a:moveTo>
                  <a:cubicBezTo>
                    <a:pt x="0" y="191755"/>
                    <a:pt x="328682" y="0"/>
                    <a:pt x="734132" y="0"/>
                  </a:cubicBezTo>
                  <a:cubicBezTo>
                    <a:pt x="1139582" y="0"/>
                    <a:pt x="1468264" y="191755"/>
                    <a:pt x="1468264" y="428296"/>
                  </a:cubicBezTo>
                  <a:cubicBezTo>
                    <a:pt x="1468264" y="664837"/>
                    <a:pt x="1139582" y="856592"/>
                    <a:pt x="734132" y="856592"/>
                  </a:cubicBezTo>
                  <a:cubicBezTo>
                    <a:pt x="328682" y="856592"/>
                    <a:pt x="0" y="664837"/>
                    <a:pt x="0" y="42829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022" tIns="125445" rIns="215022" bIns="12544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>
                  <a:solidFill>
                    <a:schemeClr val="tx1"/>
                  </a:solidFill>
                </a:rPr>
                <a:t>Пианино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-1701948" y="-153346"/>
              <a:ext cx="1499214" cy="808136"/>
            </a:xfrm>
            <a:custGeom>
              <a:avLst/>
              <a:gdLst>
                <a:gd name="connsiteX0" fmla="*/ 0 w 1499214"/>
                <a:gd name="connsiteY0" fmla="*/ 404068 h 808136"/>
                <a:gd name="connsiteX1" fmla="*/ 749607 w 1499214"/>
                <a:gd name="connsiteY1" fmla="*/ 0 h 808136"/>
                <a:gd name="connsiteX2" fmla="*/ 1499214 w 1499214"/>
                <a:gd name="connsiteY2" fmla="*/ 404068 h 808136"/>
                <a:gd name="connsiteX3" fmla="*/ 749607 w 1499214"/>
                <a:gd name="connsiteY3" fmla="*/ 808136 h 808136"/>
                <a:gd name="connsiteX4" fmla="*/ 0 w 1499214"/>
                <a:gd name="connsiteY4" fmla="*/ 404068 h 80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214" h="808136">
                  <a:moveTo>
                    <a:pt x="0" y="404068"/>
                  </a:moveTo>
                  <a:cubicBezTo>
                    <a:pt x="0" y="180907"/>
                    <a:pt x="335610" y="0"/>
                    <a:pt x="749607" y="0"/>
                  </a:cubicBezTo>
                  <a:cubicBezTo>
                    <a:pt x="1163604" y="0"/>
                    <a:pt x="1499214" y="180907"/>
                    <a:pt x="1499214" y="404068"/>
                  </a:cubicBezTo>
                  <a:cubicBezTo>
                    <a:pt x="1499214" y="627229"/>
                    <a:pt x="1163604" y="808136"/>
                    <a:pt x="749607" y="808136"/>
                  </a:cubicBezTo>
                  <a:cubicBezTo>
                    <a:pt x="335610" y="808136"/>
                    <a:pt x="0" y="627229"/>
                    <a:pt x="0" y="40406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55" tIns="118349" rIns="219555" bIns="118349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>
                  <a:solidFill>
                    <a:schemeClr val="tx1"/>
                  </a:solidFill>
                </a:rPr>
                <a:t>Рояль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0106" y="760628"/>
            <a:ext cx="85703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фортепиано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5024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525323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Фортепиано (пианино)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живописи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5671" y="5740289"/>
            <a:ext cx="160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 Сезанн - Девушка у пианино.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674" y="1448653"/>
            <a:ext cx="8476388" cy="5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8034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064" y="5678043"/>
            <a:ext cx="2332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Анохин</a:t>
            </a:r>
            <a:r>
              <a:rPr lang="ru-RU" i="0" u="none" strike="noStrike" dirty="0" smtClean="0">
                <a:effectLst/>
              </a:rPr>
              <a:t> Николай - Цветы на фортепиано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1519311"/>
            <a:ext cx="7719732" cy="3784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06034" y="5816542"/>
            <a:ext cx="260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none" strike="noStrike" dirty="0" smtClean="0">
                <a:effectLst/>
              </a:rPr>
              <a:t>Дж. Гудвин </a:t>
            </a:r>
            <a:r>
              <a:rPr lang="ru-RU" u="none" strike="noStrike" dirty="0" err="1" smtClean="0">
                <a:effectLst/>
              </a:rPr>
              <a:t>Килбер</a:t>
            </a:r>
            <a:r>
              <a:rPr lang="ru-RU" u="none" strike="noStrike" dirty="0" smtClean="0">
                <a:effectLst/>
              </a:rPr>
              <a:t> - Сольный концерт.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6947" y="543889"/>
            <a:ext cx="3542566" cy="51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2599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453" y="5930315"/>
            <a:ext cx="251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effectLst/>
              </a:rPr>
              <a:t>Пабло Пикассо – Пианино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183270"/>
            <a:ext cx="4124169" cy="5634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6917" y="5930314"/>
            <a:ext cx="27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none" strike="noStrike" dirty="0" smtClean="0">
                <a:effectLst/>
              </a:rPr>
              <a:t>Джулиан </a:t>
            </a:r>
            <a:r>
              <a:rPr lang="ru-RU" u="none" strike="noStrike" dirty="0" err="1" smtClean="0">
                <a:effectLst/>
              </a:rPr>
              <a:t>Олден</a:t>
            </a:r>
            <a:r>
              <a:rPr lang="ru-RU" u="none" strike="noStrike" dirty="0" smtClean="0">
                <a:effectLst/>
              </a:rPr>
              <a:t> </a:t>
            </a:r>
            <a:r>
              <a:rPr lang="ru-RU" u="none" strike="noStrike" dirty="0" err="1" smtClean="0">
                <a:effectLst/>
              </a:rPr>
              <a:t>Вейр</a:t>
            </a:r>
            <a:r>
              <a:rPr lang="ru-RU" u="none" strike="noStrike" dirty="0" smtClean="0">
                <a:effectLst/>
              </a:rPr>
              <a:t> - За фортепиано.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725" y="202890"/>
            <a:ext cx="4627971" cy="55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5128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5" y="1364653"/>
            <a:ext cx="65836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u="none" strike="noStrike" dirty="0" smtClean="0">
                <a:effectLst/>
              </a:rPr>
              <a:t>Сияла ночь. Луной был полон сад. Лежали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Лучи у наших ног в гостиной без огней.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Рояль был весь раскрыт, и струны в нем дрожали,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Как и сердца у нас за песнею твоей.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Ты пела до зари, в слезах изнемогая,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Что ты одна - любовь, что нет любви иной,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так хотелось жить, чтоб, звука не роняя,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Тебя любить, обнять и плакать над тобой.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много лет прошло, томительных и скучных,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вот в тиши ночной твой голос слышу вновь,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веет, как тогда, во вздохах этих звучных,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Что ты одна - вся жизнь, что ты одна - любовь.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Что нет обид судьбы и сердца жгучей муки,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А жизни нет конца, и цели нет иной,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Как только веровать в рыдающие звуки,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Тебя любить, обнять и плакать над тобой! </a:t>
            </a:r>
          </a:p>
          <a:p>
            <a:pPr fontAlgn="base"/>
            <a:r>
              <a:rPr lang="ru-RU" sz="2000" i="1" u="none" strike="noStrike" dirty="0" err="1" smtClean="0">
                <a:effectLst/>
              </a:rPr>
              <a:t>А.А.Фет</a:t>
            </a:r>
            <a:endParaRPr lang="ru-RU" sz="2000" i="1" u="none" strike="noStrike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5" y="478301"/>
            <a:ext cx="513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Фортепиано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поэзии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1250" y="478301"/>
            <a:ext cx="5031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u="none" strike="noStrike" dirty="0" smtClean="0">
                <a:effectLst/>
              </a:rPr>
              <a:t>Целует клавиши прелестная рука;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в сером сумраке, немного розоватом,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Они блестят; напев на крыльях мотылька,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(О, песня милая, любимая когда-то!)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Плывет застенчиво, испуганно слегка,—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всё полно её пьянящим ароматом.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вот я чувствую, как будто колыбель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Баюкает мой дух, усталый и скорбящий.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Что хочешь от меня ты, песни нежный хмель?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И ты, её припев, неясный и манящий,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Ты, замирающий, как дальняя свирель, </a:t>
            </a:r>
            <a:br>
              <a:rPr lang="ru-RU" sz="2000" u="none" strike="noStrike" dirty="0" smtClean="0">
                <a:effectLst/>
              </a:rPr>
            </a:br>
            <a:r>
              <a:rPr lang="ru-RU" sz="2000" u="none" strike="noStrike" dirty="0" smtClean="0">
                <a:effectLst/>
              </a:rPr>
              <a:t>В окне, растворенном на сад вечерний, спящий? </a:t>
            </a:r>
          </a:p>
          <a:p>
            <a:pPr fontAlgn="base"/>
            <a:r>
              <a:rPr lang="ru-RU" sz="2000" i="1" u="none" strike="noStrike" dirty="0" smtClean="0">
                <a:effectLst/>
              </a:rPr>
              <a:t>Верлен Поль </a:t>
            </a:r>
            <a:endParaRPr lang="ru-RU" sz="2000" i="1" u="none" strike="noStrike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8472" y="4779792"/>
            <a:ext cx="1909396" cy="19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1713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2681568"/>
              </p:ext>
            </p:extLst>
          </p:nvPr>
        </p:nvGraphicFramePr>
        <p:xfrm>
          <a:off x="2433710" y="1505242"/>
          <a:ext cx="7498079" cy="523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3384" y="428024"/>
            <a:ext cx="10958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«Из какого языка пришло слово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фортепиано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?(в %)»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7089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689316"/>
            <a:ext cx="207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1867877"/>
            <a:ext cx="64570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Lucida Sans Unicode"/>
              </a:rPr>
              <a:t>С помощью дополнительной информации гипотеза подтвердилась. И я сделала для себя некоторые открытия:</a:t>
            </a:r>
            <a:endParaRPr lang="ru-RU" sz="2400" dirty="0" smtClean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узнала значение и этимологию слова </a:t>
            </a:r>
            <a:r>
              <a:rPr lang="ru-RU" sz="2400" i="1" dirty="0" smtClean="0">
                <a:cs typeface="Times New Roman" pitchFamily="18" charset="0"/>
              </a:rPr>
              <a:t>фортепиано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узнала </a:t>
            </a:r>
            <a:r>
              <a:rPr lang="ru-RU" sz="2400" dirty="0">
                <a:cs typeface="Times New Roman" pitchFamily="18" charset="0"/>
              </a:rPr>
              <a:t>об особенности употребления слова </a:t>
            </a:r>
            <a:r>
              <a:rPr lang="ru-RU" sz="2400" i="1" dirty="0">
                <a:cs typeface="Times New Roman" pitchFamily="18" charset="0"/>
              </a:rPr>
              <a:t>фортепиано</a:t>
            </a:r>
            <a:r>
              <a:rPr lang="ru-RU" sz="2400" dirty="0">
                <a:cs typeface="Times New Roman" pitchFamily="18" charset="0"/>
              </a:rPr>
              <a:t> в художественной литературе и </a:t>
            </a:r>
            <a:r>
              <a:rPr lang="ru-RU" sz="2400" dirty="0" smtClean="0">
                <a:cs typeface="Times New Roman" pitchFamily="18" charset="0"/>
              </a:rPr>
              <a:t>культуре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Lucida Sans Unicode"/>
              </a:rPr>
              <a:t>изучила особенности данного слова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522" y="1043259"/>
            <a:ext cx="4548259" cy="47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227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318" y="1656576"/>
            <a:ext cx="853695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u="none" strike="noStrike" dirty="0" smtClean="0">
                <a:solidFill>
                  <a:srgbClr val="337AB7"/>
                </a:solidFill>
                <a:effectLst/>
                <a:latin typeface="&amp;quot"/>
                <a:hlinkClick r:id="rId2"/>
              </a:rPr>
              <a:t>этимологический онлайн-словарь Крылова Г. А.</a:t>
            </a:r>
            <a:endParaRPr lang="ru-RU" sz="2400" b="0" i="0" u="none" strike="noStrike" dirty="0" smtClean="0">
              <a:solidFill>
                <a:srgbClr val="337AB7"/>
              </a:solidFill>
              <a:effectLst/>
              <a:latin typeface="&amp;quo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  <a:hlinkClick r:id="rId3"/>
              </a:rPr>
              <a:t>https://semenov.academic.ru/1262/фортепиано#sel=5:12,5:12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  <a:hlinkClick r:id="rId4"/>
              </a:rPr>
              <a:t>http://phoneticonline.ru/фортепиано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  <a:hlinkClick r:id="rId5"/>
              </a:rPr>
              <a:t>http://synonymonline.ru/Ф/фортепиано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</a:rPr>
              <a:t>https://kartaslov.ru/ассоциации-к-слову/фортепиано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  <a:hlinkClick r:id="rId6"/>
              </a:rPr>
              <a:t>https://gallerix.ru/album/200-Russian/pic/glrx-643630981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hlinkClick r:id="rId7"/>
              </a:rPr>
              <a:t>https://artrue.ru/style/postimpressionism/cezanne/devushka-u-pianino.html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hlinkClick r:id="rId8"/>
              </a:rPr>
              <a:t>https://obiskusstve.com/388900349288909676/muzyka-dyhanie-dushi-zhivopis-hudozhnikov-fortepiano/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hlinkClick r:id="rId9"/>
              </a:rPr>
              <a:t>https://www.kakprosto.ru/kak-902510-v-chem-raznica-mezhdu-royalem-i-pianino-#ixzz57Rkeq420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318" y="529269"/>
            <a:ext cx="7233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Информационные источники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100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6" y="498764"/>
            <a:ext cx="4246675" cy="92333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6" y="2923311"/>
            <a:ext cx="1066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 бурный век, когда стремительно развивается наука, влияние искусства на человека становится всё больше.</a:t>
            </a:r>
          </a:p>
          <a:p>
            <a:r>
              <a:rPr lang="ru-RU" sz="2400" dirty="0" smtClean="0"/>
              <a:t>Познакомившись со словом </a:t>
            </a:r>
            <a:r>
              <a:rPr lang="ru-RU" sz="2400" i="1" dirty="0" smtClean="0"/>
              <a:t>фортепиано, </a:t>
            </a:r>
            <a:r>
              <a:rPr lang="ru-RU" sz="2400" dirty="0" smtClean="0"/>
              <a:t>мы</a:t>
            </a:r>
            <a:r>
              <a:rPr lang="ru-RU" sz="2400" i="1" dirty="0" smtClean="0"/>
              <a:t> </a:t>
            </a:r>
            <a:r>
              <a:rPr lang="ru-RU" sz="2400" dirty="0" smtClean="0"/>
              <a:t>станем более образованными и  приближенными к искусству, сможем правильно употреблять это слово в речи.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995" y="97741"/>
            <a:ext cx="3696478" cy="26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2225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6" y="512618"/>
            <a:ext cx="325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6" y="1616977"/>
            <a:ext cx="11332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itchFamily="18" charset="0"/>
              </a:rPr>
              <a:t>сбор информации о слове </a:t>
            </a:r>
            <a:r>
              <a:rPr lang="ru-RU" sz="2400" i="1" dirty="0" smtClean="0">
                <a:cs typeface="Times New Roman" pitchFamily="18" charset="0"/>
              </a:rPr>
              <a:t>фортепиано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ru-RU" sz="2400" dirty="0">
                <a:cs typeface="Times New Roman" pitchFamily="18" charset="0"/>
              </a:rPr>
              <a:t>используя словари и научную литературу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8146" y="263865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146" y="3912567"/>
            <a:ext cx="10529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cs typeface="Times New Roman" pitchFamily="18" charset="0"/>
              </a:rPr>
              <a:t>и</a:t>
            </a:r>
            <a:r>
              <a:rPr lang="ru-RU" sz="2400" dirty="0" smtClean="0">
                <a:cs typeface="Times New Roman" pitchFamily="18" charset="0"/>
              </a:rPr>
              <a:t>зучить этимологию</a:t>
            </a:r>
            <a:r>
              <a:rPr lang="ru-RU" sz="2400" dirty="0">
                <a:cs typeface="Times New Roman" pitchFamily="18" charset="0"/>
              </a:rPr>
              <a:t>, лексику, морфологию, фонетику слова </a:t>
            </a:r>
            <a:r>
              <a:rPr lang="ru-RU" sz="2400" i="1" dirty="0" smtClean="0">
                <a:cs typeface="Times New Roman" pitchFamily="18" charset="0"/>
              </a:rPr>
              <a:t>фортепиано</a:t>
            </a:r>
            <a:r>
              <a:rPr lang="ru-RU" sz="2400" dirty="0" smtClean="0">
                <a:cs typeface="Times New Roman" pitchFamily="18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itchFamily="18" charset="0"/>
              </a:rPr>
              <a:t>узнать </a:t>
            </a:r>
            <a:r>
              <a:rPr lang="ru-RU" sz="2400" dirty="0">
                <a:cs typeface="Times New Roman" pitchFamily="18" charset="0"/>
              </a:rPr>
              <a:t>об особенности употребления слова </a:t>
            </a:r>
            <a:r>
              <a:rPr lang="ru-RU" sz="2400" i="1" dirty="0" smtClean="0">
                <a:cs typeface="Times New Roman" pitchFamily="18" charset="0"/>
              </a:rPr>
              <a:t>фортепиано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в художественной </a:t>
            </a:r>
            <a:r>
              <a:rPr lang="ru-RU" sz="2400" dirty="0" smtClean="0">
                <a:cs typeface="Times New Roman" pitchFamily="18" charset="0"/>
              </a:rPr>
              <a:t>литературе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и культуре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2006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0" y="568035"/>
            <a:ext cx="276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890" y="2621018"/>
            <a:ext cx="5666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cs typeface="Times New Roman" pitchFamily="18" charset="0"/>
              </a:rPr>
              <a:t>Собрав достаточно информации о слове </a:t>
            </a:r>
            <a:r>
              <a:rPr lang="ru-RU" sz="2400" i="1" dirty="0" smtClean="0">
                <a:cs typeface="Times New Roman" pitchFamily="18" charset="0"/>
              </a:rPr>
              <a:t>фортепиано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и изучив подробно ее, мы узнаем больше об этом слове и сможем употреблять его в речи, не задумываясь о том, что это за слово и откуда оно к нам пришло.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906" y="803564"/>
            <a:ext cx="5041582" cy="54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6705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82" y="331701"/>
            <a:ext cx="611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003229" y="1195027"/>
            <a:ext cx="5788720" cy="5350890"/>
            <a:chOff x="0" y="0"/>
            <a:chExt cx="4572000" cy="411480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0"/>
              <a:ext cx="4572000" cy="411480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463040" y="1130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Изучение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463040" y="692036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542120"/>
                    <a:satOff val="20000"/>
                    <a:lumOff val="-2941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542120"/>
                    <a:satOff val="20000"/>
                    <a:lumOff val="-2941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542120"/>
                    <a:satOff val="20000"/>
                    <a:lumOff val="-2941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463040" y="1382943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1084240"/>
                    <a:satOff val="40000"/>
                    <a:lumOff val="-5882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1084240"/>
                    <a:satOff val="40000"/>
                    <a:lumOff val="-5882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1084240"/>
                    <a:satOff val="40000"/>
                    <a:lumOff val="-5882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Анкетирование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463040" y="2073850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1626359"/>
                    <a:satOff val="60000"/>
                    <a:lumOff val="-8824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1626359"/>
                    <a:satOff val="60000"/>
                    <a:lumOff val="-8824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1626359"/>
                    <a:satOff val="60000"/>
                    <a:lumOff val="-8824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Классификация</a:t>
              </a: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463040" y="2764757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2168479"/>
                    <a:satOff val="80000"/>
                    <a:lumOff val="-11765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2168479"/>
                    <a:satOff val="80000"/>
                    <a:lumOff val="-11765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2168479"/>
                    <a:satOff val="80000"/>
                    <a:lumOff val="-11765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Анализ</a:t>
              </a: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463040" y="3455664"/>
              <a:ext cx="1645920" cy="658006"/>
            </a:xfrm>
            <a:custGeom>
              <a:avLst/>
              <a:gdLst>
                <a:gd name="connsiteX0" fmla="*/ 0 w 1645920"/>
                <a:gd name="connsiteY0" fmla="*/ 109670 h 658006"/>
                <a:gd name="connsiteX1" fmla="*/ 109670 w 1645920"/>
                <a:gd name="connsiteY1" fmla="*/ 0 h 658006"/>
                <a:gd name="connsiteX2" fmla="*/ 1536250 w 1645920"/>
                <a:gd name="connsiteY2" fmla="*/ 0 h 658006"/>
                <a:gd name="connsiteX3" fmla="*/ 1645920 w 1645920"/>
                <a:gd name="connsiteY3" fmla="*/ 109670 h 658006"/>
                <a:gd name="connsiteX4" fmla="*/ 1645920 w 1645920"/>
                <a:gd name="connsiteY4" fmla="*/ 548336 h 658006"/>
                <a:gd name="connsiteX5" fmla="*/ 1536250 w 1645920"/>
                <a:gd name="connsiteY5" fmla="*/ 658006 h 658006"/>
                <a:gd name="connsiteX6" fmla="*/ 109670 w 1645920"/>
                <a:gd name="connsiteY6" fmla="*/ 658006 h 658006"/>
                <a:gd name="connsiteX7" fmla="*/ 0 w 1645920"/>
                <a:gd name="connsiteY7" fmla="*/ 548336 h 658006"/>
                <a:gd name="connsiteX8" fmla="*/ 0 w 1645920"/>
                <a:gd name="connsiteY8" fmla="*/ 109670 h 6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920" h="658006">
                  <a:moveTo>
                    <a:pt x="0" y="109670"/>
                  </a:moveTo>
                  <a:cubicBezTo>
                    <a:pt x="0" y="49101"/>
                    <a:pt x="49101" y="0"/>
                    <a:pt x="109670" y="0"/>
                  </a:cubicBezTo>
                  <a:lnTo>
                    <a:pt x="1536250" y="0"/>
                  </a:lnTo>
                  <a:cubicBezTo>
                    <a:pt x="1596819" y="0"/>
                    <a:pt x="1645920" y="49101"/>
                    <a:pt x="1645920" y="109670"/>
                  </a:cubicBezTo>
                  <a:lnTo>
                    <a:pt x="1645920" y="548336"/>
                  </a:lnTo>
                  <a:cubicBezTo>
                    <a:pt x="1645920" y="608905"/>
                    <a:pt x="1596819" y="658006"/>
                    <a:pt x="1536250" y="658006"/>
                  </a:cubicBezTo>
                  <a:lnTo>
                    <a:pt x="109670" y="658006"/>
                  </a:lnTo>
                  <a:cubicBezTo>
                    <a:pt x="49101" y="658006"/>
                    <a:pt x="0" y="608905"/>
                    <a:pt x="0" y="548336"/>
                  </a:cubicBezTo>
                  <a:lnTo>
                    <a:pt x="0" y="109670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hueOff val="2710599"/>
                    <a:satOff val="100000"/>
                    <a:lumOff val="-1470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hueOff val="2710599"/>
                    <a:satOff val="100000"/>
                    <a:lumOff val="-1470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hueOff val="2710599"/>
                    <a:satOff val="100000"/>
                    <a:lumOff val="-1470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93081" tIns="62601" rIns="93081" bIns="62601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Синтез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5087" y="1205680"/>
            <a:ext cx="3614513" cy="26861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44" y="4162545"/>
            <a:ext cx="2479711" cy="21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8062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692727"/>
            <a:ext cx="330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38617"/>
            <a:ext cx="72043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Фортепиано</a:t>
            </a:r>
            <a:r>
              <a:rPr lang="ru-RU" sz="2400" dirty="0" smtClean="0"/>
              <a:t> заимствовано </a:t>
            </a:r>
            <a:r>
              <a:rPr lang="ru-RU" sz="2400" dirty="0"/>
              <a:t>из итальянского языка, где оно было произведено суффиксальным способом от французского </a:t>
            </a:r>
            <a:r>
              <a:rPr lang="ru-RU" sz="2400" dirty="0" err="1"/>
              <a:t>piano</a:t>
            </a:r>
            <a:r>
              <a:rPr lang="ru-RU" sz="2400" dirty="0"/>
              <a:t> (</a:t>
            </a:r>
            <a:r>
              <a:rPr lang="ru-RU" sz="2400" dirty="0" err="1"/>
              <a:t>pianoforte</a:t>
            </a:r>
            <a:r>
              <a:rPr lang="ru-RU" sz="2400" dirty="0"/>
              <a:t>, попавшее в русский язык с составляющими, переставленными местами). В названии этого музыкального инструмента использованы музыкальные термины </a:t>
            </a:r>
            <a:r>
              <a:rPr lang="ru-RU" sz="2400" dirty="0" err="1"/>
              <a:t>piano</a:t>
            </a:r>
            <a:r>
              <a:rPr lang="ru-RU" sz="2400" dirty="0"/>
              <a:t> — «тихо и нежно» и </a:t>
            </a:r>
            <a:r>
              <a:rPr lang="ru-RU" sz="2400" dirty="0" err="1"/>
              <a:t>forte</a:t>
            </a:r>
            <a:r>
              <a:rPr lang="ru-RU" sz="2400" dirty="0"/>
              <a:t> — «громко и мужественно». На </a:t>
            </a:r>
            <a:r>
              <a:rPr lang="ru-RU" sz="2400" dirty="0" smtClean="0"/>
              <a:t>фортепиано </a:t>
            </a:r>
            <a:r>
              <a:rPr lang="ru-RU" sz="2400" dirty="0"/>
              <a:t>(в отличие от другого клавишного инструмента — клавесина) можно было играть как тихо (</a:t>
            </a:r>
            <a:r>
              <a:rPr lang="ru-RU" sz="2400" dirty="0" err="1"/>
              <a:t>piano</a:t>
            </a:r>
            <a:r>
              <a:rPr lang="ru-RU" sz="2400" dirty="0"/>
              <a:t>), так и громко (</a:t>
            </a:r>
            <a:r>
              <a:rPr lang="ru-RU" sz="2400" dirty="0" err="1"/>
              <a:t>forte</a:t>
            </a:r>
            <a:r>
              <a:rPr lang="ru-RU" sz="2400" dirty="0" smtClean="0"/>
              <a:t>).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510" y="692727"/>
            <a:ext cx="3840480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8450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678873"/>
            <a:ext cx="5595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Лексическое значение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8" y="1969900"/>
            <a:ext cx="785552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u="sng" dirty="0" smtClean="0">
                <a:solidFill>
                  <a:srgbClr val="000000"/>
                </a:solidFill>
              </a:rPr>
              <a:t>Фортепиано</a:t>
            </a:r>
            <a:r>
              <a:rPr lang="ru-RU" sz="2400" dirty="0" smtClean="0">
                <a:solidFill>
                  <a:srgbClr val="000000"/>
                </a:solidFill>
              </a:rPr>
              <a:t> -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(ит. 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</a:rPr>
              <a:t>fortepiano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, от 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</a:rPr>
              <a:t>forte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 сильно, и 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</a:rPr>
              <a:t>piano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 тихо) музыкальный инструмент, издающий тон посредством удара струны молоточком, приводимым в движение клавишей, так же, как и в рояле, от которого отличается формой и величиной</a:t>
            </a:r>
            <a:r>
              <a:rPr lang="ru-RU" sz="2400" b="0" i="0" u="none" strike="noStrike" dirty="0" smtClean="0">
                <a:effectLst/>
              </a:rPr>
              <a:t>. </a:t>
            </a:r>
            <a:r>
              <a:rPr lang="ru-RU" sz="2400" b="0" i="1" u="none" strike="noStrike" dirty="0" smtClean="0">
                <a:effectLst/>
              </a:rPr>
              <a:t>(Из словаря иностранных слов русского языка)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u="sng" dirty="0" smtClean="0"/>
              <a:t>Фортепиано</a:t>
            </a:r>
            <a:r>
              <a:rPr lang="ru-RU" sz="2400" dirty="0" smtClean="0"/>
              <a:t> - </a:t>
            </a:r>
            <a:r>
              <a:rPr lang="ru-RU" sz="2400" dirty="0" err="1" smtClean="0"/>
              <a:t>трунный</a:t>
            </a:r>
            <a:r>
              <a:rPr lang="ru-RU" sz="2400" dirty="0" smtClean="0"/>
              <a:t> </a:t>
            </a:r>
            <a:r>
              <a:rPr lang="ru-RU" sz="2400" dirty="0"/>
              <a:t>ударно клавишный инструмент в форме продолговатого стола с горизонтально натянутыми металлическими струнами и педалями для усиления и ослабления звука</a:t>
            </a:r>
            <a:r>
              <a:rPr lang="ru-RU" sz="2400" dirty="0" smtClean="0"/>
              <a:t>. </a:t>
            </a:r>
            <a:r>
              <a:rPr lang="ru-RU" sz="2400" i="1" dirty="0" smtClean="0"/>
              <a:t>(Из </a:t>
            </a:r>
            <a:r>
              <a:rPr lang="ru-RU" sz="2400" i="1" dirty="0"/>
              <a:t>и</a:t>
            </a:r>
            <a:r>
              <a:rPr lang="ru-RU" sz="2400" i="1" dirty="0" smtClean="0"/>
              <a:t>сторического словаря </a:t>
            </a:r>
            <a:r>
              <a:rPr lang="ru-RU" sz="2400" i="1" dirty="0"/>
              <a:t>галлицизмов русского </a:t>
            </a:r>
            <a:r>
              <a:rPr lang="ru-RU" sz="2400" i="1" dirty="0" smtClean="0"/>
              <a:t>языка)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0545" y="1969900"/>
            <a:ext cx="3211224" cy="28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4726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595746"/>
            <a:ext cx="304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Склонение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746" y="2385583"/>
            <a:ext cx="3228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(кто, что?)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(кого, чего?)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(кому, чему?)	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(кого, что?)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Т.п.	(кем, чем?)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(о ком, о чём?)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8027" y="2385583"/>
            <a:ext cx="1831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dirty="0" err="1" smtClean="0"/>
              <a:t>ф</a:t>
            </a:r>
            <a:r>
              <a:rPr lang="ru-RU" sz="2400" dirty="0" err="1" smtClean="0">
                <a:effectLst/>
              </a:rPr>
              <a:t>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r>
              <a:rPr lang="ru-RU" sz="2400" dirty="0" err="1" smtClean="0"/>
              <a:t>ф</a:t>
            </a:r>
            <a:r>
              <a:rPr lang="ru-RU" sz="2400" dirty="0" err="1" smtClean="0">
                <a:effectLst/>
              </a:rPr>
              <a:t>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r>
              <a:rPr lang="ru-RU" sz="2400" dirty="0" err="1" smtClean="0">
                <a:effectLst/>
              </a:rPr>
              <a:t>фортепи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r>
              <a:rPr lang="ru-RU" sz="2400" dirty="0" err="1" smtClean="0">
                <a:effectLst/>
              </a:rPr>
              <a:t>фортепи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r>
              <a:rPr lang="ru-RU" sz="2400" dirty="0" err="1" smtClean="0">
                <a:effectLst/>
              </a:rPr>
              <a:t>фортепи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r>
              <a:rPr lang="ru-RU" sz="2400" dirty="0" err="1" smtClean="0">
                <a:effectLst/>
              </a:rPr>
              <a:t>фортепи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а́</a:t>
            </a:r>
            <a:r>
              <a:rPr lang="ru-RU" sz="2400" dirty="0" err="1" smtClean="0">
                <a:effectLst/>
              </a:rPr>
              <a:t>но</a:t>
            </a:r>
            <a:endParaRPr lang="ru-RU" sz="2400" dirty="0" smtClean="0">
              <a:effectLst/>
            </a:endParaRPr>
          </a:p>
          <a:p>
            <a:pPr fontAlgn="t"/>
            <a:endParaRPr lang="ru-RU" sz="2400" dirty="0" smtClean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8871" y="2385583"/>
            <a:ext cx="2438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r>
              <a:rPr lang="ru-RU" sz="2400" dirty="0" err="1"/>
              <a:t>фортепи</a:t>
            </a:r>
            <a:r>
              <a:rPr lang="ru-RU" sz="2400" dirty="0" err="1">
                <a:solidFill>
                  <a:srgbClr val="FF0000"/>
                </a:solidFill>
              </a:rPr>
              <a:t>а́</a:t>
            </a:r>
            <a:r>
              <a:rPr lang="ru-RU" sz="2400" dirty="0" err="1"/>
              <a:t>но</a:t>
            </a:r>
            <a:endParaRPr lang="ru-RU" sz="2400" dirty="0"/>
          </a:p>
          <a:p>
            <a:pPr fontAlgn="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9837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1513068"/>
            <a:ext cx="8589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 smtClean="0">
                <a:effectLst/>
              </a:rPr>
              <a:t>Транскрипция слова: [</a:t>
            </a:r>
            <a:r>
              <a:rPr lang="ru-RU" sz="2400" b="0" i="0" u="none" strike="noStrike" dirty="0" err="1" smtClean="0">
                <a:effectLst/>
              </a:rPr>
              <a:t>фарт’ип’иана</a:t>
            </a:r>
            <a:r>
              <a:rPr lang="ru-RU" sz="2400" b="0" i="0" u="none" strike="noStrike" dirty="0" smtClean="0">
                <a:effectLst/>
              </a:rPr>
              <a:t>]</a:t>
            </a:r>
          </a:p>
          <a:p>
            <a:r>
              <a:rPr lang="ru-RU" sz="2400" b="0" i="0" u="none" strike="noStrike" dirty="0" smtClean="0">
                <a:effectLst/>
              </a:rPr>
              <a:t>ф — [ф] — согласный, парный глухой, парный твёрдый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о — [а] — гласный, безударный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р — [р] — согласный, непарный звонкий, сонорный, парный твёрдый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т — [т’] — согласный, парный глухой, парный мягкий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е — [и] — гласный, безударный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п — [п’] — согласный, парный глухой, парный мягкий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и — [и] — гласный, безударный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а — [а] — гласный, ударный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н — [н] — согласный, непарный звонкий, сонорный, парный твёрдый</a:t>
            </a:r>
            <a:br>
              <a:rPr lang="ru-RU" sz="2400" b="0" i="0" u="none" strike="noStrike" dirty="0" smtClean="0">
                <a:effectLst/>
              </a:rPr>
            </a:br>
            <a:r>
              <a:rPr lang="ru-RU" sz="2400" b="0" i="0" u="none" strike="noStrike" dirty="0" smtClean="0">
                <a:effectLst/>
              </a:rPr>
              <a:t>о — [а] — гласный, безударный</a:t>
            </a:r>
            <a:endParaRPr lang="ru-RU" sz="2400" b="0" i="0" u="none" strike="noStrike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415636"/>
            <a:ext cx="497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Фонетический разбор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237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591</Words>
  <Application>Microsoft Office PowerPoint</Application>
  <PresentationFormat>Произвольный</PresentationFormat>
  <Paragraphs>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Портрет слова Фортепиано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слова Фортепиано</dc:title>
  <dc:creator>Asus</dc:creator>
  <cp:lastModifiedBy>user</cp:lastModifiedBy>
  <cp:revision>23</cp:revision>
  <dcterms:created xsi:type="dcterms:W3CDTF">2018-02-18T04:44:14Z</dcterms:created>
  <dcterms:modified xsi:type="dcterms:W3CDTF">2018-03-25T16:50:13Z</dcterms:modified>
</cp:coreProperties>
</file>