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8" r:id="rId2"/>
    <p:sldId id="258" r:id="rId3"/>
    <p:sldId id="259" r:id="rId4"/>
    <p:sldId id="264" r:id="rId5"/>
    <p:sldId id="322" r:id="rId6"/>
    <p:sldId id="262" r:id="rId7"/>
    <p:sldId id="263" r:id="rId8"/>
    <p:sldId id="260" r:id="rId9"/>
    <p:sldId id="261" r:id="rId10"/>
    <p:sldId id="268" r:id="rId11"/>
    <p:sldId id="321" r:id="rId12"/>
    <p:sldId id="269" r:id="rId13"/>
    <p:sldId id="320" r:id="rId14"/>
    <p:sldId id="360" r:id="rId15"/>
    <p:sldId id="361" r:id="rId16"/>
    <p:sldId id="362" r:id="rId17"/>
    <p:sldId id="363" r:id="rId18"/>
    <p:sldId id="364" r:id="rId19"/>
    <p:sldId id="365" r:id="rId20"/>
    <p:sldId id="366" r:id="rId21"/>
    <p:sldId id="367" r:id="rId22"/>
    <p:sldId id="368" r:id="rId23"/>
    <p:sldId id="369" r:id="rId24"/>
    <p:sldId id="287" r:id="rId25"/>
    <p:sldId id="329" r:id="rId26"/>
    <p:sldId id="281" r:id="rId27"/>
    <p:sldId id="331" r:id="rId28"/>
    <p:sldId id="284" r:id="rId29"/>
    <p:sldId id="333" r:id="rId30"/>
    <p:sldId id="283" r:id="rId31"/>
    <p:sldId id="332" r:id="rId32"/>
    <p:sldId id="282" r:id="rId33"/>
    <p:sldId id="330" r:id="rId34"/>
    <p:sldId id="371" r:id="rId35"/>
    <p:sldId id="345" r:id="rId36"/>
    <p:sldId id="294" r:id="rId37"/>
    <p:sldId id="346" r:id="rId38"/>
    <p:sldId id="295" r:id="rId39"/>
    <p:sldId id="336" r:id="rId40"/>
    <p:sldId id="296" r:id="rId41"/>
    <p:sldId id="337" r:id="rId42"/>
    <p:sldId id="298" r:id="rId43"/>
    <p:sldId id="349" r:id="rId44"/>
    <p:sldId id="297" r:id="rId45"/>
    <p:sldId id="339" r:id="rId46"/>
    <p:sldId id="350" r:id="rId47"/>
    <p:sldId id="354" r:id="rId48"/>
    <p:sldId id="351" r:id="rId49"/>
    <p:sldId id="355" r:id="rId50"/>
    <p:sldId id="352" r:id="rId51"/>
    <p:sldId id="356" r:id="rId52"/>
    <p:sldId id="353" r:id="rId53"/>
    <p:sldId id="357" r:id="rId5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4800" kern="1200">
        <a:solidFill>
          <a:srgbClr val="66FFFF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800" kern="1200">
        <a:solidFill>
          <a:srgbClr val="66FFFF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800" kern="1200">
        <a:solidFill>
          <a:srgbClr val="66FFFF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800" kern="1200">
        <a:solidFill>
          <a:srgbClr val="66FFFF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800" kern="1200">
        <a:solidFill>
          <a:srgbClr val="66FFFF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800" kern="1200">
        <a:solidFill>
          <a:srgbClr val="66FFFF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800" kern="1200">
        <a:solidFill>
          <a:srgbClr val="66FFFF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800" kern="1200">
        <a:solidFill>
          <a:srgbClr val="66FFFF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800" kern="1200">
        <a:solidFill>
          <a:srgbClr val="66FFFF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00"/>
    <a:srgbClr val="FF33CC"/>
    <a:srgbClr val="FFFF00"/>
    <a:srgbClr val="66FF33"/>
    <a:srgbClr val="CCECFF"/>
    <a:srgbClr val="66FFFF"/>
    <a:srgbClr val="FF0000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39" autoAdjust="0"/>
    <p:restoredTop sz="94670" autoAdjust="0"/>
  </p:normalViewPr>
  <p:slideViewPr>
    <p:cSldViewPr snapToGrid="0">
      <p:cViewPr>
        <p:scale>
          <a:sx n="100" d="100"/>
          <a:sy n="100" d="100"/>
        </p:scale>
        <p:origin x="-204" y="-25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3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F55B1-BB4B-4409-B370-C7B27FA1D1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C4F4C-7EA3-4B0D-8B17-919471374C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B97D7-127C-4DAB-9163-936E1D6B63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C70E1-72F2-4C74-AAB8-2A8D2AFAEB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5C0E3-6DA5-4D39-A047-1E6FCFE674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A281F-EE5C-4574-B7A5-D54F4DB2EE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77886C-6FBC-42D0-971D-2869D747F7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04DBD7-59F2-476D-A893-3059F4C114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43E80-6721-47E2-8838-4CCC0C2FAE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7F43B-7D68-4527-A9AC-28F211AC24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804C8-837C-4586-A2DE-6EB505B5D8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F135B-C381-404C-B840-904789057E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94C4B-88A2-4481-80EF-6874604E03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99"/>
            </a:gs>
            <a:gs pos="50000">
              <a:srgbClr val="0000FF"/>
            </a:gs>
            <a:gs pos="100000">
              <a:srgbClr val="0000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255F509B-94AD-4752-8F90-F57C106B30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" Target="slide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slide" Target="slide15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slide" Target="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slide" Target="slide23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13" Type="http://schemas.openxmlformats.org/officeDocument/2006/relationships/slide" Target="slide24.xml"/><Relationship Id="rId18" Type="http://schemas.openxmlformats.org/officeDocument/2006/relationships/slide" Target="slide34.xml"/><Relationship Id="rId26" Type="http://schemas.openxmlformats.org/officeDocument/2006/relationships/slide" Target="slide50.xml"/><Relationship Id="rId3" Type="http://schemas.openxmlformats.org/officeDocument/2006/relationships/slide" Target="slide4.xml"/><Relationship Id="rId21" Type="http://schemas.openxmlformats.org/officeDocument/2006/relationships/slide" Target="slide40.xml"/><Relationship Id="rId7" Type="http://schemas.openxmlformats.org/officeDocument/2006/relationships/slide" Target="slide12.xml"/><Relationship Id="rId12" Type="http://schemas.openxmlformats.org/officeDocument/2006/relationships/slide" Target="slide22.xml"/><Relationship Id="rId17" Type="http://schemas.openxmlformats.org/officeDocument/2006/relationships/slide" Target="slide32.xml"/><Relationship Id="rId25" Type="http://schemas.openxmlformats.org/officeDocument/2006/relationships/slide" Target="slide48.xml"/><Relationship Id="rId2" Type="http://schemas.openxmlformats.org/officeDocument/2006/relationships/slideLayout" Target="../slideLayouts/slideLayout12.xml"/><Relationship Id="rId16" Type="http://schemas.openxmlformats.org/officeDocument/2006/relationships/slide" Target="slide30.xml"/><Relationship Id="rId20" Type="http://schemas.openxmlformats.org/officeDocument/2006/relationships/slide" Target="slide38.xml"/><Relationship Id="rId1" Type="http://schemas.openxmlformats.org/officeDocument/2006/relationships/themeOverride" Target="../theme/themeOverride1.xml"/><Relationship Id="rId6" Type="http://schemas.openxmlformats.org/officeDocument/2006/relationships/slide" Target="slide10.xml"/><Relationship Id="rId11" Type="http://schemas.openxmlformats.org/officeDocument/2006/relationships/slide" Target="slide20.xml"/><Relationship Id="rId24" Type="http://schemas.openxmlformats.org/officeDocument/2006/relationships/slide" Target="slide46.xml"/><Relationship Id="rId5" Type="http://schemas.openxmlformats.org/officeDocument/2006/relationships/slide" Target="slide8.xml"/><Relationship Id="rId15" Type="http://schemas.openxmlformats.org/officeDocument/2006/relationships/slide" Target="slide28.xml"/><Relationship Id="rId23" Type="http://schemas.openxmlformats.org/officeDocument/2006/relationships/slide" Target="slide44.xml"/><Relationship Id="rId10" Type="http://schemas.openxmlformats.org/officeDocument/2006/relationships/slide" Target="slide18.xml"/><Relationship Id="rId19" Type="http://schemas.openxmlformats.org/officeDocument/2006/relationships/slide" Target="slide36.xml"/><Relationship Id="rId4" Type="http://schemas.openxmlformats.org/officeDocument/2006/relationships/slide" Target="slide6.xml"/><Relationship Id="rId9" Type="http://schemas.openxmlformats.org/officeDocument/2006/relationships/slide" Target="slide16.xml"/><Relationship Id="rId14" Type="http://schemas.openxmlformats.org/officeDocument/2006/relationships/slide" Target="slide26.xml"/><Relationship Id="rId22" Type="http://schemas.openxmlformats.org/officeDocument/2006/relationships/slide" Target="slide42.xml"/><Relationship Id="rId27" Type="http://schemas.openxmlformats.org/officeDocument/2006/relationships/slide" Target="slide5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smiles.33b.ru/smile.105390.html" TargetMode="Externa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46.xml"/><Relationship Id="rId2" Type="http://schemas.openxmlformats.org/officeDocument/2006/relationships/slide" Target="slide28.xml"/><Relationship Id="rId1" Type="http://schemas.openxmlformats.org/officeDocument/2006/relationships/slideLayout" Target="../slideLayouts/slideLayout6.xml"/><Relationship Id="rId4" Type="http://schemas.openxmlformats.org/officeDocument/2006/relationships/slide" Target="slide48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40.xml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4400" y="0"/>
            <a:ext cx="7486650" cy="1417638"/>
          </a:xfrm>
        </p:spPr>
        <p:txBody>
          <a:bodyPr/>
          <a:lstStyle/>
          <a:p>
            <a:pPr eaLnBrk="1" hangingPunct="1"/>
            <a:r>
              <a:rPr lang="ru-RU" sz="4800" b="1" smtClean="0">
                <a:solidFill>
                  <a:schemeClr val="bg1"/>
                </a:solidFill>
              </a:rPr>
              <a:t>СВОЯ ИГРА</a:t>
            </a:r>
          </a:p>
        </p:txBody>
      </p:sp>
      <p:sp>
        <p:nvSpPr>
          <p:cNvPr id="15362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771650" y="5826125"/>
            <a:ext cx="6134100" cy="6429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4000" b="1" smtClean="0">
                <a:solidFill>
                  <a:schemeClr val="bg1"/>
                </a:solidFill>
              </a:rPr>
              <a:t>Механические явления</a:t>
            </a:r>
          </a:p>
        </p:txBody>
      </p:sp>
      <p:pic>
        <p:nvPicPr>
          <p:cNvPr id="15363" name="Picture 9" descr="{13CBC63A-DC18-44C4-ACD9-CB7527C4762C}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8963" y="1239838"/>
            <a:ext cx="5848350" cy="438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161925"/>
            <a:ext cx="7772400" cy="1143000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chemeClr val="bg1"/>
                </a:solidFill>
              </a:rPr>
              <a:t>Невесомость </a:t>
            </a:r>
            <a:br>
              <a:rPr lang="ru-RU" smtClean="0">
                <a:solidFill>
                  <a:schemeClr val="bg1"/>
                </a:solidFill>
              </a:rPr>
            </a:br>
            <a:r>
              <a:rPr lang="ru-RU" smtClean="0">
                <a:solidFill>
                  <a:schemeClr val="bg1"/>
                </a:solidFill>
              </a:rPr>
              <a:t>400</a:t>
            </a:r>
            <a:r>
              <a:rPr lang="ru-RU" sz="5400" smtClean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609600" y="1524000"/>
            <a:ext cx="7981950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Когда космонавт испытывает перегрузку: при старте или приземлении ракеты?</a:t>
            </a:r>
          </a:p>
        </p:txBody>
      </p:sp>
      <p:pic>
        <p:nvPicPr>
          <p:cNvPr id="24579" name="Picture 8" descr="101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62325" y="5035550"/>
            <a:ext cx="1828800" cy="143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2"/>
          <p:cNvSpPr txBox="1">
            <a:spLocks noChangeArrowheads="1"/>
          </p:cNvSpPr>
          <p:nvPr/>
        </p:nvSpPr>
        <p:spPr bwMode="auto">
          <a:xfrm>
            <a:off x="0" y="6338888"/>
            <a:ext cx="1376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rId2" action="ppaction://hlinksldjump"/>
              </a:rPr>
              <a:t>НАЗАД</a:t>
            </a:r>
            <a:endParaRPr lang="ru-RU" sz="2800"/>
          </a:p>
        </p:txBody>
      </p:sp>
      <p:sp>
        <p:nvSpPr>
          <p:cNvPr id="25602" name="Text Box 3"/>
          <p:cNvSpPr txBox="1">
            <a:spLocks noChangeArrowheads="1"/>
          </p:cNvSpPr>
          <p:nvPr/>
        </p:nvSpPr>
        <p:spPr bwMode="auto">
          <a:xfrm>
            <a:off x="7656513" y="6338888"/>
            <a:ext cx="1487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rId2" action="ppaction://hlinksldjump"/>
              </a:rPr>
              <a:t>ВЫХОД</a:t>
            </a:r>
            <a:endParaRPr lang="ru-RU" sz="2800"/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0" y="228600"/>
            <a:ext cx="68770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25604" name="Rectangle 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371600" y="6477000"/>
            <a:ext cx="63436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title"/>
          </p:nvPr>
        </p:nvSpPr>
        <p:spPr>
          <a:xfrm>
            <a:off x="704850" y="2705100"/>
            <a:ext cx="7772400" cy="1143000"/>
          </a:xfrm>
        </p:spPr>
        <p:txBody>
          <a:bodyPr/>
          <a:lstStyle/>
          <a:p>
            <a:pPr eaLnBrk="1" hangingPunct="1"/>
            <a:r>
              <a:rPr lang="ru-RU" sz="3200" smtClean="0">
                <a:solidFill>
                  <a:schemeClr val="bg1"/>
                </a:solidFill>
              </a:rPr>
              <a:t>При старте вес тела космонавта увеличивается</a:t>
            </a:r>
          </a:p>
        </p:txBody>
      </p:sp>
      <p:sp>
        <p:nvSpPr>
          <p:cNvPr id="25606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781050" y="285750"/>
            <a:ext cx="7772400" cy="1143000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chemeClr val="bg1"/>
                </a:solidFill>
              </a:rPr>
              <a:t>Невесомость </a:t>
            </a:r>
            <a:br>
              <a:rPr lang="ru-RU" smtClean="0">
                <a:solidFill>
                  <a:schemeClr val="bg1"/>
                </a:solidFill>
              </a:rPr>
            </a:br>
            <a:r>
              <a:rPr lang="ru-RU" smtClean="0">
                <a:solidFill>
                  <a:schemeClr val="bg1"/>
                </a:solidFill>
              </a:rPr>
              <a:t>500</a:t>
            </a:r>
          </a:p>
        </p:txBody>
      </p:sp>
      <p:pic>
        <p:nvPicPr>
          <p:cNvPr id="26626" name="Picture 6" descr="Сила тяжести - это сила тяготения тела к планете. Сила тяжести всегда направлена к центру планет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3403600"/>
            <a:ext cx="2722563" cy="307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Text Box 7"/>
          <p:cNvSpPr txBox="1">
            <a:spLocks noChangeArrowheads="1"/>
          </p:cNvSpPr>
          <p:nvPr/>
        </p:nvSpPr>
        <p:spPr bwMode="auto">
          <a:xfrm>
            <a:off x="36513" y="1844675"/>
            <a:ext cx="910748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>
                <a:solidFill>
                  <a:schemeClr val="bg1"/>
                </a:solidFill>
              </a:rPr>
              <a:t>В какой точке Земли вес человека максимален?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2"/>
          <p:cNvSpPr txBox="1">
            <a:spLocks noChangeArrowheads="1"/>
          </p:cNvSpPr>
          <p:nvPr/>
        </p:nvSpPr>
        <p:spPr bwMode="auto">
          <a:xfrm>
            <a:off x="0" y="6338888"/>
            <a:ext cx="1376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rId2" action="ppaction://hlinksldjump"/>
              </a:rPr>
              <a:t>НАЗАД</a:t>
            </a:r>
            <a:endParaRPr lang="ru-RU" sz="2800"/>
          </a:p>
        </p:txBody>
      </p:sp>
      <p:sp>
        <p:nvSpPr>
          <p:cNvPr id="27650" name="Text Box 3"/>
          <p:cNvSpPr txBox="1">
            <a:spLocks noChangeArrowheads="1"/>
          </p:cNvSpPr>
          <p:nvPr/>
        </p:nvSpPr>
        <p:spPr bwMode="auto">
          <a:xfrm>
            <a:off x="7656513" y="6338888"/>
            <a:ext cx="1487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rId2" action="ppaction://hlinksldjump"/>
              </a:rPr>
              <a:t>ВЫХОД</a:t>
            </a:r>
            <a:endParaRPr lang="ru-RU" sz="2800"/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0" y="228600"/>
            <a:ext cx="68770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27652" name="Rectangle 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371600" y="6477000"/>
            <a:ext cx="63436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27653" name="Rectangle 11"/>
          <p:cNvSpPr>
            <a:spLocks noGrp="1" noChangeArrowheads="1"/>
          </p:cNvSpPr>
          <p:nvPr>
            <p:ph type="title"/>
          </p:nvPr>
        </p:nvSpPr>
        <p:spPr>
          <a:xfrm>
            <a:off x="1085850" y="485775"/>
            <a:ext cx="7200900" cy="1600200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chemeClr val="bg1"/>
                </a:solidFill>
              </a:rPr>
              <a:t>Вес тела человека максимален на полюсе.</a:t>
            </a:r>
          </a:p>
        </p:txBody>
      </p:sp>
      <p:sp>
        <p:nvSpPr>
          <p:cNvPr id="27654" name="Rectangle 17"/>
          <p:cNvSpPr>
            <a:spLocks noGrp="1" noChangeArrowheads="1"/>
          </p:cNvSpPr>
          <p:nvPr>
            <p:ph type="body" sz="half" idx="1"/>
          </p:nvPr>
        </p:nvSpPr>
        <p:spPr>
          <a:xfrm>
            <a:off x="552450" y="4495800"/>
            <a:ext cx="6419850" cy="1504950"/>
          </a:xfrm>
        </p:spPr>
        <p:txBody>
          <a:bodyPr/>
          <a:lstStyle/>
          <a:p>
            <a:pPr lvl="4" eaLnBrk="1" hangingPunct="1">
              <a:buFontTx/>
              <a:buNone/>
            </a:pPr>
            <a:r>
              <a:rPr lang="en-US" sz="3600" smtClean="0">
                <a:solidFill>
                  <a:schemeClr val="bg1"/>
                </a:solidFill>
              </a:rPr>
              <a:t>g(</a:t>
            </a:r>
            <a:r>
              <a:rPr lang="ru-RU" sz="3600" smtClean="0">
                <a:solidFill>
                  <a:schemeClr val="bg1"/>
                </a:solidFill>
              </a:rPr>
              <a:t>полюс</a:t>
            </a:r>
            <a:r>
              <a:rPr lang="en-US" sz="3600" smtClean="0">
                <a:solidFill>
                  <a:schemeClr val="bg1"/>
                </a:solidFill>
              </a:rPr>
              <a:t>)=</a:t>
            </a:r>
            <a:r>
              <a:rPr lang="ru-RU" sz="3600" smtClean="0">
                <a:solidFill>
                  <a:schemeClr val="bg1"/>
                </a:solidFill>
              </a:rPr>
              <a:t>9,83 Н</a:t>
            </a:r>
            <a:r>
              <a:rPr lang="en-US" sz="3600" smtClean="0">
                <a:solidFill>
                  <a:schemeClr val="bg1"/>
                </a:solidFill>
              </a:rPr>
              <a:t>/</a:t>
            </a:r>
            <a:r>
              <a:rPr lang="ru-RU" sz="3600" smtClean="0">
                <a:solidFill>
                  <a:schemeClr val="bg1"/>
                </a:solidFill>
              </a:rPr>
              <a:t>кг </a:t>
            </a:r>
            <a:endParaRPr lang="en-US" sz="3600" smtClean="0">
              <a:solidFill>
                <a:schemeClr val="bg1"/>
              </a:solidFill>
            </a:endParaRPr>
          </a:p>
          <a:p>
            <a:pPr lvl="4" eaLnBrk="1" hangingPunct="1">
              <a:buFontTx/>
              <a:buNone/>
            </a:pPr>
            <a:r>
              <a:rPr lang="ru-RU" sz="3600" smtClean="0">
                <a:solidFill>
                  <a:schemeClr val="bg1"/>
                </a:solidFill>
              </a:rPr>
              <a:t> </a:t>
            </a:r>
            <a:r>
              <a:rPr lang="en-US" sz="3600" smtClean="0">
                <a:solidFill>
                  <a:schemeClr val="bg1"/>
                </a:solidFill>
              </a:rPr>
              <a:t>g(</a:t>
            </a:r>
            <a:r>
              <a:rPr lang="ru-RU" sz="3600" smtClean="0">
                <a:solidFill>
                  <a:schemeClr val="bg1"/>
                </a:solidFill>
              </a:rPr>
              <a:t>экватор</a:t>
            </a:r>
            <a:r>
              <a:rPr lang="en-US" sz="3600" smtClean="0">
                <a:solidFill>
                  <a:schemeClr val="bg1"/>
                </a:solidFill>
              </a:rPr>
              <a:t>)=</a:t>
            </a:r>
            <a:r>
              <a:rPr lang="ru-RU" sz="3600" smtClean="0">
                <a:solidFill>
                  <a:schemeClr val="bg1"/>
                </a:solidFill>
              </a:rPr>
              <a:t>9,78 Н</a:t>
            </a:r>
            <a:r>
              <a:rPr lang="en-US" sz="3600" smtClean="0">
                <a:solidFill>
                  <a:schemeClr val="bg1"/>
                </a:solidFill>
              </a:rPr>
              <a:t>/</a:t>
            </a:r>
            <a:r>
              <a:rPr lang="ru-RU" sz="3600" smtClean="0">
                <a:solidFill>
                  <a:schemeClr val="bg1"/>
                </a:solidFill>
              </a:rPr>
              <a:t>кг </a:t>
            </a:r>
          </a:p>
        </p:txBody>
      </p:sp>
      <p:pic>
        <p:nvPicPr>
          <p:cNvPr id="27655" name="Picture 19" descr="Формула для расчета силы тяжести. Формула читается так: 'Эф тяж равно жэ эм'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09850" y="2381250"/>
            <a:ext cx="3762375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smtClean="0">
                <a:solidFill>
                  <a:schemeClr val="bg1"/>
                </a:solidFill>
              </a:rPr>
              <a:t>Механическое движение</a:t>
            </a:r>
            <a:r>
              <a:rPr lang="ru-RU" sz="4000" smtClean="0">
                <a:solidFill>
                  <a:schemeClr val="bg1"/>
                </a:solidFill>
              </a:rPr>
              <a:t> </a:t>
            </a:r>
            <a:br>
              <a:rPr lang="ru-RU" sz="4000" smtClean="0">
                <a:solidFill>
                  <a:schemeClr val="bg1"/>
                </a:solidFill>
              </a:rPr>
            </a:br>
            <a:r>
              <a:rPr lang="ru-RU" sz="4000" smtClean="0">
                <a:solidFill>
                  <a:schemeClr val="bg1"/>
                </a:solidFill>
              </a:rPr>
              <a:t>100</a:t>
            </a:r>
          </a:p>
        </p:txBody>
      </p:sp>
      <p:sp>
        <p:nvSpPr>
          <p:cNvPr id="28674" name="Text Box 3"/>
          <p:cNvSpPr txBox="1">
            <a:spLocks noChangeArrowheads="1"/>
          </p:cNvSpPr>
          <p:nvPr/>
        </p:nvSpPr>
        <p:spPr bwMode="auto">
          <a:xfrm>
            <a:off x="571500" y="1790700"/>
            <a:ext cx="7620000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 </a:t>
            </a:r>
            <a:r>
              <a:rPr lang="ru-RU" sz="2800">
                <a:solidFill>
                  <a:schemeClr val="bg1"/>
                </a:solidFill>
              </a:rPr>
              <a:t>Человек, сидящий на вращающейся карусели, видит, что относительно нее он неподвижен, а окружающие его предметы и Земля движутся. Что является в данном случае телом отсчета?</a:t>
            </a:r>
            <a:r>
              <a:rPr lang="ru-RU" sz="2800"/>
              <a:t> </a:t>
            </a:r>
          </a:p>
        </p:txBody>
      </p:sp>
      <p:sp>
        <p:nvSpPr>
          <p:cNvPr id="28675" name="Text Box 4"/>
          <p:cNvSpPr txBox="1">
            <a:spLocks noChangeArrowheads="1"/>
          </p:cNvSpPr>
          <p:nvPr/>
        </p:nvSpPr>
        <p:spPr bwMode="auto">
          <a:xfrm>
            <a:off x="3773488" y="6132513"/>
            <a:ext cx="13477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4000">
                <a:hlinkClick r:id="rId2" action="ppaction://hlinksldjump"/>
              </a:rPr>
              <a:t>ответ</a:t>
            </a:r>
            <a:endParaRPr lang="ru-RU" sz="4000"/>
          </a:p>
        </p:txBody>
      </p:sp>
      <p:pic>
        <p:nvPicPr>
          <p:cNvPr id="28676" name="Picture 5" descr="f70c1c936c8bcb0fcf77bedab1ce8d05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14675" y="4191000"/>
            <a:ext cx="2409825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2"/>
          <p:cNvSpPr txBox="1">
            <a:spLocks noChangeArrowheads="1"/>
          </p:cNvSpPr>
          <p:nvPr/>
        </p:nvSpPr>
        <p:spPr bwMode="auto">
          <a:xfrm>
            <a:off x="0" y="6338888"/>
            <a:ext cx="1376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rId3" action="ppaction://hlinksldjump"/>
              </a:rPr>
              <a:t>НАЗАД</a:t>
            </a:r>
            <a:endParaRPr lang="ru-RU" sz="2800"/>
          </a:p>
        </p:txBody>
      </p:sp>
      <p:sp>
        <p:nvSpPr>
          <p:cNvPr id="29698" name="Text Box 3"/>
          <p:cNvSpPr txBox="1">
            <a:spLocks noChangeArrowheads="1"/>
          </p:cNvSpPr>
          <p:nvPr/>
        </p:nvSpPr>
        <p:spPr bwMode="auto">
          <a:xfrm>
            <a:off x="7656513" y="6338888"/>
            <a:ext cx="1487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" action="ppaction://noaction"/>
              </a:rPr>
              <a:t>ВЫХОД</a:t>
            </a:r>
            <a:endParaRPr lang="ru-RU" sz="2800"/>
          </a:p>
        </p:txBody>
      </p:sp>
      <p:sp>
        <p:nvSpPr>
          <p:cNvPr id="217092" name="Text Box 4"/>
          <p:cNvSpPr txBox="1">
            <a:spLocks noChangeArrowheads="1"/>
          </p:cNvSpPr>
          <p:nvPr/>
        </p:nvSpPr>
        <p:spPr bwMode="auto">
          <a:xfrm>
            <a:off x="438150" y="1428750"/>
            <a:ext cx="82296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Телом отсчета является карусель.</a:t>
            </a:r>
          </a:p>
        </p:txBody>
      </p:sp>
      <p:sp>
        <p:nvSpPr>
          <p:cNvPr id="29700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-2038350" y="20955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29701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333500" y="6457950"/>
            <a:ext cx="6362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70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092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209550"/>
            <a:ext cx="7772400" cy="1143000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chemeClr val="bg1"/>
                </a:solidFill>
              </a:rPr>
              <a:t>Механическое движение</a:t>
            </a:r>
            <a:r>
              <a:rPr lang="ru-RU" sz="4000" smtClean="0">
                <a:solidFill>
                  <a:schemeClr val="bg1"/>
                </a:solidFill>
              </a:rPr>
              <a:t> </a:t>
            </a:r>
            <a:br>
              <a:rPr lang="ru-RU" sz="4000" smtClean="0">
                <a:solidFill>
                  <a:schemeClr val="bg1"/>
                </a:solidFill>
              </a:rPr>
            </a:br>
            <a:r>
              <a:rPr lang="ru-RU" sz="4000" smtClean="0">
                <a:solidFill>
                  <a:schemeClr val="bg1"/>
                </a:solidFill>
              </a:rPr>
              <a:t>200</a:t>
            </a:r>
          </a:p>
        </p:txBody>
      </p:sp>
      <p:sp>
        <p:nvSpPr>
          <p:cNvPr id="30722" name="Text Box 3"/>
          <p:cNvSpPr txBox="1">
            <a:spLocks noChangeArrowheads="1"/>
          </p:cNvSpPr>
          <p:nvPr/>
        </p:nvSpPr>
        <p:spPr bwMode="auto">
          <a:xfrm>
            <a:off x="1047750" y="2819400"/>
            <a:ext cx="76200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/>
              <a:t>Вертолетчик сумел посадить вертолет на крышу движущегося автомобиля. При каком физическом условии это возможно?</a:t>
            </a:r>
          </a:p>
        </p:txBody>
      </p:sp>
      <p:sp>
        <p:nvSpPr>
          <p:cNvPr id="30723" name="Text Box 4"/>
          <p:cNvSpPr txBox="1">
            <a:spLocks noChangeArrowheads="1"/>
          </p:cNvSpPr>
          <p:nvPr/>
        </p:nvSpPr>
        <p:spPr bwMode="auto">
          <a:xfrm>
            <a:off x="3773488" y="6132513"/>
            <a:ext cx="13477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4000">
                <a:hlinkClick r:id="rId2" action="ppaction://hlinksldjump"/>
              </a:rPr>
              <a:t>ответ</a:t>
            </a:r>
            <a:endParaRPr lang="ru-RU" sz="4000"/>
          </a:p>
        </p:txBody>
      </p:sp>
      <p:pic>
        <p:nvPicPr>
          <p:cNvPr id="30724" name="Picture 6" descr="1970d72f482e66a98e9475a0e49611f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95938" y="4948238"/>
            <a:ext cx="214312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Picture 7" descr="8cf0059c23ea4e7fda1922ed5f25764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7663" y="1371600"/>
            <a:ext cx="314007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2"/>
          <p:cNvSpPr txBox="1">
            <a:spLocks noChangeArrowheads="1"/>
          </p:cNvSpPr>
          <p:nvPr/>
        </p:nvSpPr>
        <p:spPr bwMode="auto">
          <a:xfrm>
            <a:off x="0" y="6338888"/>
            <a:ext cx="1376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rId3" action="ppaction://hlinksldjump"/>
              </a:rPr>
              <a:t>НАЗАД</a:t>
            </a:r>
            <a:endParaRPr lang="ru-RU" sz="2800"/>
          </a:p>
        </p:txBody>
      </p:sp>
      <p:sp>
        <p:nvSpPr>
          <p:cNvPr id="31746" name="Text Box 3"/>
          <p:cNvSpPr txBox="1">
            <a:spLocks noChangeArrowheads="1"/>
          </p:cNvSpPr>
          <p:nvPr/>
        </p:nvSpPr>
        <p:spPr bwMode="auto">
          <a:xfrm>
            <a:off x="7656513" y="6338888"/>
            <a:ext cx="1487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" action="ppaction://noaction"/>
              </a:rPr>
              <a:t>ВЫХОД</a:t>
            </a:r>
            <a:endParaRPr lang="ru-RU" sz="2800"/>
          </a:p>
        </p:txBody>
      </p:sp>
      <p:sp>
        <p:nvSpPr>
          <p:cNvPr id="219140" name="Text Box 4"/>
          <p:cNvSpPr txBox="1">
            <a:spLocks noChangeArrowheads="1"/>
          </p:cNvSpPr>
          <p:nvPr/>
        </p:nvSpPr>
        <p:spPr bwMode="auto">
          <a:xfrm>
            <a:off x="1028700" y="1314450"/>
            <a:ext cx="70104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/>
              <a:t>Если вертолет относительно автомобиля неподвижен, т. е. движется почти горизонтально с той же скоростью относительно Земли, что и автомобиль. </a:t>
            </a:r>
          </a:p>
        </p:txBody>
      </p:sp>
      <p:sp>
        <p:nvSpPr>
          <p:cNvPr id="31748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95400" y="6477000"/>
            <a:ext cx="64198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91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40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smtClean="0">
                <a:solidFill>
                  <a:schemeClr val="bg1"/>
                </a:solidFill>
              </a:rPr>
              <a:t>Механическое движение</a:t>
            </a:r>
            <a:r>
              <a:rPr lang="ru-RU" sz="4000" smtClean="0">
                <a:solidFill>
                  <a:schemeClr val="bg1"/>
                </a:solidFill>
              </a:rPr>
              <a:t> </a:t>
            </a:r>
            <a:br>
              <a:rPr lang="ru-RU" sz="4000" smtClean="0">
                <a:solidFill>
                  <a:schemeClr val="bg1"/>
                </a:solidFill>
              </a:rPr>
            </a:br>
            <a:r>
              <a:rPr lang="ru-RU" smtClean="0">
                <a:solidFill>
                  <a:schemeClr val="bg1"/>
                </a:solidFill>
              </a:rPr>
              <a:t>300</a:t>
            </a:r>
            <a:endParaRPr lang="ru-RU" sz="4000" smtClean="0">
              <a:solidFill>
                <a:schemeClr val="bg1"/>
              </a:solidFill>
            </a:endParaRP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914400" y="2590800"/>
            <a:ext cx="7620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/>
              <a:t> </a:t>
            </a: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773488" y="6132513"/>
            <a:ext cx="13477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4000">
                <a:hlinkClick r:id="rId3" action="ppaction://hlinksldjump"/>
              </a:rPr>
              <a:t>ответ</a:t>
            </a:r>
            <a:endParaRPr lang="ru-RU" sz="400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2009775" y="3171825"/>
          <a:ext cx="5238750" cy="2952750"/>
        </p:xfrm>
        <a:graphic>
          <a:graphicData uri="http://schemas.openxmlformats.org/presentationml/2006/ole">
            <p:oleObj spid="_x0000_s1026" name="Точечный рисунок" r:id="rId4" imgW="5238095" imgH="2952381" progId="PBrush">
              <p:embed/>
            </p:oleObj>
          </a:graphicData>
        </a:graphic>
      </p:graphicFrame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582613" y="1831975"/>
            <a:ext cx="7950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chemeClr val="bg1"/>
                </a:solidFill>
              </a:rPr>
              <a:t>Какие виды движения изображены на картинке?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2"/>
          <p:cNvSpPr txBox="1">
            <a:spLocks noChangeArrowheads="1"/>
          </p:cNvSpPr>
          <p:nvPr/>
        </p:nvSpPr>
        <p:spPr bwMode="auto">
          <a:xfrm>
            <a:off x="0" y="6338888"/>
            <a:ext cx="1376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rId3" action="ppaction://hlinksldjump"/>
              </a:rPr>
              <a:t>НАЗАД</a:t>
            </a:r>
            <a:endParaRPr lang="ru-RU" sz="2800"/>
          </a:p>
        </p:txBody>
      </p:sp>
      <p:sp>
        <p:nvSpPr>
          <p:cNvPr id="34818" name="Text Box 3"/>
          <p:cNvSpPr txBox="1">
            <a:spLocks noChangeArrowheads="1"/>
          </p:cNvSpPr>
          <p:nvPr/>
        </p:nvSpPr>
        <p:spPr bwMode="auto">
          <a:xfrm>
            <a:off x="7656513" y="6338888"/>
            <a:ext cx="1487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" action="ppaction://noaction"/>
              </a:rPr>
              <a:t>ВЫХОД</a:t>
            </a:r>
            <a:endParaRPr lang="ru-RU" sz="2800"/>
          </a:p>
        </p:txBody>
      </p:sp>
      <p:sp>
        <p:nvSpPr>
          <p:cNvPr id="221188" name="Text Box 4"/>
          <p:cNvSpPr txBox="1">
            <a:spLocks noChangeArrowheads="1"/>
          </p:cNvSpPr>
          <p:nvPr/>
        </p:nvSpPr>
        <p:spPr bwMode="auto">
          <a:xfrm>
            <a:off x="781050" y="609600"/>
            <a:ext cx="76009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/>
              <a:t>Неравномерное, равномерное, неравномерное.</a:t>
            </a:r>
          </a:p>
        </p:txBody>
      </p:sp>
      <p:sp>
        <p:nvSpPr>
          <p:cNvPr id="34820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0" y="4381500"/>
            <a:ext cx="9144000" cy="643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34821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95400" y="6477000"/>
            <a:ext cx="64389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11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8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990600" y="1390650"/>
            <a:ext cx="716280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6000">
                <a:solidFill>
                  <a:srgbClr val="99CCFF"/>
                </a:solidFill>
                <a:cs typeface="+mn-cs"/>
              </a:rPr>
              <a:t>Данный урок проводится по типу телевизионной передачи…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smtClean="0">
                <a:solidFill>
                  <a:schemeClr val="bg1"/>
                </a:solidFill>
              </a:rPr>
              <a:t>Механическое движение</a:t>
            </a:r>
            <a:r>
              <a:rPr lang="ru-RU" sz="4000" smtClean="0">
                <a:solidFill>
                  <a:schemeClr val="bg1"/>
                </a:solidFill>
              </a:rPr>
              <a:t> </a:t>
            </a:r>
            <a:br>
              <a:rPr lang="ru-RU" sz="4000" smtClean="0">
                <a:solidFill>
                  <a:schemeClr val="bg1"/>
                </a:solidFill>
              </a:rPr>
            </a:br>
            <a:r>
              <a:rPr lang="ru-RU" smtClean="0">
                <a:solidFill>
                  <a:schemeClr val="bg1"/>
                </a:solidFill>
              </a:rPr>
              <a:t/>
            </a:r>
            <a:br>
              <a:rPr lang="ru-RU" smtClean="0">
                <a:solidFill>
                  <a:schemeClr val="bg1"/>
                </a:solidFill>
              </a:rPr>
            </a:br>
            <a:r>
              <a:rPr lang="ru-RU" smtClean="0">
                <a:solidFill>
                  <a:schemeClr val="bg1"/>
                </a:solidFill>
              </a:rPr>
              <a:t>400</a:t>
            </a:r>
            <a:endParaRPr lang="ru-RU" sz="4000" smtClean="0">
              <a:solidFill>
                <a:schemeClr val="bg1"/>
              </a:solidFill>
            </a:endParaRPr>
          </a:p>
        </p:txBody>
      </p:sp>
      <p:sp>
        <p:nvSpPr>
          <p:cNvPr id="222211" name="Text Box 3"/>
          <p:cNvSpPr txBox="1">
            <a:spLocks noChangeArrowheads="1"/>
          </p:cNvSpPr>
          <p:nvPr/>
        </p:nvSpPr>
        <p:spPr bwMode="auto">
          <a:xfrm>
            <a:off x="742950" y="1962150"/>
            <a:ext cx="76200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/>
              <a:t>В движущемся вагоне пассажирского поезда на столе лежит книга. В покое или движении находится книга относительно: а) стола; б) рельсов; в)пола вагона; г) столбов ?</a:t>
            </a:r>
          </a:p>
        </p:txBody>
      </p:sp>
      <p:sp>
        <p:nvSpPr>
          <p:cNvPr id="35843" name="Text Box 4"/>
          <p:cNvSpPr txBox="1">
            <a:spLocks noChangeArrowheads="1"/>
          </p:cNvSpPr>
          <p:nvPr/>
        </p:nvSpPr>
        <p:spPr bwMode="auto">
          <a:xfrm>
            <a:off x="3657600" y="6034088"/>
            <a:ext cx="1579563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>
                <a:hlinkClick r:id="rId3" action="ppaction://hlinksldjump"/>
              </a:rPr>
              <a:t>ответ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22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1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2"/>
          <p:cNvSpPr txBox="1">
            <a:spLocks noChangeArrowheads="1"/>
          </p:cNvSpPr>
          <p:nvPr/>
        </p:nvSpPr>
        <p:spPr bwMode="auto">
          <a:xfrm>
            <a:off x="0" y="6338888"/>
            <a:ext cx="1376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rId3" action="ppaction://hlinksldjump"/>
              </a:rPr>
              <a:t>НАЗАД</a:t>
            </a:r>
            <a:endParaRPr lang="ru-RU" sz="2800"/>
          </a:p>
        </p:txBody>
      </p:sp>
      <p:sp>
        <p:nvSpPr>
          <p:cNvPr id="36866" name="Text Box 3"/>
          <p:cNvSpPr txBox="1">
            <a:spLocks noChangeArrowheads="1"/>
          </p:cNvSpPr>
          <p:nvPr/>
        </p:nvSpPr>
        <p:spPr bwMode="auto">
          <a:xfrm>
            <a:off x="7656513" y="6338888"/>
            <a:ext cx="1487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" action="ppaction://noaction"/>
              </a:rPr>
              <a:t>ВЫХОД</a:t>
            </a:r>
            <a:endParaRPr lang="ru-RU" sz="2800"/>
          </a:p>
        </p:txBody>
      </p:sp>
      <p:sp>
        <p:nvSpPr>
          <p:cNvPr id="223236" name="Text Box 4"/>
          <p:cNvSpPr txBox="1">
            <a:spLocks noChangeArrowheads="1"/>
          </p:cNvSpPr>
          <p:nvPr/>
        </p:nvSpPr>
        <p:spPr bwMode="auto">
          <a:xfrm>
            <a:off x="1047750" y="1143000"/>
            <a:ext cx="76200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/>
              <a:t>А) в покое; б) в движении ; в) в покое ; г) в движении</a:t>
            </a:r>
          </a:p>
        </p:txBody>
      </p:sp>
      <p:sp>
        <p:nvSpPr>
          <p:cNvPr id="36868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955925" y="3805238"/>
            <a:ext cx="184150" cy="149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 sz="4400"/>
          </a:p>
          <a:p>
            <a:pPr algn="ctr"/>
            <a:endParaRPr lang="ru-RU"/>
          </a:p>
        </p:txBody>
      </p:sp>
      <p:sp>
        <p:nvSpPr>
          <p:cNvPr id="36869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57300" y="6477000"/>
            <a:ext cx="64579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32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6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smtClean="0">
                <a:solidFill>
                  <a:schemeClr val="bg1"/>
                </a:solidFill>
              </a:rPr>
              <a:t>Механическое движение</a:t>
            </a:r>
            <a:r>
              <a:rPr lang="ru-RU" sz="4000" smtClean="0">
                <a:solidFill>
                  <a:schemeClr val="bg1"/>
                </a:solidFill>
              </a:rPr>
              <a:t> </a:t>
            </a:r>
            <a:br>
              <a:rPr lang="ru-RU" sz="4000" smtClean="0">
                <a:solidFill>
                  <a:schemeClr val="bg1"/>
                </a:solidFill>
              </a:rPr>
            </a:br>
            <a:r>
              <a:rPr lang="ru-RU" sz="4000" smtClean="0">
                <a:solidFill>
                  <a:schemeClr val="bg1"/>
                </a:solidFill>
              </a:rPr>
              <a:t>500</a:t>
            </a:r>
          </a:p>
        </p:txBody>
      </p:sp>
      <p:sp>
        <p:nvSpPr>
          <p:cNvPr id="37890" name="Text Box 3"/>
          <p:cNvSpPr txBox="1">
            <a:spLocks noChangeArrowheads="1"/>
          </p:cNvSpPr>
          <p:nvPr/>
        </p:nvSpPr>
        <p:spPr bwMode="auto">
          <a:xfrm>
            <a:off x="762000" y="1771650"/>
            <a:ext cx="76200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/>
              <a:t>Какую траекторию при движении описывает центр колеса автомобиля, относительно прямолинейной дороги?</a:t>
            </a:r>
          </a:p>
        </p:txBody>
      </p:sp>
      <p:sp>
        <p:nvSpPr>
          <p:cNvPr id="37891" name="Text Box 4"/>
          <p:cNvSpPr txBox="1">
            <a:spLocks noChangeArrowheads="1"/>
          </p:cNvSpPr>
          <p:nvPr/>
        </p:nvSpPr>
        <p:spPr bwMode="auto">
          <a:xfrm>
            <a:off x="3773488" y="6132513"/>
            <a:ext cx="13477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4000">
                <a:hlinkClick r:id="rId2" action="ppaction://hlinksldjump"/>
              </a:rPr>
              <a:t>ответ</a:t>
            </a:r>
            <a:endParaRPr lang="ru-RU" sz="4000"/>
          </a:p>
        </p:txBody>
      </p:sp>
      <p:pic>
        <p:nvPicPr>
          <p:cNvPr id="37892" name="Picture 5" descr="00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2013" y="4206875"/>
            <a:ext cx="7226300" cy="196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2"/>
          <p:cNvSpPr txBox="1">
            <a:spLocks noChangeArrowheads="1"/>
          </p:cNvSpPr>
          <p:nvPr/>
        </p:nvSpPr>
        <p:spPr bwMode="auto">
          <a:xfrm>
            <a:off x="0" y="6338888"/>
            <a:ext cx="1376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rId3" action="ppaction://hlinksldjump"/>
              </a:rPr>
              <a:t>НАЗАД</a:t>
            </a:r>
            <a:endParaRPr lang="ru-RU" sz="2800"/>
          </a:p>
        </p:txBody>
      </p:sp>
      <p:sp>
        <p:nvSpPr>
          <p:cNvPr id="38914" name="Text Box 3"/>
          <p:cNvSpPr txBox="1">
            <a:spLocks noChangeArrowheads="1"/>
          </p:cNvSpPr>
          <p:nvPr/>
        </p:nvSpPr>
        <p:spPr bwMode="auto">
          <a:xfrm>
            <a:off x="7656513" y="6338888"/>
            <a:ext cx="1487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" action="ppaction://noaction"/>
              </a:rPr>
              <a:t>ВЫХОД</a:t>
            </a:r>
            <a:endParaRPr lang="ru-RU" sz="2800"/>
          </a:p>
        </p:txBody>
      </p:sp>
      <p:sp>
        <p:nvSpPr>
          <p:cNvPr id="225284" name="Text Box 4"/>
          <p:cNvSpPr txBox="1">
            <a:spLocks noChangeArrowheads="1"/>
          </p:cNvSpPr>
          <p:nvPr/>
        </p:nvSpPr>
        <p:spPr bwMode="auto">
          <a:xfrm>
            <a:off x="571500" y="21717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/>
              <a:t>Прямую линию</a:t>
            </a:r>
          </a:p>
        </p:txBody>
      </p:sp>
      <p:sp>
        <p:nvSpPr>
          <p:cNvPr id="38916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0" y="0"/>
            <a:ext cx="9144000" cy="651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38917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57300" y="6477000"/>
            <a:ext cx="64960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2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4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smtClean="0">
                <a:solidFill>
                  <a:schemeClr val="bg1"/>
                </a:solidFill>
              </a:rPr>
              <a:t>Физика в пословицах</a:t>
            </a:r>
            <a:br>
              <a:rPr lang="ru-RU" sz="3600" smtClean="0">
                <a:solidFill>
                  <a:schemeClr val="bg1"/>
                </a:solidFill>
              </a:rPr>
            </a:br>
            <a:r>
              <a:rPr lang="ru-RU" sz="3600" smtClean="0">
                <a:solidFill>
                  <a:schemeClr val="bg1"/>
                </a:solidFill>
              </a:rPr>
              <a:t>100</a:t>
            </a:r>
          </a:p>
        </p:txBody>
      </p:sp>
      <p:sp>
        <p:nvSpPr>
          <p:cNvPr id="39938" name="Text Box 3"/>
          <p:cNvSpPr txBox="1">
            <a:spLocks noChangeArrowheads="1"/>
          </p:cNvSpPr>
          <p:nvPr/>
        </p:nvSpPr>
        <p:spPr bwMode="auto">
          <a:xfrm>
            <a:off x="304800" y="2076450"/>
            <a:ext cx="8420100" cy="204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SzPct val="100000"/>
              <a:buFont typeface="Symbol" pitchFamily="18" charset="2"/>
              <a:buNone/>
            </a:pPr>
            <a:r>
              <a:rPr lang="ru-RU"/>
              <a:t>"Пошло дело как по маслу" – русская пословица </a:t>
            </a:r>
          </a:p>
          <a:p>
            <a:pPr algn="ctr"/>
            <a:endParaRPr lang="ru-RU" sz="3200">
              <a:solidFill>
                <a:schemeClr val="bg1"/>
              </a:solidFill>
            </a:endParaRPr>
          </a:p>
        </p:txBody>
      </p:sp>
      <p:sp>
        <p:nvSpPr>
          <p:cNvPr id="39939" name="Text Box 5"/>
          <p:cNvSpPr txBox="1">
            <a:spLocks noChangeArrowheads="1"/>
          </p:cNvSpPr>
          <p:nvPr/>
        </p:nvSpPr>
        <p:spPr bwMode="auto">
          <a:xfrm>
            <a:off x="173038" y="4079875"/>
            <a:ext cx="84820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3600">
              <a:solidFill>
                <a:schemeClr val="bg1"/>
              </a:solidFill>
            </a:endParaRPr>
          </a:p>
        </p:txBody>
      </p:sp>
      <p:sp>
        <p:nvSpPr>
          <p:cNvPr id="39940" name="Text Box 6"/>
          <p:cNvSpPr txBox="1">
            <a:spLocks noChangeArrowheads="1"/>
          </p:cNvSpPr>
          <p:nvPr/>
        </p:nvSpPr>
        <p:spPr bwMode="auto">
          <a:xfrm>
            <a:off x="1017588" y="4154488"/>
            <a:ext cx="7110412" cy="22891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>
                <a:solidFill>
                  <a:schemeClr val="tx1"/>
                </a:solidFill>
              </a:rPr>
              <a:t>О каком физическом явлении говорится в пословице и в чем ее житейский смысл?</a:t>
            </a:r>
          </a:p>
          <a:p>
            <a:pPr algn="ctr"/>
            <a:endParaRPr lang="ru-RU" sz="36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2"/>
          <p:cNvSpPr txBox="1">
            <a:spLocks noChangeArrowheads="1"/>
          </p:cNvSpPr>
          <p:nvPr/>
        </p:nvSpPr>
        <p:spPr bwMode="auto">
          <a:xfrm>
            <a:off x="0" y="6338888"/>
            <a:ext cx="1376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rId2" action="ppaction://hlinksldjump"/>
              </a:rPr>
              <a:t>НАЗАД</a:t>
            </a:r>
            <a:endParaRPr lang="ru-RU" sz="2800"/>
          </a:p>
        </p:txBody>
      </p:sp>
      <p:sp>
        <p:nvSpPr>
          <p:cNvPr id="40962" name="Text Box 3"/>
          <p:cNvSpPr txBox="1">
            <a:spLocks noChangeArrowheads="1"/>
          </p:cNvSpPr>
          <p:nvPr/>
        </p:nvSpPr>
        <p:spPr bwMode="auto">
          <a:xfrm>
            <a:off x="7656513" y="6338888"/>
            <a:ext cx="1487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rId2" action="ppaction://hlinksldjump"/>
              </a:rPr>
              <a:t>ВЫХОД</a:t>
            </a:r>
            <a:endParaRPr lang="ru-RU" sz="2800"/>
          </a:p>
        </p:txBody>
      </p:sp>
      <p:sp>
        <p:nvSpPr>
          <p:cNvPr id="40963" name="Rectangle 4"/>
          <p:cNvSpPr>
            <a:spLocks noChangeArrowheads="1"/>
          </p:cNvSpPr>
          <p:nvPr/>
        </p:nvSpPr>
        <p:spPr bwMode="auto">
          <a:xfrm>
            <a:off x="0" y="419100"/>
            <a:ext cx="687705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40964" name="Rectangle 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371600" y="6477000"/>
            <a:ext cx="63436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40965" name="Rectangle 8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z="4000" smtClean="0">
                <a:solidFill>
                  <a:schemeClr val="bg1"/>
                </a:solidFill>
              </a:rPr>
              <a:t>Способы уменьшения силы трения</a:t>
            </a:r>
          </a:p>
        </p:txBody>
      </p:sp>
      <p:sp>
        <p:nvSpPr>
          <p:cNvPr id="40966" name="Rectangle 9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0"/>
            <a:ext cx="7772400" cy="1143000"/>
          </a:xfrm>
        </p:spPr>
        <p:txBody>
          <a:bodyPr/>
          <a:lstStyle/>
          <a:p>
            <a:pPr eaLnBrk="1" hangingPunct="1"/>
            <a:r>
              <a:rPr lang="ru-RU" sz="3600" smtClean="0">
                <a:solidFill>
                  <a:schemeClr val="bg1"/>
                </a:solidFill>
              </a:rPr>
              <a:t>Физика в пословицах </a:t>
            </a:r>
            <a:br>
              <a:rPr lang="ru-RU" sz="3600" smtClean="0">
                <a:solidFill>
                  <a:schemeClr val="bg1"/>
                </a:solidFill>
              </a:rPr>
            </a:br>
            <a:r>
              <a:rPr lang="ru-RU" sz="3600" smtClean="0">
                <a:solidFill>
                  <a:schemeClr val="bg1"/>
                </a:solidFill>
              </a:rPr>
              <a:t>200</a:t>
            </a:r>
          </a:p>
        </p:txBody>
      </p:sp>
      <p:sp>
        <p:nvSpPr>
          <p:cNvPr id="41986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Symbol" pitchFamily="18" charset="2"/>
              <a:buNone/>
            </a:pPr>
            <a:r>
              <a:rPr lang="ru-RU" sz="3600" smtClean="0">
                <a:solidFill>
                  <a:schemeClr val="bg1"/>
                </a:solidFill>
              </a:rPr>
              <a:t>"</a:t>
            </a:r>
            <a:r>
              <a:rPr lang="ru-RU" smtClean="0">
                <a:solidFill>
                  <a:schemeClr val="bg1"/>
                </a:solidFill>
              </a:rPr>
              <a:t>Посмотри сквозь перила моста, и ты увидишь, как мост плывёт по неподвижной воде" - китайская пословица</a:t>
            </a:r>
          </a:p>
        </p:txBody>
      </p:sp>
      <p:sp>
        <p:nvSpPr>
          <p:cNvPr id="41987" name="Text Box 6"/>
          <p:cNvSpPr txBox="1">
            <a:spLocks noChangeArrowheads="1"/>
          </p:cNvSpPr>
          <p:nvPr/>
        </p:nvSpPr>
        <p:spPr bwMode="auto">
          <a:xfrm>
            <a:off x="1150938" y="4249738"/>
            <a:ext cx="7110412" cy="22891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>
                <a:solidFill>
                  <a:schemeClr val="tx1"/>
                </a:solidFill>
              </a:rPr>
              <a:t>О каком физическом явлении говорится в пословице и в чем ее житейский смысл?</a:t>
            </a:r>
          </a:p>
          <a:p>
            <a:pPr algn="ctr"/>
            <a:endParaRPr lang="ru-RU" sz="36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2"/>
          <p:cNvSpPr txBox="1">
            <a:spLocks noChangeArrowheads="1"/>
          </p:cNvSpPr>
          <p:nvPr/>
        </p:nvSpPr>
        <p:spPr bwMode="auto">
          <a:xfrm>
            <a:off x="0" y="6338888"/>
            <a:ext cx="1376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rId2" action="ppaction://hlinksldjump"/>
              </a:rPr>
              <a:t>НАЗАД</a:t>
            </a:r>
            <a:endParaRPr lang="ru-RU" sz="2800"/>
          </a:p>
        </p:txBody>
      </p:sp>
      <p:sp>
        <p:nvSpPr>
          <p:cNvPr id="43010" name="Text Box 3"/>
          <p:cNvSpPr txBox="1">
            <a:spLocks noChangeArrowheads="1"/>
          </p:cNvSpPr>
          <p:nvPr/>
        </p:nvSpPr>
        <p:spPr bwMode="auto">
          <a:xfrm>
            <a:off x="7656513" y="6338888"/>
            <a:ext cx="1487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rId2" action="ppaction://hlinksldjump"/>
              </a:rPr>
              <a:t>ВЫХОД</a:t>
            </a:r>
            <a:endParaRPr lang="ru-RU" sz="2800"/>
          </a:p>
        </p:txBody>
      </p:sp>
      <p:sp>
        <p:nvSpPr>
          <p:cNvPr id="43011" name="Rectangle 4"/>
          <p:cNvSpPr>
            <a:spLocks noChangeArrowheads="1"/>
          </p:cNvSpPr>
          <p:nvPr/>
        </p:nvSpPr>
        <p:spPr bwMode="auto">
          <a:xfrm>
            <a:off x="0" y="228600"/>
            <a:ext cx="68770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43012" name="Rectangle 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371600" y="6477000"/>
            <a:ext cx="63436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43013" name="Rectangle 6"/>
          <p:cNvSpPr>
            <a:spLocks noChangeArrowheads="1"/>
          </p:cNvSpPr>
          <p:nvPr/>
        </p:nvSpPr>
        <p:spPr bwMode="auto">
          <a:xfrm>
            <a:off x="868363" y="1055688"/>
            <a:ext cx="7732712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chemeClr val="bg1"/>
                </a:solidFill>
              </a:rPr>
              <a:t>Ответ.</a:t>
            </a:r>
          </a:p>
          <a:p>
            <a:pPr algn="ctr"/>
            <a:r>
              <a:rPr lang="ru-RU">
                <a:solidFill>
                  <a:schemeClr val="bg1"/>
                </a:solidFill>
              </a:rPr>
              <a:t>Относительность движения.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50" y="0"/>
            <a:ext cx="7772400" cy="1143000"/>
          </a:xfrm>
        </p:spPr>
        <p:txBody>
          <a:bodyPr/>
          <a:lstStyle/>
          <a:p>
            <a:pPr eaLnBrk="1" hangingPunct="1"/>
            <a:r>
              <a:rPr lang="ru-RU" sz="3600" smtClean="0">
                <a:solidFill>
                  <a:schemeClr val="bg1"/>
                </a:solidFill>
              </a:rPr>
              <a:t>Физика в пословицах </a:t>
            </a:r>
            <a:br>
              <a:rPr lang="ru-RU" sz="3600" smtClean="0">
                <a:solidFill>
                  <a:schemeClr val="bg1"/>
                </a:solidFill>
              </a:rPr>
            </a:br>
            <a:r>
              <a:rPr lang="ru-RU" sz="3600" smtClean="0">
                <a:solidFill>
                  <a:schemeClr val="bg1"/>
                </a:solidFill>
              </a:rPr>
              <a:t>300</a:t>
            </a:r>
          </a:p>
        </p:txBody>
      </p:sp>
      <p:sp>
        <p:nvSpPr>
          <p:cNvPr id="44034" name="Rectangle 6"/>
          <p:cNvSpPr>
            <a:spLocks noGrp="1" noChangeArrowheads="1"/>
          </p:cNvSpPr>
          <p:nvPr>
            <p:ph type="subTitle" idx="4294967295"/>
          </p:nvPr>
        </p:nvSpPr>
        <p:spPr>
          <a:xfrm>
            <a:off x="723900" y="1628775"/>
            <a:ext cx="7877175" cy="933450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ru-RU" sz="4000" smtClean="0">
                <a:solidFill>
                  <a:schemeClr val="bg1"/>
                </a:solidFill>
              </a:rPr>
              <a:t>"Брошенный вверх камень на твою же голову и упадёт" - монгольская  пословица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819150" y="1866900"/>
            <a:ext cx="7620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4400"/>
          </a:p>
        </p:txBody>
      </p:sp>
      <p:sp>
        <p:nvSpPr>
          <p:cNvPr id="44036" name="Text Box 9"/>
          <p:cNvSpPr txBox="1">
            <a:spLocks noChangeArrowheads="1"/>
          </p:cNvSpPr>
          <p:nvPr/>
        </p:nvSpPr>
        <p:spPr bwMode="auto">
          <a:xfrm>
            <a:off x="1150938" y="4249738"/>
            <a:ext cx="7110412" cy="22891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>
                <a:solidFill>
                  <a:schemeClr val="tx1"/>
                </a:solidFill>
              </a:rPr>
              <a:t>О каком физическом явлении говорится в пословице и в чем ее житейский смысл?</a:t>
            </a:r>
          </a:p>
          <a:p>
            <a:pPr algn="ctr"/>
            <a:endParaRPr lang="ru-RU" sz="36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2"/>
          <p:cNvSpPr txBox="1">
            <a:spLocks noChangeArrowheads="1"/>
          </p:cNvSpPr>
          <p:nvPr/>
        </p:nvSpPr>
        <p:spPr bwMode="auto">
          <a:xfrm>
            <a:off x="0" y="6338888"/>
            <a:ext cx="1376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rId2" action="ppaction://hlinksldjump"/>
              </a:rPr>
              <a:t>НАЗАД</a:t>
            </a:r>
            <a:endParaRPr lang="ru-RU" sz="2800"/>
          </a:p>
        </p:txBody>
      </p:sp>
      <p:sp>
        <p:nvSpPr>
          <p:cNvPr id="45058" name="Text Box 3"/>
          <p:cNvSpPr txBox="1">
            <a:spLocks noChangeArrowheads="1"/>
          </p:cNvSpPr>
          <p:nvPr/>
        </p:nvSpPr>
        <p:spPr bwMode="auto">
          <a:xfrm>
            <a:off x="7656513" y="6338888"/>
            <a:ext cx="1487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rId2" action="ppaction://hlinksldjump"/>
              </a:rPr>
              <a:t>ВЫХОД</a:t>
            </a:r>
            <a:endParaRPr lang="ru-RU" sz="2800"/>
          </a:p>
        </p:txBody>
      </p:sp>
      <p:sp>
        <p:nvSpPr>
          <p:cNvPr id="45059" name="Rectangle 4"/>
          <p:cNvSpPr>
            <a:spLocks noChangeArrowheads="1"/>
          </p:cNvSpPr>
          <p:nvPr/>
        </p:nvSpPr>
        <p:spPr bwMode="auto">
          <a:xfrm>
            <a:off x="0" y="228600"/>
            <a:ext cx="68770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45060" name="Rectangle 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371600" y="6477000"/>
            <a:ext cx="63436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45061" name="AutoShape 8"/>
          <p:cNvSpPr>
            <a:spLocks noChangeArrowheads="1"/>
          </p:cNvSpPr>
          <p:nvPr/>
        </p:nvSpPr>
        <p:spPr bwMode="auto">
          <a:xfrm flipH="1">
            <a:off x="2146300" y="2019300"/>
            <a:ext cx="596900" cy="355600"/>
          </a:xfrm>
          <a:prstGeom prst="wedgeEllipseCallout">
            <a:avLst>
              <a:gd name="adj1" fmla="val -47875"/>
              <a:gd name="adj2" fmla="val 53569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45062" name="AutoShape 9"/>
          <p:cNvSpPr>
            <a:spLocks noChangeArrowheads="1"/>
          </p:cNvSpPr>
          <p:nvPr/>
        </p:nvSpPr>
        <p:spPr bwMode="auto">
          <a:xfrm>
            <a:off x="1333500" y="2019300"/>
            <a:ext cx="914400" cy="609600"/>
          </a:xfrm>
          <a:prstGeom prst="wedgeEllipseCallout">
            <a:avLst>
              <a:gd name="adj1" fmla="val 183333"/>
              <a:gd name="adj2" fmla="val 51301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45063" name="AutoShape 10"/>
          <p:cNvSpPr>
            <a:spLocks noChangeArrowheads="1"/>
          </p:cNvSpPr>
          <p:nvPr/>
        </p:nvSpPr>
        <p:spPr bwMode="auto">
          <a:xfrm>
            <a:off x="3200400" y="2457450"/>
            <a:ext cx="914400" cy="914400"/>
          </a:xfrm>
          <a:prstGeom prst="star8">
            <a:avLst>
              <a:gd name="adj" fmla="val 3825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45064" name="Line 13"/>
          <p:cNvSpPr>
            <a:spLocks noChangeShapeType="1"/>
          </p:cNvSpPr>
          <p:nvPr/>
        </p:nvSpPr>
        <p:spPr bwMode="auto">
          <a:xfrm>
            <a:off x="2647950" y="1924050"/>
            <a:ext cx="857250" cy="47625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45065" name="Line 14"/>
          <p:cNvSpPr>
            <a:spLocks noChangeShapeType="1"/>
          </p:cNvSpPr>
          <p:nvPr/>
        </p:nvSpPr>
        <p:spPr bwMode="auto">
          <a:xfrm>
            <a:off x="2590800" y="4400550"/>
            <a:ext cx="685800" cy="38100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45066" name="Line 15"/>
          <p:cNvSpPr>
            <a:spLocks noChangeShapeType="1"/>
          </p:cNvSpPr>
          <p:nvPr/>
        </p:nvSpPr>
        <p:spPr bwMode="auto">
          <a:xfrm flipH="1">
            <a:off x="6000750" y="2171700"/>
            <a:ext cx="914400" cy="51435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45067" name="Line 17"/>
          <p:cNvSpPr>
            <a:spLocks noChangeShapeType="1"/>
          </p:cNvSpPr>
          <p:nvPr/>
        </p:nvSpPr>
        <p:spPr bwMode="auto">
          <a:xfrm flipH="1">
            <a:off x="6648450" y="3543300"/>
            <a:ext cx="723900" cy="26670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45068" name="Text Box 18"/>
          <p:cNvSpPr txBox="1">
            <a:spLocks noChangeArrowheads="1"/>
          </p:cNvSpPr>
          <p:nvPr/>
        </p:nvSpPr>
        <p:spPr bwMode="auto">
          <a:xfrm>
            <a:off x="3152775" y="1922463"/>
            <a:ext cx="18415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/>
          </a:p>
        </p:txBody>
      </p:sp>
      <p:sp>
        <p:nvSpPr>
          <p:cNvPr id="45069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5070" name="Rectangle 31"/>
          <p:cNvSpPr>
            <a:spLocks noGrp="1" noChangeArrowheads="1"/>
          </p:cNvSpPr>
          <p:nvPr>
            <p:ph type="body" idx="1"/>
          </p:nvPr>
        </p:nvSpPr>
        <p:spPr>
          <a:xfrm>
            <a:off x="561975" y="2419350"/>
            <a:ext cx="7286625" cy="4114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3600" b="1" smtClean="0">
                <a:solidFill>
                  <a:schemeClr val="bg1"/>
                </a:solidFill>
              </a:rPr>
              <a:t>Сила тяжести направлена к центру земли.</a:t>
            </a:r>
          </a:p>
          <a:p>
            <a:pPr algn="ctr" eaLnBrk="1" hangingPunct="1"/>
            <a:endParaRPr lang="ru-RU" sz="3600" b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66750" y="0"/>
            <a:ext cx="7772400" cy="1143000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CCECFF"/>
                </a:solidFill>
              </a:rPr>
              <a:t>Механические явления.</a:t>
            </a:r>
          </a:p>
        </p:txBody>
      </p:sp>
      <p:graphicFrame>
        <p:nvGraphicFramePr>
          <p:cNvPr id="76828" name="Group 28"/>
          <p:cNvGraphicFramePr>
            <a:graphicFrameLocks noGrp="1"/>
          </p:cNvGraphicFramePr>
          <p:nvPr>
            <p:ph type="tbl" idx="1"/>
          </p:nvPr>
        </p:nvGraphicFramePr>
        <p:xfrm>
          <a:off x="114300" y="1066800"/>
          <a:ext cx="8801100" cy="4787900"/>
        </p:xfrm>
        <a:graphic>
          <a:graphicData uri="http://schemas.openxmlformats.org/drawingml/2006/table">
            <a:tbl>
              <a:tblPr/>
              <a:tblGrid>
                <a:gridCol w="1860550"/>
                <a:gridCol w="1406525"/>
                <a:gridCol w="1298575"/>
                <a:gridCol w="1379538"/>
                <a:gridCol w="1485900"/>
                <a:gridCol w="1370012"/>
              </a:tblGrid>
              <a:tr h="1012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Вес тела Невесомость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3" action="ppaction://hlinksldjump"/>
                        </a:rPr>
                        <a:t>100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4" action="ppaction://hlinksldjump"/>
                        </a:rPr>
                        <a:t>200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5" action="ppaction://hlinksldjump"/>
                        </a:rPr>
                        <a:t>300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6" action="ppaction://hlinksldjump"/>
                        </a:rPr>
                        <a:t>400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7" action="ppaction://hlinksldjump"/>
                        </a:rPr>
                        <a:t>500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Механическое движение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8" action="ppaction://hlinksldjump"/>
                        </a:rPr>
                        <a:t>100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9" action="ppaction://hlinksldjump"/>
                        </a:rPr>
                        <a:t>200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0" action="ppaction://hlinksldjump"/>
                        </a:rPr>
                        <a:t>300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1" action="ppaction://hlinksldjump"/>
                        </a:rPr>
                        <a:t>400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2" action="ppaction://hlinksldjump"/>
                        </a:rPr>
                        <a:t>500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0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Физика в пословицах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3" action="ppaction://hlinksldjump"/>
                        </a:rPr>
                        <a:t>100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4" action="ppaction://hlinksldjump"/>
                        </a:rPr>
                        <a:t>200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5" action="ppaction://hlinksldjump"/>
                        </a:rPr>
                        <a:t>300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6" action="ppaction://hlinksldjump"/>
                        </a:rPr>
                        <a:t>400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7" action="ppaction://hlinksldjump"/>
                        </a:rPr>
                        <a:t>500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8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Веселые задачи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8" action="ppaction://hlinksldjump"/>
                        </a:rPr>
                        <a:t>100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9" action="ppaction://hlinksldjump"/>
                        </a:rPr>
                        <a:t>200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0" action="ppaction://hlinksldjump"/>
                        </a:rPr>
                        <a:t>300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1" action="ppaction://hlinksldjump"/>
                        </a:rPr>
                        <a:t>400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2" action="ppaction://hlinksldjump"/>
                        </a:rPr>
                        <a:t>500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2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Физика и лирика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3" action="ppaction://hlinksldjump"/>
                        </a:rPr>
                        <a:t>100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4" action="ppaction://hlinksldjump"/>
                        </a:rPr>
                        <a:t>200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5" action="ppaction://hlinksldjump"/>
                        </a:rPr>
                        <a:t>300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6" action="ppaction://hlinksldjump"/>
                        </a:rPr>
                        <a:t>400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7" action="ppaction://hlinksldjump"/>
                        </a:rPr>
                        <a:t>500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55" name="Text Box 125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3870325" y="6059488"/>
            <a:ext cx="16748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>
                <a:solidFill>
                  <a:srgbClr val="66FF33"/>
                </a:solidFill>
                <a:hlinkClick r:id="" action="ppaction://noaction"/>
              </a:rPr>
              <a:t>ВЫХОД</a:t>
            </a:r>
            <a:endParaRPr lang="ru-RU" sz="3200">
              <a:solidFill>
                <a:srgbClr val="66FF33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ru-RU" sz="3600" smtClean="0">
                <a:solidFill>
                  <a:schemeClr val="bg1"/>
                </a:solidFill>
              </a:rPr>
              <a:t>Физика в пословицах </a:t>
            </a:r>
            <a:br>
              <a:rPr lang="ru-RU" sz="3600" smtClean="0">
                <a:solidFill>
                  <a:schemeClr val="bg1"/>
                </a:solidFill>
              </a:rPr>
            </a:br>
            <a:r>
              <a:rPr lang="ru-RU" sz="3600" smtClean="0">
                <a:solidFill>
                  <a:schemeClr val="bg1"/>
                </a:solidFill>
              </a:rPr>
              <a:t>400</a:t>
            </a:r>
          </a:p>
        </p:txBody>
      </p:sp>
      <p:sp>
        <p:nvSpPr>
          <p:cNvPr id="46082" name="Rectangle 9"/>
          <p:cNvSpPr>
            <a:spLocks noGrp="1" noChangeArrowheads="1"/>
          </p:cNvSpPr>
          <p:nvPr>
            <p:ph sz="half" idx="1"/>
          </p:nvPr>
        </p:nvSpPr>
        <p:spPr>
          <a:xfrm>
            <a:off x="828675" y="1162050"/>
            <a:ext cx="7562850" cy="3629025"/>
          </a:xfrm>
        </p:spPr>
        <p:txBody>
          <a:bodyPr/>
          <a:lstStyle/>
          <a:p>
            <a:pPr algn="just" eaLnBrk="1" hangingPunct="1">
              <a:buFont typeface="Symbol" pitchFamily="18" charset="2"/>
              <a:buNone/>
            </a:pPr>
            <a:r>
              <a:rPr lang="ru-RU" sz="4000" smtClean="0">
                <a:solidFill>
                  <a:schemeClr val="bg1"/>
                </a:solidFill>
              </a:rPr>
              <a:t>"На мешке с солью и верёвка солёная" - корейская пословица</a:t>
            </a:r>
          </a:p>
        </p:txBody>
      </p:sp>
      <p:sp>
        <p:nvSpPr>
          <p:cNvPr id="46083" name="Rectangle 10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ru-RU" sz="2800" smtClean="0"/>
          </a:p>
        </p:txBody>
      </p:sp>
      <p:sp>
        <p:nvSpPr>
          <p:cNvPr id="46084" name="Text Box 3"/>
          <p:cNvSpPr txBox="1">
            <a:spLocks noChangeArrowheads="1"/>
          </p:cNvSpPr>
          <p:nvPr/>
        </p:nvSpPr>
        <p:spPr bwMode="auto">
          <a:xfrm>
            <a:off x="781050" y="2609850"/>
            <a:ext cx="7620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4400"/>
          </a:p>
        </p:txBody>
      </p:sp>
      <p:sp>
        <p:nvSpPr>
          <p:cNvPr id="46085" name="Text Box 13"/>
          <p:cNvSpPr txBox="1">
            <a:spLocks noChangeArrowheads="1"/>
          </p:cNvSpPr>
          <p:nvPr/>
        </p:nvSpPr>
        <p:spPr bwMode="auto">
          <a:xfrm>
            <a:off x="865188" y="3449638"/>
            <a:ext cx="7110412" cy="22891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>
                <a:solidFill>
                  <a:schemeClr val="tx1"/>
                </a:solidFill>
              </a:rPr>
              <a:t>О каком физическом явлении говорится в пословице и в чем ее житейский смысл?</a:t>
            </a:r>
          </a:p>
          <a:p>
            <a:pPr algn="ctr"/>
            <a:endParaRPr lang="ru-RU" sz="36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2"/>
          <p:cNvSpPr txBox="1">
            <a:spLocks noChangeArrowheads="1"/>
          </p:cNvSpPr>
          <p:nvPr/>
        </p:nvSpPr>
        <p:spPr bwMode="auto">
          <a:xfrm>
            <a:off x="0" y="6338888"/>
            <a:ext cx="1376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rId2" action="ppaction://hlinksldjump"/>
              </a:rPr>
              <a:t>НАЗАД</a:t>
            </a:r>
            <a:endParaRPr lang="ru-RU" sz="2800"/>
          </a:p>
        </p:txBody>
      </p:sp>
      <p:sp>
        <p:nvSpPr>
          <p:cNvPr id="47106" name="Text Box 3"/>
          <p:cNvSpPr txBox="1">
            <a:spLocks noChangeArrowheads="1"/>
          </p:cNvSpPr>
          <p:nvPr/>
        </p:nvSpPr>
        <p:spPr bwMode="auto">
          <a:xfrm>
            <a:off x="7656513" y="6338888"/>
            <a:ext cx="1487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rId2" action="ppaction://hlinksldjump"/>
              </a:rPr>
              <a:t>ВЫХОД</a:t>
            </a:r>
            <a:endParaRPr lang="ru-RU" sz="2800"/>
          </a:p>
        </p:txBody>
      </p:sp>
      <p:sp>
        <p:nvSpPr>
          <p:cNvPr id="47107" name="Rectangle 4"/>
          <p:cNvSpPr>
            <a:spLocks noChangeArrowheads="1"/>
          </p:cNvSpPr>
          <p:nvPr/>
        </p:nvSpPr>
        <p:spPr bwMode="auto">
          <a:xfrm>
            <a:off x="0" y="228600"/>
            <a:ext cx="68770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47108" name="Rectangle 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371600" y="6477000"/>
            <a:ext cx="63436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47109" name="Rectangle 10"/>
          <p:cNvSpPr>
            <a:spLocks noGrp="1" noChangeArrowheads="1"/>
          </p:cNvSpPr>
          <p:nvPr>
            <p:ph type="title"/>
          </p:nvPr>
        </p:nvSpPr>
        <p:spPr>
          <a:xfrm>
            <a:off x="419100" y="323850"/>
            <a:ext cx="8267700" cy="2324100"/>
          </a:xfrm>
        </p:spPr>
        <p:txBody>
          <a:bodyPr/>
          <a:lstStyle/>
          <a:p>
            <a:pPr algn="just" eaLnBrk="1" hangingPunct="1"/>
            <a:endParaRPr lang="ru-RU" sz="2400" smtClean="0"/>
          </a:p>
        </p:txBody>
      </p:sp>
      <p:sp>
        <p:nvSpPr>
          <p:cNvPr id="47110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704850" y="1114425"/>
            <a:ext cx="7772400" cy="493395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mtClean="0">
                <a:solidFill>
                  <a:schemeClr val="bg1"/>
                </a:solidFill>
              </a:rPr>
              <a:t>Явление диффузии в твердых телах.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76275" y="0"/>
            <a:ext cx="7791450" cy="2003425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chemeClr val="bg1"/>
                </a:solidFill>
              </a:rPr>
              <a:t>Физика в пословицах </a:t>
            </a:r>
            <a:br>
              <a:rPr lang="ru-RU" sz="4000" smtClean="0">
                <a:solidFill>
                  <a:schemeClr val="bg1"/>
                </a:solidFill>
              </a:rPr>
            </a:br>
            <a:r>
              <a:rPr lang="ru-RU" sz="4000" smtClean="0">
                <a:solidFill>
                  <a:schemeClr val="bg1"/>
                </a:solidFill>
              </a:rPr>
              <a:t>500</a:t>
            </a:r>
            <a:endParaRPr lang="ru-RU" sz="4800" smtClean="0"/>
          </a:p>
        </p:txBody>
      </p:sp>
      <p:sp>
        <p:nvSpPr>
          <p:cNvPr id="48130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562100" y="1771650"/>
            <a:ext cx="6400800" cy="1752600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chemeClr val="bg1"/>
                </a:solidFill>
              </a:rPr>
              <a:t>"Как качели ни качай, придёт время - остановятся" – тамильская пословица </a:t>
            </a:r>
            <a:br>
              <a:rPr lang="ru-RU" sz="4000" smtClean="0">
                <a:solidFill>
                  <a:schemeClr val="bg1"/>
                </a:solidFill>
              </a:rPr>
            </a:br>
            <a:endParaRPr lang="ru-RU" sz="4000" smtClean="0">
              <a:solidFill>
                <a:schemeClr val="bg1"/>
              </a:solidFill>
            </a:endParaRPr>
          </a:p>
        </p:txBody>
      </p:sp>
      <p:sp>
        <p:nvSpPr>
          <p:cNvPr id="48131" name="Text Box 8"/>
          <p:cNvSpPr txBox="1">
            <a:spLocks noChangeArrowheads="1"/>
          </p:cNvSpPr>
          <p:nvPr/>
        </p:nvSpPr>
        <p:spPr bwMode="auto">
          <a:xfrm>
            <a:off x="1189038" y="3940175"/>
            <a:ext cx="7110412" cy="22891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>
                <a:solidFill>
                  <a:schemeClr val="tx1"/>
                </a:solidFill>
              </a:rPr>
              <a:t>О каком физическом явлении говорится в пословице и в чем ее житейский смысл?</a:t>
            </a:r>
          </a:p>
          <a:p>
            <a:pPr algn="ctr"/>
            <a:endParaRPr lang="ru-RU" sz="36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 Box 2"/>
          <p:cNvSpPr txBox="1">
            <a:spLocks noChangeArrowheads="1"/>
          </p:cNvSpPr>
          <p:nvPr/>
        </p:nvSpPr>
        <p:spPr bwMode="auto">
          <a:xfrm>
            <a:off x="0" y="6338888"/>
            <a:ext cx="1376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rId2" action="ppaction://hlinksldjump"/>
              </a:rPr>
              <a:t>НАЗАД</a:t>
            </a:r>
            <a:endParaRPr lang="ru-RU" sz="2800"/>
          </a:p>
        </p:txBody>
      </p:sp>
      <p:sp>
        <p:nvSpPr>
          <p:cNvPr id="49154" name="Text Box 3"/>
          <p:cNvSpPr txBox="1">
            <a:spLocks noChangeArrowheads="1"/>
          </p:cNvSpPr>
          <p:nvPr/>
        </p:nvSpPr>
        <p:spPr bwMode="auto">
          <a:xfrm>
            <a:off x="7656513" y="6338888"/>
            <a:ext cx="1487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rId2" action="ppaction://hlinksldjump"/>
              </a:rPr>
              <a:t>ВЫХОД</a:t>
            </a:r>
            <a:endParaRPr lang="ru-RU" sz="2800"/>
          </a:p>
        </p:txBody>
      </p:sp>
      <p:sp>
        <p:nvSpPr>
          <p:cNvPr id="49155" name="Rectangle 4"/>
          <p:cNvSpPr>
            <a:spLocks noChangeArrowheads="1"/>
          </p:cNvSpPr>
          <p:nvPr/>
        </p:nvSpPr>
        <p:spPr bwMode="auto">
          <a:xfrm>
            <a:off x="0" y="228600"/>
            <a:ext cx="68770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49156" name="Rectangle 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371600" y="6477000"/>
            <a:ext cx="63436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49157" name="Rectangle 6"/>
          <p:cNvSpPr>
            <a:spLocks noChangeArrowheads="1"/>
          </p:cNvSpPr>
          <p:nvPr/>
        </p:nvSpPr>
        <p:spPr bwMode="auto">
          <a:xfrm>
            <a:off x="1973263" y="1697038"/>
            <a:ext cx="58277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sz="2000"/>
          </a:p>
        </p:txBody>
      </p:sp>
      <p:sp>
        <p:nvSpPr>
          <p:cNvPr id="49158" name="Rectangle 11"/>
          <p:cNvSpPr>
            <a:spLocks noGrp="1" noChangeArrowheads="1"/>
          </p:cNvSpPr>
          <p:nvPr>
            <p:ph type="title"/>
          </p:nvPr>
        </p:nvSpPr>
        <p:spPr>
          <a:xfrm>
            <a:off x="228600" y="142875"/>
            <a:ext cx="8620125" cy="6162675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chemeClr val="bg1"/>
                </a:solidFill>
              </a:rPr>
              <a:t>Явление сопротивления.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5825" y="247650"/>
            <a:ext cx="7772400" cy="1470025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chemeClr val="bg1"/>
                </a:solidFill>
              </a:rPr>
              <a:t>Веселые задачи</a:t>
            </a:r>
            <a:br>
              <a:rPr lang="ru-RU" sz="4000" smtClean="0">
                <a:solidFill>
                  <a:schemeClr val="bg1"/>
                </a:solidFill>
              </a:rPr>
            </a:br>
            <a:r>
              <a:rPr lang="en-US" sz="4000" smtClean="0">
                <a:solidFill>
                  <a:schemeClr val="bg1"/>
                </a:solidFill>
              </a:rPr>
              <a:t>100</a:t>
            </a:r>
            <a:r>
              <a:rPr lang="ru-RU" sz="4000" smtClean="0">
                <a:solidFill>
                  <a:schemeClr val="bg1"/>
                </a:solidFill>
              </a:rPr>
              <a:t/>
            </a:r>
            <a:br>
              <a:rPr lang="ru-RU" sz="4000" smtClean="0">
                <a:solidFill>
                  <a:schemeClr val="bg1"/>
                </a:solidFill>
              </a:rPr>
            </a:br>
            <a:endParaRPr lang="ru-RU" sz="4000" smtClean="0">
              <a:solidFill>
                <a:schemeClr val="bg1"/>
              </a:solidFill>
            </a:endParaRPr>
          </a:p>
        </p:txBody>
      </p:sp>
      <p:sp>
        <p:nvSpPr>
          <p:cNvPr id="5017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5350" y="1247775"/>
            <a:ext cx="7496175" cy="2009775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chemeClr val="bg1"/>
                </a:solidFill>
              </a:rPr>
              <a:t>Как </a:t>
            </a:r>
            <a:r>
              <a:rPr lang="ru-RU" sz="2400" smtClean="0">
                <a:solidFill>
                  <a:schemeClr val="bg1"/>
                </a:solidFill>
              </a:rPr>
              <a:t>без всяких весов </a:t>
            </a:r>
            <a:r>
              <a:rPr lang="ru-RU" sz="2400" b="1" smtClean="0">
                <a:solidFill>
                  <a:schemeClr val="bg1"/>
                </a:solidFill>
              </a:rPr>
              <a:t>убедиться, </a:t>
            </a:r>
            <a:r>
              <a:rPr lang="ru-RU" sz="2400" smtClean="0">
                <a:solidFill>
                  <a:schemeClr val="bg1"/>
                </a:solidFill>
              </a:rPr>
              <a:t/>
            </a:r>
            <a:br>
              <a:rPr lang="ru-RU" sz="2400" smtClean="0">
                <a:solidFill>
                  <a:schemeClr val="bg1"/>
                </a:solidFill>
              </a:rPr>
            </a:br>
            <a:r>
              <a:rPr lang="ru-RU" sz="2400" smtClean="0">
                <a:solidFill>
                  <a:schemeClr val="bg1"/>
                </a:solidFill>
              </a:rPr>
              <a:t>что массы близнецов - братьев</a:t>
            </a:r>
            <a:r>
              <a:rPr lang="ru-RU" sz="2400" b="1" smtClean="0">
                <a:solidFill>
                  <a:schemeClr val="bg1"/>
                </a:solidFill>
              </a:rPr>
              <a:t> Мити</a:t>
            </a:r>
            <a:r>
              <a:rPr lang="ru-RU" sz="2400" smtClean="0">
                <a:solidFill>
                  <a:schemeClr val="bg1"/>
                </a:solidFill>
              </a:rPr>
              <a:t> и </a:t>
            </a:r>
            <a:r>
              <a:rPr lang="ru-RU" sz="2400" b="1" smtClean="0">
                <a:solidFill>
                  <a:schemeClr val="bg1"/>
                </a:solidFill>
              </a:rPr>
              <a:t>Вити </a:t>
            </a:r>
            <a:r>
              <a:rPr lang="ru-RU" sz="2400" smtClean="0">
                <a:solidFill>
                  <a:schemeClr val="bg1"/>
                </a:solidFill>
              </a:rPr>
              <a:t>одинаковые ?</a:t>
            </a:r>
          </a:p>
        </p:txBody>
      </p:sp>
      <p:sp>
        <p:nvSpPr>
          <p:cNvPr id="228356" name="Text Box 4"/>
          <p:cNvSpPr txBox="1">
            <a:spLocks noChangeArrowheads="1"/>
          </p:cNvSpPr>
          <p:nvPr/>
        </p:nvSpPr>
        <p:spPr bwMode="auto">
          <a:xfrm>
            <a:off x="771525" y="371475"/>
            <a:ext cx="7886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3600">
              <a:solidFill>
                <a:schemeClr val="bg1"/>
              </a:solidFill>
            </a:endParaRPr>
          </a:p>
        </p:txBody>
      </p:sp>
      <p:pic>
        <p:nvPicPr>
          <p:cNvPr id="50180" name="Picture 6" descr="bliz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3863" y="2767013"/>
            <a:ext cx="7416800" cy="367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83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6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2"/>
          <p:cNvSpPr txBox="1">
            <a:spLocks noChangeArrowheads="1"/>
          </p:cNvSpPr>
          <p:nvPr/>
        </p:nvSpPr>
        <p:spPr bwMode="auto">
          <a:xfrm>
            <a:off x="0" y="6338888"/>
            <a:ext cx="1376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rId2" action="ppaction://hlinksldjump"/>
              </a:rPr>
              <a:t>НАЗАД</a:t>
            </a:r>
            <a:endParaRPr lang="ru-RU" sz="2800"/>
          </a:p>
        </p:txBody>
      </p:sp>
      <p:sp>
        <p:nvSpPr>
          <p:cNvPr id="51202" name="Text Box 3"/>
          <p:cNvSpPr txBox="1">
            <a:spLocks noChangeArrowheads="1"/>
          </p:cNvSpPr>
          <p:nvPr/>
        </p:nvSpPr>
        <p:spPr bwMode="auto">
          <a:xfrm>
            <a:off x="7656513" y="6338888"/>
            <a:ext cx="1487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rId2" action="ppaction://hlinksldjump"/>
              </a:rPr>
              <a:t>ВЫХОД</a:t>
            </a:r>
            <a:endParaRPr lang="ru-RU" sz="2800"/>
          </a:p>
        </p:txBody>
      </p:sp>
      <p:sp>
        <p:nvSpPr>
          <p:cNvPr id="51203" name="Rectangle 4"/>
          <p:cNvSpPr>
            <a:spLocks noChangeArrowheads="1"/>
          </p:cNvSpPr>
          <p:nvPr/>
        </p:nvSpPr>
        <p:spPr bwMode="auto">
          <a:xfrm>
            <a:off x="0" y="228600"/>
            <a:ext cx="68770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51204" name="Rectangle 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371600" y="6477000"/>
            <a:ext cx="63436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638300"/>
            <a:ext cx="8001000" cy="28765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smtClean="0">
                <a:solidFill>
                  <a:schemeClr val="bg1"/>
                </a:solidFill>
              </a:rPr>
              <a:t>Пусть братья</a:t>
            </a:r>
            <a:r>
              <a:rPr lang="ru-RU" sz="2800" b="1" smtClean="0">
                <a:solidFill>
                  <a:schemeClr val="bg1"/>
                </a:solidFill>
              </a:rPr>
              <a:t> с одинаковой скоростью</a:t>
            </a:r>
            <a:r>
              <a:rPr lang="ru-RU" sz="2800" smtClean="0">
                <a:solidFill>
                  <a:schemeClr val="bg1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>
                <a:solidFill>
                  <a:schemeClr val="bg1"/>
                </a:solidFill>
              </a:rPr>
              <a:t>помчатся </a:t>
            </a:r>
            <a:r>
              <a:rPr lang="ru-RU" sz="2800" b="1" smtClean="0">
                <a:solidFill>
                  <a:schemeClr val="bg1"/>
                </a:solidFill>
              </a:rPr>
              <a:t>навстречу</a:t>
            </a:r>
            <a:r>
              <a:rPr lang="ru-RU" sz="2800" smtClean="0">
                <a:solidFill>
                  <a:schemeClr val="bg1"/>
                </a:solidFill>
              </a:rPr>
              <a:t> друг другу.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>
                <a:solidFill>
                  <a:schemeClr val="bg1"/>
                </a:solidFill>
              </a:rPr>
              <a:t>Потом надо измерить веревочкой,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>
                <a:solidFill>
                  <a:schemeClr val="bg1"/>
                </a:solidFill>
              </a:rPr>
              <a:t> на </a:t>
            </a:r>
            <a:r>
              <a:rPr lang="ru-RU" sz="2800" b="1" smtClean="0">
                <a:solidFill>
                  <a:schemeClr val="bg1"/>
                </a:solidFill>
              </a:rPr>
              <a:t>одинаковые ли расстояния </a:t>
            </a:r>
            <a:r>
              <a:rPr lang="ru-RU" sz="2800" smtClean="0">
                <a:solidFill>
                  <a:schemeClr val="bg1"/>
                </a:solidFill>
              </a:rPr>
              <a:t>отлетели братья 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>
                <a:solidFill>
                  <a:schemeClr val="bg1"/>
                </a:solidFill>
              </a:rPr>
              <a:t>от </a:t>
            </a:r>
            <a:r>
              <a:rPr lang="ru-RU" sz="2800" b="1" smtClean="0">
                <a:solidFill>
                  <a:schemeClr val="bg1"/>
                </a:solidFill>
              </a:rPr>
              <a:t>точки столкновения</a:t>
            </a:r>
            <a:r>
              <a:rPr lang="ru-RU" sz="2800" smtClean="0">
                <a:solidFill>
                  <a:schemeClr val="bg1"/>
                </a:solidFill>
              </a:rPr>
              <a:t> лбами. 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>
                <a:solidFill>
                  <a:schemeClr val="bg1"/>
                </a:solidFill>
              </a:rPr>
              <a:t>Если "да", то "да".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b="1" smtClean="0">
                <a:solidFill>
                  <a:schemeClr val="bg1"/>
                </a:solidFill>
              </a:rPr>
              <a:t>Если "нет"</a:t>
            </a:r>
            <a:r>
              <a:rPr lang="ru-RU" sz="2800" smtClean="0">
                <a:solidFill>
                  <a:schemeClr val="bg1"/>
                </a:solidFill>
              </a:rPr>
              <a:t> - значит одного из братьев в роддоме </a:t>
            </a:r>
            <a:r>
              <a:rPr lang="ru-RU" sz="2800" b="1" smtClean="0">
                <a:solidFill>
                  <a:schemeClr val="bg1"/>
                </a:solidFill>
              </a:rPr>
              <a:t>подменили</a:t>
            </a:r>
            <a:r>
              <a:rPr lang="ru-RU" sz="2800" smtClean="0">
                <a:solidFill>
                  <a:schemeClr val="bg1"/>
                </a:solidFill>
              </a:rPr>
              <a:t> ! </a:t>
            </a:r>
          </a:p>
          <a:p>
            <a:pPr eaLnBrk="1" hangingPunct="1">
              <a:lnSpc>
                <a:spcPct val="80000"/>
              </a:lnSpc>
            </a:pPr>
            <a:endParaRPr lang="ru-RU" sz="2800" smtClean="0">
              <a:solidFill>
                <a:schemeClr val="bg1"/>
              </a:solidFill>
            </a:endParaRPr>
          </a:p>
        </p:txBody>
      </p:sp>
      <p:sp>
        <p:nvSpPr>
          <p:cNvPr id="5120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90500" y="0"/>
            <a:ext cx="8839200" cy="1343025"/>
          </a:xfrm>
        </p:spPr>
        <p:txBody>
          <a:bodyPr/>
          <a:lstStyle/>
          <a:p>
            <a:pPr algn="just" eaLnBrk="1" hangingPunct="1"/>
            <a:endParaRPr lang="ru-RU" sz="2800" b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5825" y="247650"/>
            <a:ext cx="7772400" cy="1470025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chemeClr val="bg1"/>
                </a:solidFill>
              </a:rPr>
              <a:t>Веселые задачи</a:t>
            </a:r>
            <a:br>
              <a:rPr lang="ru-RU" sz="4000" smtClean="0">
                <a:solidFill>
                  <a:schemeClr val="bg1"/>
                </a:solidFill>
              </a:rPr>
            </a:br>
            <a:r>
              <a:rPr lang="ru-RU" sz="4000" smtClean="0">
                <a:solidFill>
                  <a:schemeClr val="bg1"/>
                </a:solidFill>
              </a:rPr>
              <a:t>200</a:t>
            </a:r>
            <a:br>
              <a:rPr lang="ru-RU" sz="4000" smtClean="0">
                <a:solidFill>
                  <a:schemeClr val="bg1"/>
                </a:solidFill>
              </a:rPr>
            </a:br>
            <a:endParaRPr lang="ru-RU" sz="4000" smtClean="0">
              <a:solidFill>
                <a:schemeClr val="bg1"/>
              </a:solidFill>
            </a:endParaRPr>
          </a:p>
        </p:txBody>
      </p:sp>
      <p:sp>
        <p:nvSpPr>
          <p:cNvPr id="5222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5350" y="1247775"/>
            <a:ext cx="7496175" cy="2009775"/>
          </a:xfrm>
        </p:spPr>
        <p:txBody>
          <a:bodyPr/>
          <a:lstStyle/>
          <a:p>
            <a:pPr eaLnBrk="1" hangingPunct="1"/>
            <a:r>
              <a:rPr lang="ru-RU" sz="2400" smtClean="0">
                <a:solidFill>
                  <a:schemeClr val="bg1"/>
                </a:solidFill>
              </a:rPr>
              <a:t>Ученый с мировым именем</a:t>
            </a:r>
            <a:r>
              <a:rPr lang="ru-RU" sz="2400" b="1" smtClean="0">
                <a:solidFill>
                  <a:schemeClr val="bg1"/>
                </a:solidFill>
              </a:rPr>
              <a:t> Иннокентий</a:t>
            </a:r>
            <a:r>
              <a:rPr lang="ru-RU" sz="2400" smtClean="0">
                <a:solidFill>
                  <a:schemeClr val="bg1"/>
                </a:solidFill>
              </a:rPr>
              <a:t> открыл кастрюлю, </a:t>
            </a:r>
            <a:br>
              <a:rPr lang="ru-RU" sz="2400" smtClean="0">
                <a:solidFill>
                  <a:schemeClr val="bg1"/>
                </a:solidFill>
              </a:rPr>
            </a:br>
            <a:r>
              <a:rPr lang="ru-RU" sz="2400" smtClean="0">
                <a:solidFill>
                  <a:schemeClr val="bg1"/>
                </a:solidFill>
              </a:rPr>
              <a:t>обнаружил там</a:t>
            </a:r>
            <a:r>
              <a:rPr lang="ru-RU" sz="2400" b="1" smtClean="0">
                <a:solidFill>
                  <a:schemeClr val="bg1"/>
                </a:solidFill>
              </a:rPr>
              <a:t> 400 граммов</a:t>
            </a:r>
            <a:r>
              <a:rPr lang="ru-RU" sz="2400" smtClean="0">
                <a:solidFill>
                  <a:schemeClr val="bg1"/>
                </a:solidFill>
              </a:rPr>
              <a:t> гречневой каши,</a:t>
            </a:r>
            <a:br>
              <a:rPr lang="ru-RU" sz="2400" smtClean="0">
                <a:solidFill>
                  <a:schemeClr val="bg1"/>
                </a:solidFill>
              </a:rPr>
            </a:br>
            <a:r>
              <a:rPr lang="ru-RU" sz="2400" smtClean="0">
                <a:solidFill>
                  <a:schemeClr val="bg1"/>
                </a:solidFill>
              </a:rPr>
              <a:t>выразил массу обнаруженной каши в </a:t>
            </a:r>
            <a:r>
              <a:rPr lang="ru-RU" sz="2400" b="1" smtClean="0">
                <a:solidFill>
                  <a:schemeClr val="bg1"/>
                </a:solidFill>
              </a:rPr>
              <a:t>тоннах </a:t>
            </a:r>
            <a:r>
              <a:rPr lang="ru-RU" sz="2400" smtClean="0">
                <a:solidFill>
                  <a:schemeClr val="bg1"/>
                </a:solidFill>
              </a:rPr>
              <a:t>и быстро съел.</a:t>
            </a:r>
            <a:r>
              <a:rPr lang="ru-RU" sz="2400" b="1" smtClean="0">
                <a:solidFill>
                  <a:schemeClr val="bg1"/>
                </a:solidFill>
              </a:rPr>
              <a:t/>
            </a:r>
            <a:br>
              <a:rPr lang="ru-RU" sz="2400" b="1" smtClean="0">
                <a:solidFill>
                  <a:schemeClr val="bg1"/>
                </a:solidFill>
              </a:rPr>
            </a:br>
            <a:r>
              <a:rPr lang="ru-RU" sz="2400" b="1" smtClean="0">
                <a:solidFill>
                  <a:schemeClr val="bg1"/>
                </a:solidFill>
              </a:rPr>
              <a:t>Сколько тонн каши </a:t>
            </a:r>
            <a:r>
              <a:rPr lang="ru-RU" sz="2400" smtClean="0">
                <a:solidFill>
                  <a:schemeClr val="bg1"/>
                </a:solidFill>
              </a:rPr>
              <a:t>съел ученый с мировым именем ?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428625" y="352425"/>
            <a:ext cx="7886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3600">
              <a:solidFill>
                <a:schemeClr val="bg1"/>
              </a:solidFill>
            </a:endParaRPr>
          </a:p>
        </p:txBody>
      </p:sp>
      <p:pic>
        <p:nvPicPr>
          <p:cNvPr id="52228" name="Picture 5" descr="kash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5188" y="3133725"/>
            <a:ext cx="7489825" cy="355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2"/>
          <p:cNvSpPr txBox="1">
            <a:spLocks noChangeArrowheads="1"/>
          </p:cNvSpPr>
          <p:nvPr/>
        </p:nvSpPr>
        <p:spPr bwMode="auto">
          <a:xfrm>
            <a:off x="0" y="6338888"/>
            <a:ext cx="1376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rId2" action="ppaction://hlinksldjump"/>
              </a:rPr>
              <a:t>НАЗАД</a:t>
            </a:r>
            <a:endParaRPr lang="ru-RU" sz="2800"/>
          </a:p>
        </p:txBody>
      </p:sp>
      <p:sp>
        <p:nvSpPr>
          <p:cNvPr id="53250" name="Text Box 3"/>
          <p:cNvSpPr txBox="1">
            <a:spLocks noChangeArrowheads="1"/>
          </p:cNvSpPr>
          <p:nvPr/>
        </p:nvSpPr>
        <p:spPr bwMode="auto">
          <a:xfrm>
            <a:off x="7656513" y="6338888"/>
            <a:ext cx="1487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rId2" action="ppaction://hlinksldjump"/>
              </a:rPr>
              <a:t>ВЫХОД</a:t>
            </a:r>
            <a:endParaRPr lang="ru-RU" sz="2800"/>
          </a:p>
        </p:txBody>
      </p:sp>
      <p:sp>
        <p:nvSpPr>
          <p:cNvPr id="53251" name="Rectangle 4"/>
          <p:cNvSpPr>
            <a:spLocks noChangeArrowheads="1"/>
          </p:cNvSpPr>
          <p:nvPr/>
        </p:nvSpPr>
        <p:spPr bwMode="auto">
          <a:xfrm>
            <a:off x="0" y="228600"/>
            <a:ext cx="68770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53252" name="Rectangle 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371600" y="6477000"/>
            <a:ext cx="63436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5325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314450" y="2381250"/>
            <a:ext cx="6400800" cy="1752600"/>
          </a:xfrm>
        </p:spPr>
        <p:txBody>
          <a:bodyPr/>
          <a:lstStyle/>
          <a:p>
            <a:pPr eaLnBrk="1" hangingPunct="1"/>
            <a:r>
              <a:rPr lang="en-US" sz="6600" b="1" smtClean="0">
                <a:solidFill>
                  <a:schemeClr val="bg1"/>
                </a:solidFill>
              </a:rPr>
              <a:t>m</a:t>
            </a:r>
            <a:r>
              <a:rPr lang="ru-RU" sz="6600" b="1" smtClean="0">
                <a:solidFill>
                  <a:schemeClr val="bg1"/>
                </a:solidFill>
              </a:rPr>
              <a:t>= 0,0004 т</a:t>
            </a:r>
          </a:p>
        </p:txBody>
      </p:sp>
      <p:sp>
        <p:nvSpPr>
          <p:cNvPr id="53254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0" y="625475"/>
            <a:ext cx="9020175" cy="1470025"/>
          </a:xfrm>
        </p:spPr>
        <p:txBody>
          <a:bodyPr/>
          <a:lstStyle/>
          <a:p>
            <a:pPr algn="just" eaLnBrk="1" hangingPunct="1"/>
            <a:endParaRPr lang="ru-RU" sz="40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76275" y="130175"/>
            <a:ext cx="7639050" cy="1174750"/>
          </a:xfrm>
        </p:spPr>
        <p:txBody>
          <a:bodyPr/>
          <a:lstStyle/>
          <a:p>
            <a:pPr eaLnBrk="1" hangingPunct="1"/>
            <a:r>
              <a:rPr lang="ru-RU" sz="3600" smtClean="0">
                <a:solidFill>
                  <a:schemeClr val="bg1"/>
                </a:solidFill>
              </a:rPr>
              <a:t>Веселые задачи</a:t>
            </a:r>
            <a:br>
              <a:rPr lang="ru-RU" sz="3600" smtClean="0">
                <a:solidFill>
                  <a:schemeClr val="bg1"/>
                </a:solidFill>
              </a:rPr>
            </a:br>
            <a:r>
              <a:rPr lang="ru-RU" sz="3600" smtClean="0">
                <a:solidFill>
                  <a:schemeClr val="bg1"/>
                </a:solidFill>
              </a:rPr>
              <a:t>300</a:t>
            </a:r>
            <a:br>
              <a:rPr lang="ru-RU" sz="3600" smtClean="0">
                <a:solidFill>
                  <a:schemeClr val="bg1"/>
                </a:solidFill>
              </a:rPr>
            </a:br>
            <a:endParaRPr lang="ru-RU" sz="3600" smtClean="0">
              <a:solidFill>
                <a:schemeClr val="bg1"/>
              </a:solidFill>
            </a:endParaRPr>
          </a:p>
        </p:txBody>
      </p:sp>
      <p:sp>
        <p:nvSpPr>
          <p:cNvPr id="54274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485775" y="1581150"/>
            <a:ext cx="7791450" cy="1304925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chemeClr val="bg1"/>
                </a:solidFill>
              </a:rPr>
              <a:t>Лошадь везет телегу. </a:t>
            </a:r>
            <a:br>
              <a:rPr lang="ru-RU" smtClean="0">
                <a:solidFill>
                  <a:schemeClr val="bg1"/>
                </a:solidFill>
              </a:rPr>
            </a:br>
            <a:r>
              <a:rPr lang="ru-RU" smtClean="0">
                <a:solidFill>
                  <a:schemeClr val="bg1"/>
                </a:solidFill>
              </a:rPr>
              <a:t>Где здесь сила трения полезна, а где вредна? </a:t>
            </a:r>
          </a:p>
        </p:txBody>
      </p:sp>
      <p:pic>
        <p:nvPicPr>
          <p:cNvPr id="54275" name="Picture 11" descr="9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9625" y="3700463"/>
            <a:ext cx="7069138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2"/>
          <p:cNvSpPr txBox="1">
            <a:spLocks noChangeArrowheads="1"/>
          </p:cNvSpPr>
          <p:nvPr/>
        </p:nvSpPr>
        <p:spPr bwMode="auto">
          <a:xfrm>
            <a:off x="0" y="6338888"/>
            <a:ext cx="1376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rId2" action="ppaction://hlinksldjump"/>
              </a:rPr>
              <a:t>НАЗАД</a:t>
            </a:r>
            <a:endParaRPr lang="ru-RU" sz="2800"/>
          </a:p>
        </p:txBody>
      </p:sp>
      <p:sp>
        <p:nvSpPr>
          <p:cNvPr id="55298" name="Text Box 3"/>
          <p:cNvSpPr txBox="1">
            <a:spLocks noChangeArrowheads="1"/>
          </p:cNvSpPr>
          <p:nvPr/>
        </p:nvSpPr>
        <p:spPr bwMode="auto">
          <a:xfrm>
            <a:off x="7656513" y="6338888"/>
            <a:ext cx="1487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rId2" action="ppaction://hlinksldjump"/>
              </a:rPr>
              <a:t>ВЫХОД</a:t>
            </a:r>
            <a:endParaRPr lang="ru-RU" sz="2800"/>
          </a:p>
        </p:txBody>
      </p:sp>
      <p:sp>
        <p:nvSpPr>
          <p:cNvPr id="55299" name="Rectangle 4"/>
          <p:cNvSpPr>
            <a:spLocks noChangeArrowheads="1"/>
          </p:cNvSpPr>
          <p:nvPr/>
        </p:nvSpPr>
        <p:spPr bwMode="auto">
          <a:xfrm>
            <a:off x="0" y="228600"/>
            <a:ext cx="68770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55300" name="Rectangle 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371600" y="6477000"/>
            <a:ext cx="63436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55301" name="Rectangle 6"/>
          <p:cNvSpPr>
            <a:spLocks noGrp="1" noChangeArrowheads="1"/>
          </p:cNvSpPr>
          <p:nvPr>
            <p:ph type="ctrTitle"/>
          </p:nvPr>
        </p:nvSpPr>
        <p:spPr>
          <a:xfrm>
            <a:off x="742950" y="301625"/>
            <a:ext cx="7772400" cy="1470025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chemeClr val="bg1"/>
                </a:solidFill>
              </a:rPr>
              <a:t>Если бы не было трения, то лошадь не смогла бы тронуться с места.</a:t>
            </a:r>
          </a:p>
        </p:txBody>
      </p:sp>
      <p:sp>
        <p:nvSpPr>
          <p:cNvPr id="55302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85750" y="2305050"/>
            <a:ext cx="8420100" cy="1847850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chemeClr val="bg1"/>
                </a:solidFill>
              </a:rPr>
              <a:t>Но с другой стороны, из-за трения, снашиваются все соприкасающиеся части телеги и подковы лошади.  </a:t>
            </a:r>
          </a:p>
        </p:txBody>
      </p:sp>
      <p:pic>
        <p:nvPicPr>
          <p:cNvPr id="10249" name="Picture 9" descr="d39c427863c61172d017a20ece48f0d7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3333750" y="4048125"/>
            <a:ext cx="2428875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9150" y="130175"/>
            <a:ext cx="7772400" cy="1470025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chemeClr val="bg1"/>
                </a:solidFill>
              </a:rPr>
              <a:t>Невесомость </a:t>
            </a:r>
            <a:br>
              <a:rPr lang="ru-RU" smtClean="0">
                <a:solidFill>
                  <a:schemeClr val="bg1"/>
                </a:solidFill>
              </a:rPr>
            </a:br>
            <a:r>
              <a:rPr lang="ru-RU" smtClean="0">
                <a:solidFill>
                  <a:schemeClr val="bg1"/>
                </a:solidFill>
              </a:rPr>
              <a:t>100</a:t>
            </a:r>
            <a:r>
              <a:rPr lang="ru-RU" sz="5400" smtClean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8434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200150" y="2190750"/>
            <a:ext cx="6400800" cy="1752600"/>
          </a:xfrm>
        </p:spPr>
        <p:txBody>
          <a:bodyPr/>
          <a:lstStyle/>
          <a:p>
            <a:pPr eaLnBrk="1" hangingPunct="1"/>
            <a:r>
              <a:rPr lang="ru-RU" sz="4400" smtClean="0">
                <a:solidFill>
                  <a:schemeClr val="bg1"/>
                </a:solidFill>
              </a:rPr>
              <a:t>В каких единицах измеряется вес тела?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838200" y="2286000"/>
            <a:ext cx="7848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1925" y="234950"/>
            <a:ext cx="7772400" cy="1374775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chemeClr val="bg1"/>
                </a:solidFill>
              </a:rPr>
              <a:t/>
            </a:r>
            <a:br>
              <a:rPr lang="ru-RU" sz="4000" smtClean="0">
                <a:solidFill>
                  <a:schemeClr val="bg1"/>
                </a:solidFill>
              </a:rPr>
            </a:br>
            <a:r>
              <a:rPr lang="ru-RU" sz="4000" smtClean="0">
                <a:solidFill>
                  <a:schemeClr val="bg1"/>
                </a:solidFill>
              </a:rPr>
              <a:t>Веселые задачи</a:t>
            </a:r>
            <a:br>
              <a:rPr lang="ru-RU" sz="4000" smtClean="0">
                <a:solidFill>
                  <a:schemeClr val="bg1"/>
                </a:solidFill>
              </a:rPr>
            </a:br>
            <a:r>
              <a:rPr lang="ru-RU" sz="4000" smtClean="0">
                <a:solidFill>
                  <a:schemeClr val="bg1"/>
                </a:solidFill>
              </a:rPr>
              <a:t>400</a:t>
            </a:r>
            <a:br>
              <a:rPr lang="ru-RU" sz="4000" smtClean="0">
                <a:solidFill>
                  <a:schemeClr val="bg1"/>
                </a:solidFill>
              </a:rPr>
            </a:br>
            <a:endParaRPr lang="ru-RU" sz="4000" smtClean="0">
              <a:solidFill>
                <a:schemeClr val="bg1"/>
              </a:solidFill>
            </a:endParaRP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447675" y="247650"/>
            <a:ext cx="7620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3600"/>
          </a:p>
        </p:txBody>
      </p:sp>
      <p:sp>
        <p:nvSpPr>
          <p:cNvPr id="56323" name="Rectangle 7"/>
          <p:cNvSpPr>
            <a:spLocks noChangeArrowheads="1"/>
          </p:cNvSpPr>
          <p:nvPr/>
        </p:nvSpPr>
        <p:spPr bwMode="auto">
          <a:xfrm>
            <a:off x="0" y="536575"/>
            <a:ext cx="808672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SzPct val="90000"/>
            </a:pPr>
            <a:endParaRPr lang="ru-RU">
              <a:solidFill>
                <a:schemeClr val="bg1"/>
              </a:solidFill>
            </a:endParaRPr>
          </a:p>
        </p:txBody>
      </p:sp>
      <p:pic>
        <p:nvPicPr>
          <p:cNvPr id="56324" name="Picture 12" descr="7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5" y="1816100"/>
            <a:ext cx="3925888" cy="476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5" name="Rectangle 13"/>
          <p:cNvSpPr>
            <a:spLocks noChangeArrowheads="1"/>
          </p:cNvSpPr>
          <p:nvPr/>
        </p:nvSpPr>
        <p:spPr bwMode="auto">
          <a:xfrm>
            <a:off x="4332288" y="1652588"/>
            <a:ext cx="4221162" cy="478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800">
                <a:solidFill>
                  <a:schemeClr val="bg1"/>
                </a:solidFill>
              </a:rPr>
              <a:t>Печальный дядя Боря захотел сам</a:t>
            </a:r>
            <a:r>
              <a:rPr lang="en-US" sz="2800">
                <a:solidFill>
                  <a:schemeClr val="bg1"/>
                </a:solidFill>
              </a:rPr>
              <a:t> </a:t>
            </a:r>
            <a:r>
              <a:rPr lang="ru-RU" sz="2800">
                <a:solidFill>
                  <a:schemeClr val="bg1"/>
                </a:solidFill>
              </a:rPr>
              <a:t>сварить себе суп, и у него получилось полкастрюли зеленой гадости.</a:t>
            </a:r>
            <a:r>
              <a:rPr lang="en-US" sz="2800" b="1">
                <a:solidFill>
                  <a:schemeClr val="bg1"/>
                </a:solidFill>
              </a:rPr>
              <a:t> </a:t>
            </a:r>
            <a:r>
              <a:rPr lang="ru-RU" sz="2800" b="1">
                <a:solidFill>
                  <a:schemeClr val="bg1"/>
                </a:solidFill>
              </a:rPr>
              <a:t>Объем </a:t>
            </a:r>
            <a:r>
              <a:rPr lang="ru-RU" sz="2800">
                <a:solidFill>
                  <a:schemeClr val="bg1"/>
                </a:solidFill>
              </a:rPr>
              <a:t>этой гадости, которую дядя Боря</a:t>
            </a:r>
            <a:r>
              <a:rPr lang="en-US" sz="2800">
                <a:solidFill>
                  <a:schemeClr val="bg1"/>
                </a:solidFill>
              </a:rPr>
              <a:t> </a:t>
            </a:r>
            <a:r>
              <a:rPr lang="ru-RU" sz="2800">
                <a:solidFill>
                  <a:schemeClr val="bg1"/>
                </a:solidFill>
              </a:rPr>
              <a:t>не отважился попробовать - </a:t>
            </a:r>
            <a:r>
              <a:rPr lang="ru-RU" sz="2800" b="1">
                <a:solidFill>
                  <a:schemeClr val="bg1"/>
                </a:solidFill>
              </a:rPr>
              <a:t>0,001 м</a:t>
            </a:r>
            <a:r>
              <a:rPr lang="ru-RU" sz="2800" b="1" baseline="30000">
                <a:solidFill>
                  <a:schemeClr val="bg1"/>
                </a:solidFill>
              </a:rPr>
              <a:t>3</a:t>
            </a:r>
            <a:r>
              <a:rPr lang="ru-RU" sz="2800" b="1">
                <a:solidFill>
                  <a:schemeClr val="bg1"/>
                </a:solidFill>
              </a:rPr>
              <a:t>, масса  </a:t>
            </a:r>
            <a:r>
              <a:rPr lang="ru-RU" sz="2800">
                <a:solidFill>
                  <a:schemeClr val="bg1"/>
                </a:solidFill>
              </a:rPr>
              <a:t>-</a:t>
            </a:r>
            <a:r>
              <a:rPr lang="ru-RU" sz="2800" b="1">
                <a:solidFill>
                  <a:schemeClr val="bg1"/>
                </a:solidFill>
              </a:rPr>
              <a:t> 1 кг 300г.  </a:t>
            </a:r>
            <a:r>
              <a:rPr lang="ru-RU" sz="2800">
                <a:solidFill>
                  <a:schemeClr val="bg1"/>
                </a:solidFill>
              </a:rPr>
              <a:t>Вычисли</a:t>
            </a:r>
            <a:r>
              <a:rPr lang="ru-RU" sz="2800" b="1">
                <a:solidFill>
                  <a:schemeClr val="bg1"/>
                </a:solidFill>
              </a:rPr>
              <a:t> плотность</a:t>
            </a:r>
            <a:r>
              <a:rPr lang="ru-RU" sz="2800">
                <a:solidFill>
                  <a:schemeClr val="bg1"/>
                </a:solidFill>
              </a:rPr>
              <a:t> дядибориной гадости.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2"/>
          <p:cNvSpPr txBox="1">
            <a:spLocks noChangeArrowheads="1"/>
          </p:cNvSpPr>
          <p:nvPr/>
        </p:nvSpPr>
        <p:spPr bwMode="auto">
          <a:xfrm>
            <a:off x="0" y="6338888"/>
            <a:ext cx="1376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rId2" action="ppaction://hlinksldjump"/>
              </a:rPr>
              <a:t>НАЗАД</a:t>
            </a:r>
            <a:endParaRPr lang="ru-RU" sz="2800"/>
          </a:p>
        </p:txBody>
      </p:sp>
      <p:sp>
        <p:nvSpPr>
          <p:cNvPr id="57346" name="Text Box 3"/>
          <p:cNvSpPr txBox="1">
            <a:spLocks noChangeArrowheads="1"/>
          </p:cNvSpPr>
          <p:nvPr/>
        </p:nvSpPr>
        <p:spPr bwMode="auto">
          <a:xfrm>
            <a:off x="7656513" y="6338888"/>
            <a:ext cx="1487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rId2" action="ppaction://hlinksldjump"/>
              </a:rPr>
              <a:t>ВЫХОД</a:t>
            </a:r>
            <a:endParaRPr lang="ru-RU" sz="2800"/>
          </a:p>
        </p:txBody>
      </p:sp>
      <p:sp>
        <p:nvSpPr>
          <p:cNvPr id="57347" name="Rectangle 4"/>
          <p:cNvSpPr>
            <a:spLocks noChangeArrowheads="1"/>
          </p:cNvSpPr>
          <p:nvPr/>
        </p:nvSpPr>
        <p:spPr bwMode="auto">
          <a:xfrm>
            <a:off x="0" y="228600"/>
            <a:ext cx="68770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57348" name="Rectangle 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371600" y="6477000"/>
            <a:ext cx="63436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57349" name="Rectangle 9"/>
          <p:cNvSpPr>
            <a:spLocks noGrp="1" noChangeArrowheads="1"/>
          </p:cNvSpPr>
          <p:nvPr>
            <p:ph type="title"/>
          </p:nvPr>
        </p:nvSpPr>
        <p:spPr>
          <a:xfrm>
            <a:off x="390525" y="236220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chemeClr val="bg1"/>
                </a:solidFill>
                <a:latin typeface="Times New Roman Cyr" pitchFamily="18" charset="0"/>
              </a:rPr>
              <a:t>Плотность супа 1300 кг</a:t>
            </a:r>
            <a:r>
              <a:rPr lang="en-US" sz="4000" smtClean="0">
                <a:solidFill>
                  <a:schemeClr val="bg1"/>
                </a:solidFill>
                <a:latin typeface="Times New Roman Cyr" pitchFamily="18" charset="0"/>
              </a:rPr>
              <a:t>/</a:t>
            </a:r>
            <a:r>
              <a:rPr lang="ru-RU" sz="4000" smtClean="0">
                <a:solidFill>
                  <a:schemeClr val="bg1"/>
                </a:solidFill>
                <a:latin typeface="Times New Roman Cyr" pitchFamily="18" charset="0"/>
              </a:rPr>
              <a:t>м</a:t>
            </a:r>
            <a:r>
              <a:rPr lang="ru-RU" sz="4000" baseline="30000" smtClean="0">
                <a:solidFill>
                  <a:schemeClr val="bg1"/>
                </a:solidFill>
                <a:latin typeface="Times New Roman Cyr" pitchFamily="18" charset="0"/>
              </a:rPr>
              <a:t>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4425" y="130175"/>
            <a:ext cx="7324725" cy="1165225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chemeClr val="bg1"/>
                </a:solidFill>
              </a:rPr>
              <a:t/>
            </a:r>
            <a:br>
              <a:rPr lang="ru-RU" sz="4000" smtClean="0">
                <a:solidFill>
                  <a:schemeClr val="bg1"/>
                </a:solidFill>
              </a:rPr>
            </a:br>
            <a:r>
              <a:rPr lang="ru-RU" sz="4000" smtClean="0">
                <a:solidFill>
                  <a:schemeClr val="bg1"/>
                </a:solidFill>
              </a:rPr>
              <a:t>Веселые задачи</a:t>
            </a:r>
            <a:br>
              <a:rPr lang="ru-RU" sz="4000" smtClean="0">
                <a:solidFill>
                  <a:schemeClr val="bg1"/>
                </a:solidFill>
              </a:rPr>
            </a:br>
            <a:r>
              <a:rPr lang="ru-RU" sz="4000" smtClean="0">
                <a:solidFill>
                  <a:schemeClr val="bg1"/>
                </a:solidFill>
              </a:rPr>
              <a:t>500</a:t>
            </a:r>
            <a:br>
              <a:rPr lang="ru-RU" sz="4000" smtClean="0">
                <a:solidFill>
                  <a:schemeClr val="bg1"/>
                </a:solidFill>
              </a:rPr>
            </a:br>
            <a:endParaRPr lang="ru-RU" sz="4000" smtClean="0">
              <a:solidFill>
                <a:schemeClr val="bg1"/>
              </a:solidFill>
            </a:endParaRPr>
          </a:p>
        </p:txBody>
      </p:sp>
      <p:sp>
        <p:nvSpPr>
          <p:cNvPr id="5837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400050" y="1276350"/>
            <a:ext cx="8267700" cy="1581150"/>
          </a:xfrm>
        </p:spPr>
        <p:txBody>
          <a:bodyPr/>
          <a:lstStyle/>
          <a:p>
            <a:pPr eaLnBrk="1" hangingPunct="1"/>
            <a:r>
              <a:rPr lang="ru-RU" sz="2400" smtClean="0">
                <a:solidFill>
                  <a:schemeClr val="bg1"/>
                </a:solidFill>
              </a:rPr>
              <a:t>Масса ископаемого диплодока </a:t>
            </a:r>
            <a:r>
              <a:rPr lang="ru-RU" sz="2400" b="1" smtClean="0">
                <a:solidFill>
                  <a:schemeClr val="bg1"/>
                </a:solidFill>
              </a:rPr>
              <a:t>Доки</a:t>
            </a:r>
            <a:r>
              <a:rPr lang="ru-RU" sz="2400" smtClean="0">
                <a:solidFill>
                  <a:schemeClr val="bg1"/>
                </a:solidFill>
              </a:rPr>
              <a:t> была</a:t>
            </a:r>
            <a:r>
              <a:rPr lang="ru-RU" sz="2400" b="1" smtClean="0">
                <a:solidFill>
                  <a:schemeClr val="bg1"/>
                </a:solidFill>
              </a:rPr>
              <a:t> 40 тонн,</a:t>
            </a:r>
            <a:r>
              <a:rPr lang="ru-RU" sz="2400" smtClean="0">
                <a:solidFill>
                  <a:schemeClr val="bg1"/>
                </a:solidFill>
              </a:rPr>
              <a:t/>
            </a:r>
            <a:br>
              <a:rPr lang="ru-RU" sz="2400" smtClean="0">
                <a:solidFill>
                  <a:schemeClr val="bg1"/>
                </a:solidFill>
              </a:rPr>
            </a:br>
            <a:r>
              <a:rPr lang="ru-RU" sz="2400" smtClean="0">
                <a:solidFill>
                  <a:schemeClr val="bg1"/>
                </a:solidFill>
              </a:rPr>
              <a:t>а масса нашего современника червячка </a:t>
            </a:r>
            <a:r>
              <a:rPr lang="ru-RU" sz="2400" b="1" smtClean="0">
                <a:solidFill>
                  <a:schemeClr val="bg1"/>
                </a:solidFill>
              </a:rPr>
              <a:t>Емели</a:t>
            </a:r>
            <a:r>
              <a:rPr lang="ru-RU" sz="2400" smtClean="0">
                <a:solidFill>
                  <a:schemeClr val="bg1"/>
                </a:solidFill>
              </a:rPr>
              <a:t> - </a:t>
            </a:r>
            <a:r>
              <a:rPr lang="ru-RU" sz="2400" b="1" smtClean="0">
                <a:solidFill>
                  <a:schemeClr val="bg1"/>
                </a:solidFill>
              </a:rPr>
              <a:t>0,4 грамма.</a:t>
            </a:r>
            <a:br>
              <a:rPr lang="ru-RU" sz="2400" b="1" smtClean="0">
                <a:solidFill>
                  <a:schemeClr val="bg1"/>
                </a:solidFill>
              </a:rPr>
            </a:br>
            <a:r>
              <a:rPr lang="ru-RU" sz="2400" b="1" smtClean="0">
                <a:solidFill>
                  <a:schemeClr val="bg1"/>
                </a:solidFill>
              </a:rPr>
              <a:t>Вырази </a:t>
            </a:r>
            <a:r>
              <a:rPr lang="ru-RU" sz="2400" smtClean="0">
                <a:solidFill>
                  <a:schemeClr val="bg1"/>
                </a:solidFill>
              </a:rPr>
              <a:t>в граммах массу диплодока</a:t>
            </a:r>
            <a:r>
              <a:rPr lang="ru-RU" sz="2400" b="1" smtClean="0">
                <a:solidFill>
                  <a:schemeClr val="bg1"/>
                </a:solidFill>
              </a:rPr>
              <a:t> Доки</a:t>
            </a:r>
            <a:r>
              <a:rPr lang="ru-RU" sz="2400" smtClean="0">
                <a:solidFill>
                  <a:schemeClr val="bg1"/>
                </a:solidFill>
              </a:rPr>
              <a:t> и в тоннах массу червячка </a:t>
            </a:r>
            <a:r>
              <a:rPr lang="ru-RU" sz="2400" b="1" smtClean="0">
                <a:solidFill>
                  <a:schemeClr val="bg1"/>
                </a:solidFill>
              </a:rPr>
              <a:t>Емели.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838200" y="1752600"/>
            <a:ext cx="7620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3600"/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8650288" y="6156325"/>
            <a:ext cx="184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ru-RU" sz="4000"/>
          </a:p>
        </p:txBody>
      </p:sp>
      <p:pic>
        <p:nvPicPr>
          <p:cNvPr id="58373" name="Picture 8" descr="77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463" y="2835275"/>
            <a:ext cx="8278812" cy="379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0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2"/>
          <p:cNvSpPr txBox="1">
            <a:spLocks noChangeArrowheads="1"/>
          </p:cNvSpPr>
          <p:nvPr/>
        </p:nvSpPr>
        <p:spPr bwMode="auto">
          <a:xfrm>
            <a:off x="0" y="6338888"/>
            <a:ext cx="1376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rId2" action="ppaction://hlinksldjump"/>
              </a:rPr>
              <a:t>НАЗАД</a:t>
            </a:r>
            <a:endParaRPr lang="ru-RU" sz="2800"/>
          </a:p>
        </p:txBody>
      </p:sp>
      <p:sp>
        <p:nvSpPr>
          <p:cNvPr id="59394" name="Text Box 3"/>
          <p:cNvSpPr txBox="1">
            <a:spLocks noChangeArrowheads="1"/>
          </p:cNvSpPr>
          <p:nvPr/>
        </p:nvSpPr>
        <p:spPr bwMode="auto">
          <a:xfrm>
            <a:off x="7656513" y="6338888"/>
            <a:ext cx="1487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rId2" action="ppaction://hlinksldjump"/>
              </a:rPr>
              <a:t>ВЫХОД</a:t>
            </a:r>
            <a:endParaRPr lang="ru-RU" sz="2800"/>
          </a:p>
        </p:txBody>
      </p:sp>
      <p:sp>
        <p:nvSpPr>
          <p:cNvPr id="59395" name="Rectangle 4"/>
          <p:cNvSpPr>
            <a:spLocks noChangeArrowheads="1"/>
          </p:cNvSpPr>
          <p:nvPr/>
        </p:nvSpPr>
        <p:spPr bwMode="auto">
          <a:xfrm>
            <a:off x="0" y="228600"/>
            <a:ext cx="68770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59396" name="Rectangle 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371600" y="6477000"/>
            <a:ext cx="63436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59397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8210550" cy="1470025"/>
          </a:xfrm>
        </p:spPr>
        <p:txBody>
          <a:bodyPr/>
          <a:lstStyle/>
          <a:p>
            <a:pPr algn="just" eaLnBrk="1" hangingPunct="1"/>
            <a:r>
              <a:rPr lang="ru-RU" sz="4000" smtClean="0">
                <a:solidFill>
                  <a:schemeClr val="bg1"/>
                </a:solidFill>
              </a:rPr>
              <a:t>Масса диплодока Доки = 4 </a:t>
            </a:r>
            <a:r>
              <a:rPr lang="ru-RU" sz="4000" b="1" baseline="30000" smtClean="0">
                <a:solidFill>
                  <a:schemeClr val="bg1"/>
                </a:solidFill>
              </a:rPr>
              <a:t>. </a:t>
            </a:r>
            <a:r>
              <a:rPr lang="ru-RU" sz="4000" smtClean="0">
                <a:solidFill>
                  <a:schemeClr val="bg1"/>
                </a:solidFill>
              </a:rPr>
              <a:t>10</a:t>
            </a:r>
            <a:r>
              <a:rPr lang="ru-RU" sz="4000" baseline="30000" smtClean="0">
                <a:solidFill>
                  <a:schemeClr val="bg1"/>
                </a:solidFill>
              </a:rPr>
              <a:t>7  </a:t>
            </a:r>
            <a:r>
              <a:rPr lang="ru-RU" sz="4000" smtClean="0">
                <a:solidFill>
                  <a:schemeClr val="bg1"/>
                </a:solidFill>
              </a:rPr>
              <a:t>г</a:t>
            </a:r>
            <a:br>
              <a:rPr lang="ru-RU" sz="4000" smtClean="0">
                <a:solidFill>
                  <a:schemeClr val="bg1"/>
                </a:solidFill>
              </a:rPr>
            </a:br>
            <a:r>
              <a:rPr lang="ru-RU" sz="4000" smtClean="0">
                <a:solidFill>
                  <a:schemeClr val="bg1"/>
                </a:solidFill>
              </a:rPr>
              <a:t/>
            </a:r>
            <a:br>
              <a:rPr lang="ru-RU" sz="4000" smtClean="0">
                <a:solidFill>
                  <a:schemeClr val="bg1"/>
                </a:solidFill>
              </a:rPr>
            </a:br>
            <a:r>
              <a:rPr lang="ru-RU" sz="4000" smtClean="0">
                <a:solidFill>
                  <a:schemeClr val="bg1"/>
                </a:solidFill>
              </a:rPr>
              <a:t>Масса  червячка Емели   = 4 </a:t>
            </a:r>
            <a:r>
              <a:rPr lang="ru-RU" sz="4000" b="1" baseline="30000" smtClean="0">
                <a:solidFill>
                  <a:schemeClr val="bg1"/>
                </a:solidFill>
              </a:rPr>
              <a:t>. </a:t>
            </a:r>
            <a:r>
              <a:rPr lang="ru-RU" sz="4000" smtClean="0">
                <a:solidFill>
                  <a:schemeClr val="bg1"/>
                </a:solidFill>
              </a:rPr>
              <a:t>10</a:t>
            </a:r>
            <a:r>
              <a:rPr lang="ru-RU" sz="4000" baseline="30000" smtClean="0">
                <a:solidFill>
                  <a:schemeClr val="bg1"/>
                </a:solidFill>
              </a:rPr>
              <a:t>-7  </a:t>
            </a:r>
            <a:r>
              <a:rPr lang="ru-RU" sz="4000" smtClean="0">
                <a:solidFill>
                  <a:schemeClr val="bg1"/>
                </a:solidFill>
              </a:rPr>
              <a:t> 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>
          <a:xfrm>
            <a:off x="180975" y="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chemeClr val="bg1"/>
                </a:solidFill>
              </a:rPr>
              <a:t>Физика и лирика</a:t>
            </a:r>
            <a:br>
              <a:rPr lang="ru-RU" sz="4000" smtClean="0">
                <a:solidFill>
                  <a:schemeClr val="bg1"/>
                </a:solidFill>
              </a:rPr>
            </a:br>
            <a:r>
              <a:rPr lang="ru-RU" sz="4000" smtClean="0">
                <a:solidFill>
                  <a:schemeClr val="bg1"/>
                </a:solidFill>
              </a:rPr>
              <a:t>100</a:t>
            </a:r>
          </a:p>
        </p:txBody>
      </p:sp>
      <p:sp>
        <p:nvSpPr>
          <p:cNvPr id="60418" name="Text Box 3"/>
          <p:cNvSpPr txBox="1">
            <a:spLocks noChangeArrowheads="1"/>
          </p:cNvSpPr>
          <p:nvPr/>
        </p:nvSpPr>
        <p:spPr bwMode="auto">
          <a:xfrm>
            <a:off x="914400" y="2095500"/>
            <a:ext cx="7620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3600"/>
          </a:p>
        </p:txBody>
      </p:sp>
      <p:sp>
        <p:nvSpPr>
          <p:cNvPr id="60419" name="AutoShape 9"/>
          <p:cNvSpPr>
            <a:spLocks noChangeArrowheads="1"/>
          </p:cNvSpPr>
          <p:nvPr/>
        </p:nvSpPr>
        <p:spPr bwMode="auto">
          <a:xfrm>
            <a:off x="4467225" y="3952875"/>
            <a:ext cx="1555750" cy="1536700"/>
          </a:xfrm>
          <a:prstGeom prst="foldedCorner">
            <a:avLst>
              <a:gd name="adj" fmla="val 12500"/>
            </a:avLst>
          </a:prstGeom>
          <a:noFill/>
          <a:ln w="9525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60420" name="AutoShape 10"/>
          <p:cNvSpPr>
            <a:spLocks noChangeArrowheads="1"/>
          </p:cNvSpPr>
          <p:nvPr/>
        </p:nvSpPr>
        <p:spPr bwMode="auto">
          <a:xfrm>
            <a:off x="1485900" y="1590675"/>
            <a:ext cx="5842000" cy="4813300"/>
          </a:xfrm>
          <a:prstGeom prst="foldedCorner">
            <a:avLst>
              <a:gd name="adj" fmla="val 12500"/>
            </a:avLst>
          </a:prstGeom>
          <a:noFill/>
          <a:ln w="9525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60421" name="AutoShape 11"/>
          <p:cNvSpPr>
            <a:spLocks noChangeArrowheads="1"/>
          </p:cNvSpPr>
          <p:nvPr/>
        </p:nvSpPr>
        <p:spPr bwMode="auto">
          <a:xfrm>
            <a:off x="1924050" y="1184275"/>
            <a:ext cx="4838700" cy="5670550"/>
          </a:xfrm>
          <a:prstGeom prst="foldedCorner">
            <a:avLst>
              <a:gd name="adj" fmla="val 22380"/>
            </a:avLst>
          </a:prstGeom>
          <a:solidFill>
            <a:srgbClr val="FFFF99"/>
          </a:solidFill>
          <a:ln w="9525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 sz="1200">
              <a:solidFill>
                <a:schemeClr val="tx1"/>
              </a:solidFill>
            </a:endParaRPr>
          </a:p>
          <a:p>
            <a:pPr algn="ctr"/>
            <a:r>
              <a:rPr lang="ru-RU" sz="2400">
                <a:solidFill>
                  <a:schemeClr val="tx1"/>
                </a:solidFill>
              </a:rPr>
              <a:t>А.А. Блок “Двенадцать” </a:t>
            </a:r>
          </a:p>
          <a:p>
            <a:pPr algn="ctr"/>
            <a:r>
              <a:rPr lang="ru-RU" sz="2400">
                <a:solidFill>
                  <a:schemeClr val="tx1"/>
                </a:solidFill>
              </a:rPr>
              <a:t>“Завивает ветер белый снежок.</a:t>
            </a:r>
            <a:br>
              <a:rPr lang="ru-RU" sz="2400">
                <a:solidFill>
                  <a:schemeClr val="tx1"/>
                </a:solidFill>
              </a:rPr>
            </a:br>
            <a:r>
              <a:rPr lang="ru-RU" sz="2400">
                <a:solidFill>
                  <a:schemeClr val="tx1"/>
                </a:solidFill>
              </a:rPr>
              <a:t>Под снежком – ледок,</a:t>
            </a:r>
            <a:br>
              <a:rPr lang="ru-RU" sz="2400">
                <a:solidFill>
                  <a:schemeClr val="tx1"/>
                </a:solidFill>
              </a:rPr>
            </a:br>
            <a:r>
              <a:rPr lang="ru-RU" sz="2400">
                <a:solidFill>
                  <a:schemeClr val="tx1"/>
                </a:solidFill>
              </a:rPr>
              <a:t>Скользко, тяжко, всякий ходок.</a:t>
            </a:r>
            <a:br>
              <a:rPr lang="ru-RU" sz="2400">
                <a:solidFill>
                  <a:schemeClr val="tx1"/>
                </a:solidFill>
              </a:rPr>
            </a:br>
            <a:r>
              <a:rPr lang="ru-RU" sz="2400">
                <a:solidFill>
                  <a:schemeClr val="tx1"/>
                </a:solidFill>
              </a:rPr>
              <a:t>Скользит – ах, бедняжка!</a:t>
            </a:r>
            <a:br>
              <a:rPr lang="ru-RU" sz="2400">
                <a:solidFill>
                  <a:schemeClr val="tx1"/>
                </a:solidFill>
              </a:rPr>
            </a:br>
            <a:r>
              <a:rPr lang="ru-RU" sz="2400">
                <a:solidFill>
                  <a:schemeClr val="tx1"/>
                </a:solidFill>
              </a:rPr>
              <a:t>Вон барыня в каракуле</a:t>
            </a:r>
            <a:br>
              <a:rPr lang="ru-RU" sz="2400">
                <a:solidFill>
                  <a:schemeClr val="tx1"/>
                </a:solidFill>
              </a:rPr>
            </a:br>
            <a:r>
              <a:rPr lang="ru-RU" sz="2400">
                <a:solidFill>
                  <a:schemeClr val="tx1"/>
                </a:solidFill>
              </a:rPr>
              <a:t>К другой подвернулась:</a:t>
            </a:r>
            <a:br>
              <a:rPr lang="ru-RU" sz="2400">
                <a:solidFill>
                  <a:schemeClr val="tx1"/>
                </a:solidFill>
              </a:rPr>
            </a:br>
            <a:r>
              <a:rPr lang="ru-RU" sz="2400">
                <a:solidFill>
                  <a:schemeClr val="tx1"/>
                </a:solidFill>
              </a:rPr>
              <a:t>– Уж мы плакали, плакали...</a:t>
            </a:r>
            <a:br>
              <a:rPr lang="ru-RU" sz="2400">
                <a:solidFill>
                  <a:schemeClr val="tx1"/>
                </a:solidFill>
              </a:rPr>
            </a:br>
            <a:r>
              <a:rPr lang="ru-RU" sz="2400">
                <a:solidFill>
                  <a:schemeClr val="tx1"/>
                </a:solidFill>
              </a:rPr>
              <a:t>Поскользнулась</a:t>
            </a:r>
            <a:br>
              <a:rPr lang="ru-RU" sz="2400">
                <a:solidFill>
                  <a:schemeClr val="tx1"/>
                </a:solidFill>
              </a:rPr>
            </a:br>
            <a:r>
              <a:rPr lang="ru-RU" sz="2400">
                <a:solidFill>
                  <a:schemeClr val="tx1"/>
                </a:solidFill>
              </a:rPr>
              <a:t>И – бац – растянулась!..”</a:t>
            </a:r>
          </a:p>
          <a:p>
            <a:pPr algn="ctr"/>
            <a:endParaRPr lang="ru-RU" sz="2400">
              <a:solidFill>
                <a:schemeClr val="tx1"/>
              </a:solidFill>
            </a:endParaRPr>
          </a:p>
          <a:p>
            <a:pPr algn="ctr"/>
            <a:r>
              <a:rPr lang="ru-RU" sz="2400">
                <a:solidFill>
                  <a:schemeClr val="tx1"/>
                </a:solidFill>
              </a:rPr>
              <a:t>Вопрос: почему лед скользкий?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2"/>
          <p:cNvSpPr txBox="1">
            <a:spLocks noChangeArrowheads="1"/>
          </p:cNvSpPr>
          <p:nvPr/>
        </p:nvSpPr>
        <p:spPr bwMode="auto">
          <a:xfrm>
            <a:off x="0" y="6338888"/>
            <a:ext cx="1376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rId2" action="ppaction://hlinksldjump"/>
              </a:rPr>
              <a:t>НАЗАД</a:t>
            </a:r>
            <a:endParaRPr lang="ru-RU" sz="2800"/>
          </a:p>
        </p:txBody>
      </p:sp>
      <p:sp>
        <p:nvSpPr>
          <p:cNvPr id="61442" name="Text Box 3"/>
          <p:cNvSpPr txBox="1">
            <a:spLocks noChangeArrowheads="1"/>
          </p:cNvSpPr>
          <p:nvPr/>
        </p:nvSpPr>
        <p:spPr bwMode="auto">
          <a:xfrm>
            <a:off x="7656513" y="6338888"/>
            <a:ext cx="1487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rId2" action="ppaction://hlinksldjump"/>
              </a:rPr>
              <a:t>ВЫХОД</a:t>
            </a:r>
            <a:endParaRPr lang="ru-RU" sz="2800"/>
          </a:p>
        </p:txBody>
      </p:sp>
      <p:sp>
        <p:nvSpPr>
          <p:cNvPr id="61443" name="Rectangle 4"/>
          <p:cNvSpPr>
            <a:spLocks noChangeArrowheads="1"/>
          </p:cNvSpPr>
          <p:nvPr/>
        </p:nvSpPr>
        <p:spPr bwMode="auto">
          <a:xfrm>
            <a:off x="0" y="228600"/>
            <a:ext cx="68770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61444" name="Rectangle 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371600" y="6477000"/>
            <a:ext cx="63436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61445" name="Rectangle 12"/>
          <p:cNvSpPr>
            <a:spLocks noGrp="1" noChangeArrowheads="1"/>
          </p:cNvSpPr>
          <p:nvPr>
            <p:ph type="title"/>
          </p:nvPr>
        </p:nvSpPr>
        <p:spPr>
          <a:xfrm>
            <a:off x="504825" y="409575"/>
            <a:ext cx="7772400" cy="2771775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chemeClr val="bg1"/>
                </a:solidFill>
              </a:rPr>
              <a:t>Между льдом и соприкасающимся телом образуется очень тонкий слой воды и трение сцепления резко уменьшается</a:t>
            </a:r>
            <a:r>
              <a:rPr lang="ru-RU" sz="4000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>
          <a:xfrm>
            <a:off x="180975" y="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chemeClr val="bg1"/>
                </a:solidFill>
              </a:rPr>
              <a:t>Физика и лирика</a:t>
            </a:r>
            <a:br>
              <a:rPr lang="ru-RU" sz="4000" smtClean="0">
                <a:solidFill>
                  <a:schemeClr val="bg1"/>
                </a:solidFill>
              </a:rPr>
            </a:br>
            <a:r>
              <a:rPr lang="ru-RU" sz="4000" smtClean="0">
                <a:solidFill>
                  <a:schemeClr val="bg1"/>
                </a:solidFill>
              </a:rPr>
              <a:t>200</a:t>
            </a:r>
          </a:p>
        </p:txBody>
      </p:sp>
      <p:sp>
        <p:nvSpPr>
          <p:cNvPr id="62466" name="Text Box 3"/>
          <p:cNvSpPr txBox="1">
            <a:spLocks noChangeArrowheads="1"/>
          </p:cNvSpPr>
          <p:nvPr/>
        </p:nvSpPr>
        <p:spPr bwMode="auto">
          <a:xfrm>
            <a:off x="914400" y="2095500"/>
            <a:ext cx="7620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3600"/>
          </a:p>
        </p:txBody>
      </p:sp>
      <p:sp>
        <p:nvSpPr>
          <p:cNvPr id="62467" name="AutoShape 4"/>
          <p:cNvSpPr>
            <a:spLocks noChangeArrowheads="1"/>
          </p:cNvSpPr>
          <p:nvPr/>
        </p:nvSpPr>
        <p:spPr bwMode="auto">
          <a:xfrm>
            <a:off x="4467225" y="3952875"/>
            <a:ext cx="1555750" cy="1536700"/>
          </a:xfrm>
          <a:prstGeom prst="foldedCorner">
            <a:avLst>
              <a:gd name="adj" fmla="val 12500"/>
            </a:avLst>
          </a:prstGeom>
          <a:noFill/>
          <a:ln w="9525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62468" name="AutoShape 5"/>
          <p:cNvSpPr>
            <a:spLocks noChangeArrowheads="1"/>
          </p:cNvSpPr>
          <p:nvPr/>
        </p:nvSpPr>
        <p:spPr bwMode="auto">
          <a:xfrm>
            <a:off x="1485900" y="1590675"/>
            <a:ext cx="5842000" cy="4813300"/>
          </a:xfrm>
          <a:prstGeom prst="foldedCorner">
            <a:avLst>
              <a:gd name="adj" fmla="val 12500"/>
            </a:avLst>
          </a:prstGeom>
          <a:noFill/>
          <a:ln w="9525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62469" name="AutoShape 6"/>
          <p:cNvSpPr>
            <a:spLocks noChangeArrowheads="1"/>
          </p:cNvSpPr>
          <p:nvPr/>
        </p:nvSpPr>
        <p:spPr bwMode="auto">
          <a:xfrm>
            <a:off x="371475" y="1573213"/>
            <a:ext cx="7400925" cy="5013325"/>
          </a:xfrm>
          <a:prstGeom prst="foldedCorner">
            <a:avLst>
              <a:gd name="adj" fmla="val 22380"/>
            </a:avLst>
          </a:prstGeom>
          <a:solidFill>
            <a:srgbClr val="FFFF99"/>
          </a:solidFill>
          <a:ln w="9525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 sz="1200">
              <a:solidFill>
                <a:schemeClr val="tx1"/>
              </a:solidFill>
            </a:endParaRPr>
          </a:p>
          <a:p>
            <a:pPr algn="ctr"/>
            <a:r>
              <a:rPr lang="ru-RU" sz="2800">
                <a:solidFill>
                  <a:schemeClr val="tx1"/>
                </a:solidFill>
              </a:rPr>
              <a:t>А.С. Пушкин “Сказка о попе и работнике его Балде” </a:t>
            </a:r>
          </a:p>
          <a:p>
            <a:pPr algn="ctr"/>
            <a:r>
              <a:rPr lang="ru-RU" sz="2800">
                <a:solidFill>
                  <a:schemeClr val="tx1"/>
                </a:solidFill>
              </a:rPr>
              <a:t>“Бедный поп подставил лоб:</a:t>
            </a: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С первого щелчка – прыгнул он до потолка...”</a:t>
            </a:r>
          </a:p>
          <a:p>
            <a:pPr algn="ctr"/>
            <a:endParaRPr lang="ru-RU" sz="2800">
              <a:solidFill>
                <a:schemeClr val="tx1"/>
              </a:solidFill>
            </a:endParaRPr>
          </a:p>
          <a:p>
            <a:pPr algn="ctr"/>
            <a:r>
              <a:rPr lang="ru-RU" sz="2800" b="1">
                <a:solidFill>
                  <a:schemeClr val="tx1"/>
                </a:solidFill>
              </a:rPr>
              <a:t>Вопрос: </a:t>
            </a:r>
            <a:r>
              <a:rPr lang="ru-RU" sz="2800">
                <a:solidFill>
                  <a:schemeClr val="tx1"/>
                </a:solidFill>
              </a:rPr>
              <a:t>Рассчитайте, с какой скоростью прыгнул поп до потолка? (при расстоянии от роста попа до потолка принимаем примерно сантиметров 30–50, а время полета 10 с.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2"/>
          <p:cNvSpPr txBox="1">
            <a:spLocks noChangeArrowheads="1"/>
          </p:cNvSpPr>
          <p:nvPr/>
        </p:nvSpPr>
        <p:spPr bwMode="auto">
          <a:xfrm>
            <a:off x="0" y="6338888"/>
            <a:ext cx="1376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rId2" action="ppaction://hlinksldjump"/>
              </a:rPr>
              <a:t>НАЗАД</a:t>
            </a:r>
            <a:endParaRPr lang="ru-RU" sz="2800"/>
          </a:p>
        </p:txBody>
      </p:sp>
      <p:sp>
        <p:nvSpPr>
          <p:cNvPr id="63490" name="Text Box 3"/>
          <p:cNvSpPr txBox="1">
            <a:spLocks noChangeArrowheads="1"/>
          </p:cNvSpPr>
          <p:nvPr/>
        </p:nvSpPr>
        <p:spPr bwMode="auto">
          <a:xfrm>
            <a:off x="7656513" y="6338888"/>
            <a:ext cx="1487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rId3" action="ppaction://hlinksldjump"/>
              </a:rPr>
              <a:t>ВЫХОД</a:t>
            </a:r>
            <a:endParaRPr lang="ru-RU" sz="2800"/>
          </a:p>
        </p:txBody>
      </p:sp>
      <p:sp>
        <p:nvSpPr>
          <p:cNvPr id="63491" name="Rectangle 4"/>
          <p:cNvSpPr>
            <a:spLocks noChangeArrowheads="1"/>
          </p:cNvSpPr>
          <p:nvPr/>
        </p:nvSpPr>
        <p:spPr bwMode="auto">
          <a:xfrm>
            <a:off x="0" y="228600"/>
            <a:ext cx="68770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63492" name="Rectangle 5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371600" y="6477000"/>
            <a:ext cx="63436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63493" name="Rectangle 6"/>
          <p:cNvSpPr>
            <a:spLocks noGrp="1" noChangeArrowheads="1"/>
          </p:cNvSpPr>
          <p:nvPr>
            <p:ph type="title"/>
          </p:nvPr>
        </p:nvSpPr>
        <p:spPr>
          <a:xfrm>
            <a:off x="295275" y="1533525"/>
            <a:ext cx="7772400" cy="2771775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chemeClr val="bg1"/>
                </a:solidFill>
              </a:rPr>
              <a:t>3 см</a:t>
            </a:r>
            <a:r>
              <a:rPr lang="en-US" smtClean="0">
                <a:solidFill>
                  <a:schemeClr val="bg1"/>
                </a:solidFill>
              </a:rPr>
              <a:t>/c- 5 </a:t>
            </a:r>
            <a:r>
              <a:rPr lang="ru-RU" smtClean="0">
                <a:solidFill>
                  <a:schemeClr val="bg1"/>
                </a:solidFill>
              </a:rPr>
              <a:t>см</a:t>
            </a:r>
            <a:r>
              <a:rPr lang="en-US" smtClean="0">
                <a:solidFill>
                  <a:schemeClr val="bg1"/>
                </a:solidFill>
              </a:rPr>
              <a:t>/</a:t>
            </a:r>
            <a:r>
              <a:rPr lang="ru-RU" smtClean="0">
                <a:solidFill>
                  <a:schemeClr val="bg1"/>
                </a:solidFill>
              </a:rPr>
              <a:t>с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>
          <a:xfrm>
            <a:off x="180975" y="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chemeClr val="bg1"/>
                </a:solidFill>
              </a:rPr>
              <a:t>Физика и лирика</a:t>
            </a:r>
            <a:br>
              <a:rPr lang="ru-RU" sz="4000" smtClean="0">
                <a:solidFill>
                  <a:schemeClr val="bg1"/>
                </a:solidFill>
              </a:rPr>
            </a:br>
            <a:r>
              <a:rPr lang="ru-RU" sz="4000" smtClean="0">
                <a:solidFill>
                  <a:schemeClr val="bg1"/>
                </a:solidFill>
              </a:rPr>
              <a:t>300</a:t>
            </a:r>
          </a:p>
        </p:txBody>
      </p:sp>
      <p:sp>
        <p:nvSpPr>
          <p:cNvPr id="64514" name="Text Box 3"/>
          <p:cNvSpPr txBox="1">
            <a:spLocks noChangeArrowheads="1"/>
          </p:cNvSpPr>
          <p:nvPr/>
        </p:nvSpPr>
        <p:spPr bwMode="auto">
          <a:xfrm>
            <a:off x="914400" y="2095500"/>
            <a:ext cx="7620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3600"/>
          </a:p>
        </p:txBody>
      </p:sp>
      <p:sp>
        <p:nvSpPr>
          <p:cNvPr id="64515" name="AutoShape 4"/>
          <p:cNvSpPr>
            <a:spLocks noChangeArrowheads="1"/>
          </p:cNvSpPr>
          <p:nvPr/>
        </p:nvSpPr>
        <p:spPr bwMode="auto">
          <a:xfrm>
            <a:off x="4467225" y="3952875"/>
            <a:ext cx="1555750" cy="1536700"/>
          </a:xfrm>
          <a:prstGeom prst="foldedCorner">
            <a:avLst>
              <a:gd name="adj" fmla="val 12500"/>
            </a:avLst>
          </a:prstGeom>
          <a:noFill/>
          <a:ln w="9525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64516" name="AutoShape 5"/>
          <p:cNvSpPr>
            <a:spLocks noChangeArrowheads="1"/>
          </p:cNvSpPr>
          <p:nvPr/>
        </p:nvSpPr>
        <p:spPr bwMode="auto">
          <a:xfrm>
            <a:off x="1485900" y="1590675"/>
            <a:ext cx="5842000" cy="4813300"/>
          </a:xfrm>
          <a:prstGeom prst="foldedCorner">
            <a:avLst>
              <a:gd name="adj" fmla="val 12500"/>
            </a:avLst>
          </a:prstGeom>
          <a:noFill/>
          <a:ln w="9525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64517" name="AutoShape 6"/>
          <p:cNvSpPr>
            <a:spLocks noChangeArrowheads="1"/>
          </p:cNvSpPr>
          <p:nvPr/>
        </p:nvSpPr>
        <p:spPr bwMode="auto">
          <a:xfrm>
            <a:off x="1466850" y="1319213"/>
            <a:ext cx="5581650" cy="5162550"/>
          </a:xfrm>
          <a:prstGeom prst="foldedCorner">
            <a:avLst>
              <a:gd name="adj" fmla="val 22380"/>
            </a:avLst>
          </a:prstGeom>
          <a:solidFill>
            <a:srgbClr val="FFFF99"/>
          </a:solidFill>
          <a:ln w="9525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>
                <a:solidFill>
                  <a:schemeClr val="tx1"/>
                </a:solidFill>
              </a:rPr>
              <a:t>А.А. Блок “Все чаще по городу брожу”...</a:t>
            </a:r>
          </a:p>
          <a:p>
            <a:pPr algn="ctr"/>
            <a:r>
              <a:rPr lang="ru-RU" sz="2800">
                <a:solidFill>
                  <a:schemeClr val="tx1"/>
                </a:solidFill>
              </a:rPr>
              <a:t>“Запнулась запыхавшаяся лошадь,</a:t>
            </a: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Уж силой ног не удержать седла,</a:t>
            </a: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И утлые взмахнулись стремена,</a:t>
            </a: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И полетел, отброшенный толчком...”</a:t>
            </a:r>
            <a:endParaRPr lang="ru-RU" sz="2800" b="1">
              <a:solidFill>
                <a:schemeClr val="tx1"/>
              </a:solidFill>
            </a:endParaRPr>
          </a:p>
          <a:p>
            <a:pPr algn="ctr"/>
            <a:r>
              <a:rPr lang="ru-RU" sz="2800" b="1">
                <a:solidFill>
                  <a:schemeClr val="tx1"/>
                </a:solidFill>
              </a:rPr>
              <a:t>Вопрос:</a:t>
            </a:r>
            <a:r>
              <a:rPr lang="ru-RU" sz="2800">
                <a:solidFill>
                  <a:schemeClr val="tx1"/>
                </a:solidFill>
              </a:rPr>
              <a:t> Объясните падение всадника с точки зрения физики? </a:t>
            </a:r>
            <a:r>
              <a:rPr lang="ru-RU">
                <a:solidFill>
                  <a:schemeClr val="tx1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2"/>
          <p:cNvSpPr txBox="1">
            <a:spLocks noChangeArrowheads="1"/>
          </p:cNvSpPr>
          <p:nvPr/>
        </p:nvSpPr>
        <p:spPr bwMode="auto">
          <a:xfrm>
            <a:off x="0" y="6338888"/>
            <a:ext cx="1376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rId2" action="ppaction://hlinksldjump"/>
              </a:rPr>
              <a:t>НАЗАД</a:t>
            </a:r>
            <a:endParaRPr lang="ru-RU" sz="2800"/>
          </a:p>
        </p:txBody>
      </p:sp>
      <p:sp>
        <p:nvSpPr>
          <p:cNvPr id="65538" name="Text Box 3"/>
          <p:cNvSpPr txBox="1">
            <a:spLocks noChangeArrowheads="1"/>
          </p:cNvSpPr>
          <p:nvPr/>
        </p:nvSpPr>
        <p:spPr bwMode="auto">
          <a:xfrm>
            <a:off x="7656513" y="6338888"/>
            <a:ext cx="1487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rId3" action="ppaction://hlinksldjump"/>
              </a:rPr>
              <a:t>ВЫХОД</a:t>
            </a:r>
            <a:endParaRPr lang="ru-RU" sz="2800"/>
          </a:p>
        </p:txBody>
      </p:sp>
      <p:sp>
        <p:nvSpPr>
          <p:cNvPr id="65539" name="Rectangle 4"/>
          <p:cNvSpPr>
            <a:spLocks noChangeArrowheads="1"/>
          </p:cNvSpPr>
          <p:nvPr/>
        </p:nvSpPr>
        <p:spPr bwMode="auto">
          <a:xfrm>
            <a:off x="0" y="228600"/>
            <a:ext cx="68770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65540" name="Rectangl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371600" y="6477000"/>
            <a:ext cx="63436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65541" name="Rectangle 6"/>
          <p:cNvSpPr>
            <a:spLocks noGrp="1" noChangeArrowheads="1"/>
          </p:cNvSpPr>
          <p:nvPr>
            <p:ph type="title"/>
          </p:nvPr>
        </p:nvSpPr>
        <p:spPr>
          <a:xfrm>
            <a:off x="561975" y="923925"/>
            <a:ext cx="7772400" cy="2771775"/>
          </a:xfrm>
        </p:spPr>
        <p:txBody>
          <a:bodyPr/>
          <a:lstStyle/>
          <a:p>
            <a:pPr eaLnBrk="1" hangingPunct="1"/>
            <a:r>
              <a:rPr lang="ru-RU" sz="3600" smtClean="0">
                <a:solidFill>
                  <a:schemeClr val="bg1"/>
                </a:solidFill>
              </a:rPr>
              <a:t>Лошадь двигалась вперед, ногами запнулась, и корпус пошел вперед по инерции, а ноги остались на месте. В результате, всадник, находившийся на лошади, выходит из положения равновесия, т.к. его тело тоже движется по инерции</a:t>
            </a:r>
            <a:r>
              <a:rPr lang="ru-RU" sz="3600" smtClean="0"/>
              <a:t> </a:t>
            </a:r>
            <a:endParaRPr lang="ru-RU" sz="4000" smtClean="0"/>
          </a:p>
        </p:txBody>
      </p:sp>
      <p:pic>
        <p:nvPicPr>
          <p:cNvPr id="65542" name="Picture 7" descr="Horse36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24250" y="4400550"/>
            <a:ext cx="2209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2"/>
          <p:cNvSpPr txBox="1">
            <a:spLocks noChangeArrowheads="1"/>
          </p:cNvSpPr>
          <p:nvPr/>
        </p:nvSpPr>
        <p:spPr bwMode="auto">
          <a:xfrm>
            <a:off x="0" y="6338888"/>
            <a:ext cx="1376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rId2" action="ppaction://hlinksldjump"/>
              </a:rPr>
              <a:t>НАЗАД</a:t>
            </a:r>
            <a:endParaRPr lang="ru-RU" sz="2800"/>
          </a:p>
        </p:txBody>
      </p:sp>
      <p:sp>
        <p:nvSpPr>
          <p:cNvPr id="19458" name="Text Box 3"/>
          <p:cNvSpPr txBox="1">
            <a:spLocks noChangeArrowheads="1"/>
          </p:cNvSpPr>
          <p:nvPr/>
        </p:nvSpPr>
        <p:spPr bwMode="auto">
          <a:xfrm>
            <a:off x="7656513" y="6338888"/>
            <a:ext cx="1487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rId2" action="ppaction://hlinksldjump"/>
              </a:rPr>
              <a:t>ВЫХОД</a:t>
            </a:r>
            <a:endParaRPr lang="ru-RU" sz="2800"/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0" y="228600"/>
            <a:ext cx="68770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19460" name="Rectangle 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371600" y="6477000"/>
            <a:ext cx="63436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00025" y="381000"/>
            <a:ext cx="8782050" cy="1190625"/>
          </a:xfrm>
        </p:spPr>
        <p:txBody>
          <a:bodyPr/>
          <a:lstStyle/>
          <a:p>
            <a:pPr eaLnBrk="1" hangingPunct="1"/>
            <a:r>
              <a:rPr lang="ru-RU" sz="2800" smtClean="0">
                <a:solidFill>
                  <a:schemeClr val="bg1"/>
                </a:solidFill>
              </a:rPr>
              <a:t>Вес тела измеряется в Ньютонах.</a:t>
            </a:r>
          </a:p>
        </p:txBody>
      </p:sp>
      <p:sp>
        <p:nvSpPr>
          <p:cNvPr id="19462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9463" name="Picture 15" descr="Динамометры показывают, что на гирю массой 200 г действует сила тяжести 2 Н, а на гирю 500 г - 5 Н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313" y="2279650"/>
            <a:ext cx="3544887" cy="386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>
          <a:xfrm>
            <a:off x="180975" y="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chemeClr val="bg1"/>
                </a:solidFill>
              </a:rPr>
              <a:t>Физика и лирика</a:t>
            </a:r>
            <a:br>
              <a:rPr lang="ru-RU" sz="4000" smtClean="0">
                <a:solidFill>
                  <a:schemeClr val="bg1"/>
                </a:solidFill>
              </a:rPr>
            </a:br>
            <a:r>
              <a:rPr lang="ru-RU" sz="4000" smtClean="0">
                <a:solidFill>
                  <a:schemeClr val="bg1"/>
                </a:solidFill>
              </a:rPr>
              <a:t>400</a:t>
            </a:r>
          </a:p>
        </p:txBody>
      </p:sp>
      <p:sp>
        <p:nvSpPr>
          <p:cNvPr id="66562" name="Text Box 3"/>
          <p:cNvSpPr txBox="1">
            <a:spLocks noChangeArrowheads="1"/>
          </p:cNvSpPr>
          <p:nvPr/>
        </p:nvSpPr>
        <p:spPr bwMode="auto">
          <a:xfrm>
            <a:off x="914400" y="2095500"/>
            <a:ext cx="7620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3600"/>
          </a:p>
        </p:txBody>
      </p:sp>
      <p:sp>
        <p:nvSpPr>
          <p:cNvPr id="66563" name="AutoShape 4"/>
          <p:cNvSpPr>
            <a:spLocks noChangeArrowheads="1"/>
          </p:cNvSpPr>
          <p:nvPr/>
        </p:nvSpPr>
        <p:spPr bwMode="auto">
          <a:xfrm>
            <a:off x="4467225" y="3952875"/>
            <a:ext cx="1555750" cy="1536700"/>
          </a:xfrm>
          <a:prstGeom prst="foldedCorner">
            <a:avLst>
              <a:gd name="adj" fmla="val 12500"/>
            </a:avLst>
          </a:prstGeom>
          <a:noFill/>
          <a:ln w="9525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66564" name="AutoShape 5"/>
          <p:cNvSpPr>
            <a:spLocks noChangeArrowheads="1"/>
          </p:cNvSpPr>
          <p:nvPr/>
        </p:nvSpPr>
        <p:spPr bwMode="auto">
          <a:xfrm>
            <a:off x="1485900" y="1590675"/>
            <a:ext cx="5842000" cy="4813300"/>
          </a:xfrm>
          <a:prstGeom prst="foldedCorner">
            <a:avLst>
              <a:gd name="adj" fmla="val 12500"/>
            </a:avLst>
          </a:prstGeom>
          <a:noFill/>
          <a:ln w="9525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66565" name="AutoShape 6"/>
          <p:cNvSpPr>
            <a:spLocks noChangeArrowheads="1"/>
          </p:cNvSpPr>
          <p:nvPr/>
        </p:nvSpPr>
        <p:spPr bwMode="auto">
          <a:xfrm>
            <a:off x="1809750" y="1370013"/>
            <a:ext cx="5581650" cy="5224462"/>
          </a:xfrm>
          <a:prstGeom prst="foldedCorner">
            <a:avLst>
              <a:gd name="adj" fmla="val 22380"/>
            </a:avLst>
          </a:prstGeom>
          <a:solidFill>
            <a:srgbClr val="FFFF99"/>
          </a:solidFill>
          <a:ln w="9525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 sz="1200">
              <a:solidFill>
                <a:schemeClr val="tx1"/>
              </a:solidFill>
            </a:endParaRPr>
          </a:p>
          <a:p>
            <a:pPr algn="ctr"/>
            <a:r>
              <a:rPr lang="ru-RU" sz="2400">
                <a:solidFill>
                  <a:schemeClr val="tx1"/>
                </a:solidFill>
              </a:rPr>
              <a:t>О каком открытии И. Ньютона идет речь в строках Байрона “Дон Жyaн”:</a:t>
            </a:r>
          </a:p>
          <a:p>
            <a:pPr algn="ctr"/>
            <a:endParaRPr lang="ru-RU" sz="2400">
              <a:solidFill>
                <a:schemeClr val="tx1"/>
              </a:solidFill>
            </a:endParaRPr>
          </a:p>
          <a:p>
            <a:pPr algn="ctr"/>
            <a:r>
              <a:rPr lang="ru-RU" sz="2400">
                <a:solidFill>
                  <a:schemeClr val="tx1"/>
                </a:solidFill>
              </a:rPr>
              <a:t>“Так человека яблоко сгубило,</a:t>
            </a:r>
            <a:br>
              <a:rPr lang="ru-RU" sz="2400">
                <a:solidFill>
                  <a:schemeClr val="tx1"/>
                </a:solidFill>
              </a:rPr>
            </a:br>
            <a:r>
              <a:rPr lang="ru-RU" sz="2400">
                <a:solidFill>
                  <a:schemeClr val="tx1"/>
                </a:solidFill>
              </a:rPr>
              <a:t>Но яблоко его же и спасло,–</a:t>
            </a:r>
            <a:br>
              <a:rPr lang="ru-RU" sz="2400">
                <a:solidFill>
                  <a:schemeClr val="tx1"/>
                </a:solidFill>
              </a:rPr>
            </a:br>
            <a:r>
              <a:rPr lang="ru-RU" sz="2400">
                <a:solidFill>
                  <a:schemeClr val="tx1"/>
                </a:solidFill>
              </a:rPr>
              <a:t>Ведь Ньютона открытие разбило</a:t>
            </a:r>
            <a:br>
              <a:rPr lang="ru-RU" sz="2400">
                <a:solidFill>
                  <a:schemeClr val="tx1"/>
                </a:solidFill>
              </a:rPr>
            </a:br>
            <a:r>
              <a:rPr lang="ru-RU" sz="2400">
                <a:solidFill>
                  <a:schemeClr val="tx1"/>
                </a:solidFill>
              </a:rPr>
              <a:t>Неведения мучительное зло.</a:t>
            </a:r>
            <a:br>
              <a:rPr lang="ru-RU" sz="2400">
                <a:solidFill>
                  <a:schemeClr val="tx1"/>
                </a:solidFill>
              </a:rPr>
            </a:br>
            <a:r>
              <a:rPr lang="ru-RU" sz="2400">
                <a:solidFill>
                  <a:schemeClr val="tx1"/>
                </a:solidFill>
              </a:rPr>
              <a:t>Дорогу к новым звездам проложило</a:t>
            </a:r>
            <a:br>
              <a:rPr lang="ru-RU" sz="2400">
                <a:solidFill>
                  <a:schemeClr val="tx1"/>
                </a:solidFill>
              </a:rPr>
            </a:br>
            <a:r>
              <a:rPr lang="ru-RU" sz="2400">
                <a:solidFill>
                  <a:schemeClr val="tx1"/>
                </a:solidFill>
              </a:rPr>
              <a:t>И новый выход страждущим дало.</a:t>
            </a:r>
            <a:br>
              <a:rPr lang="ru-RU" sz="2400">
                <a:solidFill>
                  <a:schemeClr val="tx1"/>
                </a:solidFill>
              </a:rPr>
            </a:br>
            <a:r>
              <a:rPr lang="ru-RU" sz="2400">
                <a:solidFill>
                  <a:schemeClr val="tx1"/>
                </a:solidFill>
              </a:rPr>
              <a:t>Уж скоро мы, природы властелины,</a:t>
            </a:r>
            <a:br>
              <a:rPr lang="ru-RU" sz="2400">
                <a:solidFill>
                  <a:schemeClr val="tx1"/>
                </a:solidFill>
              </a:rPr>
            </a:br>
            <a:r>
              <a:rPr lang="ru-RU" sz="2400">
                <a:solidFill>
                  <a:schemeClr val="tx1"/>
                </a:solidFill>
              </a:rPr>
              <a:t>И на Луну пошлем свои машины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2"/>
          <p:cNvSpPr txBox="1">
            <a:spLocks noChangeArrowheads="1"/>
          </p:cNvSpPr>
          <p:nvPr/>
        </p:nvSpPr>
        <p:spPr bwMode="auto">
          <a:xfrm>
            <a:off x="0" y="6338888"/>
            <a:ext cx="1376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rId2" action="ppaction://hlinksldjump"/>
              </a:rPr>
              <a:t>НАЗАД</a:t>
            </a:r>
            <a:endParaRPr lang="ru-RU" sz="2800"/>
          </a:p>
        </p:txBody>
      </p:sp>
      <p:sp>
        <p:nvSpPr>
          <p:cNvPr id="67586" name="Text Box 3"/>
          <p:cNvSpPr txBox="1">
            <a:spLocks noChangeArrowheads="1"/>
          </p:cNvSpPr>
          <p:nvPr/>
        </p:nvSpPr>
        <p:spPr bwMode="auto">
          <a:xfrm>
            <a:off x="7656513" y="6338888"/>
            <a:ext cx="1487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rId2" action="ppaction://hlinksldjump"/>
              </a:rPr>
              <a:t>ВЫХОД</a:t>
            </a:r>
            <a:endParaRPr lang="ru-RU" sz="2800"/>
          </a:p>
        </p:txBody>
      </p:sp>
      <p:sp>
        <p:nvSpPr>
          <p:cNvPr id="67587" name="Rectangle 4"/>
          <p:cNvSpPr>
            <a:spLocks noChangeArrowheads="1"/>
          </p:cNvSpPr>
          <p:nvPr/>
        </p:nvSpPr>
        <p:spPr bwMode="auto">
          <a:xfrm>
            <a:off x="0" y="228600"/>
            <a:ext cx="68770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67588" name="Rectangl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371600" y="6477000"/>
            <a:ext cx="63436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67589" name="Rectangle 6"/>
          <p:cNvSpPr>
            <a:spLocks noGrp="1" noChangeArrowheads="1"/>
          </p:cNvSpPr>
          <p:nvPr>
            <p:ph type="title"/>
          </p:nvPr>
        </p:nvSpPr>
        <p:spPr>
          <a:xfrm>
            <a:off x="714375" y="0"/>
            <a:ext cx="7772400" cy="2771775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chemeClr val="bg1"/>
                </a:solidFill>
              </a:rPr>
              <a:t>Закон Всемирного тяготения</a:t>
            </a:r>
            <a:r>
              <a:rPr lang="ru-RU" smtClean="0"/>
              <a:t> </a:t>
            </a:r>
            <a:r>
              <a:rPr lang="ru-RU" smtClean="0">
                <a:solidFill>
                  <a:schemeClr val="bg1"/>
                </a:solidFill>
              </a:rPr>
              <a:t>.</a:t>
            </a:r>
            <a:r>
              <a:rPr lang="ru-RU" smtClean="0"/>
              <a:t> </a:t>
            </a:r>
          </a:p>
        </p:txBody>
      </p:sp>
      <p:pic>
        <p:nvPicPr>
          <p:cNvPr id="67590" name="Picture 8" descr="4957606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95625" y="2847975"/>
            <a:ext cx="2705100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>
          <a:xfrm>
            <a:off x="180975" y="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chemeClr val="bg1"/>
                </a:solidFill>
              </a:rPr>
              <a:t>Физика и лирика</a:t>
            </a:r>
            <a:br>
              <a:rPr lang="ru-RU" sz="4000" smtClean="0">
                <a:solidFill>
                  <a:schemeClr val="bg1"/>
                </a:solidFill>
              </a:rPr>
            </a:br>
            <a:r>
              <a:rPr lang="ru-RU" sz="4000" smtClean="0">
                <a:solidFill>
                  <a:schemeClr val="bg1"/>
                </a:solidFill>
              </a:rPr>
              <a:t>500</a:t>
            </a:r>
          </a:p>
        </p:txBody>
      </p:sp>
      <p:sp>
        <p:nvSpPr>
          <p:cNvPr id="68610" name="Text Box 3"/>
          <p:cNvSpPr txBox="1">
            <a:spLocks noChangeArrowheads="1"/>
          </p:cNvSpPr>
          <p:nvPr/>
        </p:nvSpPr>
        <p:spPr bwMode="auto">
          <a:xfrm>
            <a:off x="914400" y="2095500"/>
            <a:ext cx="7620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3600"/>
          </a:p>
        </p:txBody>
      </p:sp>
      <p:sp>
        <p:nvSpPr>
          <p:cNvPr id="68611" name="AutoShape 4"/>
          <p:cNvSpPr>
            <a:spLocks noChangeArrowheads="1"/>
          </p:cNvSpPr>
          <p:nvPr/>
        </p:nvSpPr>
        <p:spPr bwMode="auto">
          <a:xfrm>
            <a:off x="4467225" y="3952875"/>
            <a:ext cx="1555750" cy="1536700"/>
          </a:xfrm>
          <a:prstGeom prst="foldedCorner">
            <a:avLst>
              <a:gd name="adj" fmla="val 12500"/>
            </a:avLst>
          </a:prstGeom>
          <a:noFill/>
          <a:ln w="9525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68612" name="AutoShape 5"/>
          <p:cNvSpPr>
            <a:spLocks noChangeArrowheads="1"/>
          </p:cNvSpPr>
          <p:nvPr/>
        </p:nvSpPr>
        <p:spPr bwMode="auto">
          <a:xfrm>
            <a:off x="1485900" y="1590675"/>
            <a:ext cx="5842000" cy="4813300"/>
          </a:xfrm>
          <a:prstGeom prst="foldedCorner">
            <a:avLst>
              <a:gd name="adj" fmla="val 12500"/>
            </a:avLst>
          </a:prstGeom>
          <a:noFill/>
          <a:ln w="9525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68613" name="AutoShape 6"/>
          <p:cNvSpPr>
            <a:spLocks noChangeArrowheads="1"/>
          </p:cNvSpPr>
          <p:nvPr/>
        </p:nvSpPr>
        <p:spPr bwMode="auto">
          <a:xfrm>
            <a:off x="542925" y="1219200"/>
            <a:ext cx="7829550" cy="5534025"/>
          </a:xfrm>
          <a:prstGeom prst="foldedCorner">
            <a:avLst>
              <a:gd name="adj" fmla="val 22380"/>
            </a:avLst>
          </a:prstGeom>
          <a:solidFill>
            <a:srgbClr val="FFFF99"/>
          </a:solidFill>
          <a:ln w="9525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 sz="1200">
              <a:solidFill>
                <a:schemeClr val="tx1"/>
              </a:solidFill>
            </a:endParaRPr>
          </a:p>
          <a:p>
            <a:pPr algn="ctr"/>
            <a:r>
              <a:rPr lang="ru-RU" sz="2800">
                <a:solidFill>
                  <a:schemeClr val="tx1"/>
                </a:solidFill>
              </a:rPr>
              <a:t>А.С. Пушкин “Подражание Корану”</a:t>
            </a:r>
          </a:p>
          <a:p>
            <a:pPr algn="ctr"/>
            <a:r>
              <a:rPr lang="ru-RU" sz="2800">
                <a:solidFill>
                  <a:schemeClr val="tx1"/>
                </a:solidFill>
              </a:rPr>
              <a:t>“Земля недвижна; неба своды,</a:t>
            </a: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Творец, поддержаны тобой,</a:t>
            </a: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Да не падут на сушь и воды</a:t>
            </a: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И не подавят нас с тобой”.</a:t>
            </a:r>
            <a:endParaRPr lang="ru-RU" sz="2800" b="1">
              <a:solidFill>
                <a:schemeClr val="tx1"/>
              </a:solidFill>
            </a:endParaRPr>
          </a:p>
          <a:p>
            <a:pPr algn="ctr"/>
            <a:r>
              <a:rPr lang="ru-RU" sz="2800" b="1">
                <a:solidFill>
                  <a:schemeClr val="tx1"/>
                </a:solidFill>
              </a:rPr>
              <a:t>Вопрос: </a:t>
            </a:r>
            <a:r>
              <a:rPr lang="ru-RU" sz="2800">
                <a:solidFill>
                  <a:schemeClr val="tx1"/>
                </a:solidFill>
              </a:rPr>
              <a:t>Что с точки зрения физики неверно в поэтическом фрагменте? (Земля вращается, а не неподвижна; не творец держит небо, а все тема притягиваются во Вселенной посредством гравитационных сил притяжения)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ext Box 2"/>
          <p:cNvSpPr txBox="1">
            <a:spLocks noChangeArrowheads="1"/>
          </p:cNvSpPr>
          <p:nvPr/>
        </p:nvSpPr>
        <p:spPr bwMode="auto">
          <a:xfrm>
            <a:off x="0" y="6338888"/>
            <a:ext cx="1376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" action="ppaction://noaction"/>
              </a:rPr>
              <a:t>НАЗАД</a:t>
            </a:r>
            <a:endParaRPr lang="ru-RU" sz="2800"/>
          </a:p>
        </p:txBody>
      </p:sp>
      <p:sp>
        <p:nvSpPr>
          <p:cNvPr id="69634" name="Text Box 3"/>
          <p:cNvSpPr txBox="1">
            <a:spLocks noChangeArrowheads="1"/>
          </p:cNvSpPr>
          <p:nvPr/>
        </p:nvSpPr>
        <p:spPr bwMode="auto">
          <a:xfrm>
            <a:off x="7656513" y="6338888"/>
            <a:ext cx="1487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rId2" action="ppaction://hlinksldjump"/>
              </a:rPr>
              <a:t>ВЫХОД</a:t>
            </a:r>
            <a:endParaRPr lang="ru-RU" sz="2800"/>
          </a:p>
        </p:txBody>
      </p:sp>
      <p:sp>
        <p:nvSpPr>
          <p:cNvPr id="69635" name="Rectangle 4"/>
          <p:cNvSpPr>
            <a:spLocks noChangeArrowheads="1"/>
          </p:cNvSpPr>
          <p:nvPr/>
        </p:nvSpPr>
        <p:spPr bwMode="auto">
          <a:xfrm>
            <a:off x="0" y="228600"/>
            <a:ext cx="68770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69636" name="Rectangl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371600" y="6477000"/>
            <a:ext cx="63436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69637" name="Rectangle 6"/>
          <p:cNvSpPr>
            <a:spLocks noGrp="1" noChangeArrowheads="1"/>
          </p:cNvSpPr>
          <p:nvPr>
            <p:ph type="title"/>
          </p:nvPr>
        </p:nvSpPr>
        <p:spPr>
          <a:xfrm>
            <a:off x="600075" y="457200"/>
            <a:ext cx="7772400" cy="2771775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chemeClr val="bg1"/>
                </a:solidFill>
              </a:rPr>
              <a:t>(Земля вращается, а не неподвижна; не творец держит небо, а все тема притягиваются во Вселенной посредством гравитационных сил притяжения)</a:t>
            </a:r>
            <a:br>
              <a:rPr lang="ru-RU" sz="4000" smtClean="0">
                <a:solidFill>
                  <a:schemeClr val="bg1"/>
                </a:solidFill>
              </a:rPr>
            </a:br>
            <a:endParaRPr lang="ru-RU" sz="4000" smtClean="0"/>
          </a:p>
        </p:txBody>
      </p:sp>
      <p:pic>
        <p:nvPicPr>
          <p:cNvPr id="69638" name="Picture 8" descr="13r6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76550" y="4105275"/>
            <a:ext cx="287020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704850" y="0"/>
            <a:ext cx="7772400" cy="1143000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chemeClr val="bg1"/>
                </a:solidFill>
              </a:rPr>
              <a:t>Невесомость </a:t>
            </a:r>
            <a:br>
              <a:rPr lang="ru-RU" smtClean="0">
                <a:solidFill>
                  <a:schemeClr val="bg1"/>
                </a:solidFill>
              </a:rPr>
            </a:br>
            <a:r>
              <a:rPr lang="ru-RU" smtClean="0">
                <a:solidFill>
                  <a:schemeClr val="bg1"/>
                </a:solidFill>
              </a:rPr>
              <a:t>200</a:t>
            </a:r>
          </a:p>
        </p:txBody>
      </p:sp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723900" y="1562100"/>
            <a:ext cx="76200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chemeClr val="bg1"/>
                </a:solidFill>
              </a:rPr>
              <a:t>Когда вес тела равен силе тяжести?</a:t>
            </a:r>
          </a:p>
        </p:txBody>
      </p:sp>
      <p:pic>
        <p:nvPicPr>
          <p:cNvPr id="20483" name="Picture 7" descr="В состоянии покоя гирька массой 102 г имеет вес 1 Н. Однако при неравномерном или непрямолинейном движении ее вес может как увеличиться, так и уменьшитьс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38513" y="3463925"/>
            <a:ext cx="2105025" cy="296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5"/>
          <p:cNvSpPr txBox="1">
            <a:spLocks noChangeArrowheads="1"/>
          </p:cNvSpPr>
          <p:nvPr/>
        </p:nvSpPr>
        <p:spPr bwMode="auto">
          <a:xfrm>
            <a:off x="0" y="6338888"/>
            <a:ext cx="1376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rId2" action="ppaction://hlinksldjump"/>
              </a:rPr>
              <a:t>НАЗАД</a:t>
            </a:r>
            <a:endParaRPr lang="ru-RU" sz="2800"/>
          </a:p>
        </p:txBody>
      </p:sp>
      <p:sp>
        <p:nvSpPr>
          <p:cNvPr id="21506" name="Text Box 6"/>
          <p:cNvSpPr txBox="1">
            <a:spLocks noChangeArrowheads="1"/>
          </p:cNvSpPr>
          <p:nvPr/>
        </p:nvSpPr>
        <p:spPr bwMode="auto">
          <a:xfrm>
            <a:off x="7656513" y="6338888"/>
            <a:ext cx="1487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hlinkClick r:id="" action="ppaction://noaction"/>
              </a:rPr>
              <a:t>ВЫХОД</a:t>
            </a:r>
            <a:endParaRPr lang="ru-RU" sz="2800"/>
          </a:p>
        </p:txBody>
      </p:sp>
      <p:sp>
        <p:nvSpPr>
          <p:cNvPr id="21507" name="Rectangle 7"/>
          <p:cNvSpPr>
            <a:spLocks noChangeArrowheads="1"/>
          </p:cNvSpPr>
          <p:nvPr/>
        </p:nvSpPr>
        <p:spPr bwMode="auto">
          <a:xfrm>
            <a:off x="0" y="228600"/>
            <a:ext cx="68770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21508" name="Rectangl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371600" y="6477000"/>
            <a:ext cx="63436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pic>
        <p:nvPicPr>
          <p:cNvPr id="21509" name="Picture 1035" descr="Косолапый мишка давит на опору - прогнувшуюся доску. Согласно определению сила давления мишки на доску называется его весом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48088" y="3736975"/>
            <a:ext cx="1685925" cy="268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0" name="Text Box 1036"/>
          <p:cNvSpPr txBox="1">
            <a:spLocks noChangeArrowheads="1"/>
          </p:cNvSpPr>
          <p:nvPr/>
        </p:nvSpPr>
        <p:spPr bwMode="auto">
          <a:xfrm>
            <a:off x="160338" y="1263650"/>
            <a:ext cx="868997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4000">
                <a:solidFill>
                  <a:schemeClr val="bg1"/>
                </a:solidFill>
              </a:rPr>
              <a:t>Если тело находится в покое </a:t>
            </a:r>
          </a:p>
          <a:p>
            <a:pPr algn="ctr"/>
            <a:r>
              <a:rPr lang="ru-RU" sz="4000">
                <a:solidFill>
                  <a:schemeClr val="bg1"/>
                </a:solidFill>
              </a:rPr>
              <a:t>или движется с постоянной скоростью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chemeClr val="bg1"/>
                </a:solidFill>
              </a:rPr>
              <a:t>Невесомость</a:t>
            </a:r>
            <a:br>
              <a:rPr lang="ru-RU" smtClean="0">
                <a:solidFill>
                  <a:schemeClr val="bg1"/>
                </a:solidFill>
              </a:rPr>
            </a:br>
            <a:r>
              <a:rPr lang="ru-RU" smtClean="0">
                <a:solidFill>
                  <a:schemeClr val="bg1"/>
                </a:solidFill>
              </a:rPr>
              <a:t>300</a:t>
            </a:r>
          </a:p>
        </p:txBody>
      </p:sp>
      <p:sp>
        <p:nvSpPr>
          <p:cNvPr id="22530" name="Text Box 3"/>
          <p:cNvSpPr txBox="1">
            <a:spLocks noChangeArrowheads="1"/>
          </p:cNvSpPr>
          <p:nvPr/>
        </p:nvSpPr>
        <p:spPr bwMode="auto">
          <a:xfrm>
            <a:off x="1143000" y="1924050"/>
            <a:ext cx="64008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chemeClr val="bg1"/>
                </a:solidFill>
              </a:rPr>
              <a:t>Сколько весит тело, когда оно падает?</a:t>
            </a:r>
          </a:p>
        </p:txBody>
      </p:sp>
      <p:pic>
        <p:nvPicPr>
          <p:cNvPr id="22531" name="Picture 10" descr="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19500" y="3690938"/>
            <a:ext cx="1676400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3"/>
          <p:cNvSpPr txBox="1">
            <a:spLocks noChangeArrowheads="1"/>
          </p:cNvSpPr>
          <p:nvPr/>
        </p:nvSpPr>
        <p:spPr bwMode="auto">
          <a:xfrm>
            <a:off x="117475" y="6132513"/>
            <a:ext cx="13652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4000">
                <a:solidFill>
                  <a:srgbClr val="66FF33"/>
                </a:solidFill>
                <a:hlinkClick r:id="rId2" action="ppaction://hlinksldjump"/>
              </a:rPr>
              <a:t>назад</a:t>
            </a:r>
            <a:endParaRPr lang="ru-RU" sz="4000">
              <a:solidFill>
                <a:srgbClr val="66FF33"/>
              </a:solidFill>
            </a:endParaRPr>
          </a:p>
        </p:txBody>
      </p:sp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7477125" y="6132513"/>
            <a:ext cx="15319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4000">
                <a:solidFill>
                  <a:srgbClr val="FFFF00"/>
                </a:solidFill>
                <a:hlinkClick r:id="rId3" action="ppaction://hlinksldjump"/>
              </a:rPr>
              <a:t>выход</a:t>
            </a:r>
            <a:endParaRPr lang="ru-RU" sz="4000">
              <a:solidFill>
                <a:srgbClr val="FFFF00"/>
              </a:solidFill>
            </a:endParaRPr>
          </a:p>
        </p:txBody>
      </p:sp>
      <p:sp>
        <p:nvSpPr>
          <p:cNvPr id="23555" name="Rectangle 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428750" y="6400800"/>
            <a:ext cx="6115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23556" name="Rectangle 10"/>
          <p:cNvSpPr>
            <a:spLocks noGrp="1" noChangeArrowheads="1"/>
          </p:cNvSpPr>
          <p:nvPr>
            <p:ph type="title"/>
          </p:nvPr>
        </p:nvSpPr>
        <p:spPr>
          <a:xfrm>
            <a:off x="1504950" y="704850"/>
            <a:ext cx="6286500" cy="1638300"/>
          </a:xfrm>
        </p:spPr>
        <p:txBody>
          <a:bodyPr/>
          <a:lstStyle/>
          <a:p>
            <a:pPr eaLnBrk="1" hangingPunct="1"/>
            <a:r>
              <a:rPr lang="ru-RU" sz="3600" b="1" i="1" smtClean="0">
                <a:solidFill>
                  <a:schemeClr val="bg1"/>
                </a:solidFill>
              </a:rPr>
              <a:t>Тело ничего не весит, вес тела равен нулю..</a:t>
            </a:r>
            <a:r>
              <a:rPr lang="ru-RU" sz="4000" smtClean="0"/>
              <a:t> </a:t>
            </a:r>
          </a:p>
        </p:txBody>
      </p:sp>
      <p:pic>
        <p:nvPicPr>
          <p:cNvPr id="23557" name="Picture 14" descr="77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71838" y="2716213"/>
            <a:ext cx="1995487" cy="363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66FF33"/>
      </a:hlink>
      <a:folHlink>
        <a:srgbClr val="3333CC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800" b="0" i="0" u="none" strike="noStrike" cap="none" normalizeH="0" baseline="0" smtClean="0">
            <a:ln>
              <a:noFill/>
            </a:ln>
            <a:solidFill>
              <a:srgbClr val="66FFFF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800" b="0" i="0" u="none" strike="noStrike" cap="none" normalizeH="0" baseline="0" smtClean="0">
            <a:ln>
              <a:noFill/>
            </a:ln>
            <a:solidFill>
              <a:srgbClr val="66FFFF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FFFFFF"/>
    </a:hlink>
    <a:folHlink>
      <a:srgbClr val="3333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2846</TotalTime>
  <Words>1016</Words>
  <Application>Microsoft PowerPoint</Application>
  <PresentationFormat>Экран (4:3)</PresentationFormat>
  <Paragraphs>198</Paragraphs>
  <Slides>53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53</vt:i4>
      </vt:variant>
    </vt:vector>
  </HeadingPairs>
  <TitlesOfParts>
    <vt:vector size="61" baseType="lpstr">
      <vt:lpstr>Times New Roman</vt:lpstr>
      <vt:lpstr>Arial</vt:lpstr>
      <vt:lpstr>Calibri</vt:lpstr>
      <vt:lpstr>Symbol</vt:lpstr>
      <vt:lpstr>Wingdings</vt:lpstr>
      <vt:lpstr>Times New Roman Cyr</vt:lpstr>
      <vt:lpstr>Оформление по умолчанию</vt:lpstr>
      <vt:lpstr>Точечный рисунок</vt:lpstr>
      <vt:lpstr>СВОЯ ИГРА</vt:lpstr>
      <vt:lpstr>Слайд 2</vt:lpstr>
      <vt:lpstr>Механические явления.</vt:lpstr>
      <vt:lpstr>Невесомость  100 </vt:lpstr>
      <vt:lpstr>Вес тела измеряется в Ньютонах.</vt:lpstr>
      <vt:lpstr>Невесомость  200</vt:lpstr>
      <vt:lpstr>Слайд 7</vt:lpstr>
      <vt:lpstr>Невесомость 300</vt:lpstr>
      <vt:lpstr>Тело ничего не весит, вес тела равен нулю.. </vt:lpstr>
      <vt:lpstr>Невесомость  400 </vt:lpstr>
      <vt:lpstr>При старте вес тела космонавта увеличивается</vt:lpstr>
      <vt:lpstr>Невесомость  500</vt:lpstr>
      <vt:lpstr>Вес тела человека максимален на полюсе.</vt:lpstr>
      <vt:lpstr>Механическое движение  100</vt:lpstr>
      <vt:lpstr>Слайд 15</vt:lpstr>
      <vt:lpstr>Механическое движение  200</vt:lpstr>
      <vt:lpstr>Слайд 17</vt:lpstr>
      <vt:lpstr>Механическое движение  300</vt:lpstr>
      <vt:lpstr>Слайд 19</vt:lpstr>
      <vt:lpstr>Механическое движение   400</vt:lpstr>
      <vt:lpstr>Слайд 21</vt:lpstr>
      <vt:lpstr>Механическое движение  500</vt:lpstr>
      <vt:lpstr>Слайд 23</vt:lpstr>
      <vt:lpstr>Физика в пословицах 100</vt:lpstr>
      <vt:lpstr>Способы уменьшения силы трения</vt:lpstr>
      <vt:lpstr>Физика в пословицах  200</vt:lpstr>
      <vt:lpstr>Слайд 27</vt:lpstr>
      <vt:lpstr>Физика в пословицах  300</vt:lpstr>
      <vt:lpstr>Слайд 29</vt:lpstr>
      <vt:lpstr>Физика в пословицах  400</vt:lpstr>
      <vt:lpstr>Слайд 31</vt:lpstr>
      <vt:lpstr>Физика в пословицах  500</vt:lpstr>
      <vt:lpstr>Явление сопротивления.</vt:lpstr>
      <vt:lpstr>Веселые задачи 100 </vt:lpstr>
      <vt:lpstr>Слайд 35</vt:lpstr>
      <vt:lpstr>Веселые задачи 200 </vt:lpstr>
      <vt:lpstr>Слайд 37</vt:lpstr>
      <vt:lpstr>Веселые задачи 300 </vt:lpstr>
      <vt:lpstr>Если бы не было трения, то лошадь не смогла бы тронуться с места.</vt:lpstr>
      <vt:lpstr> Веселые задачи 400 </vt:lpstr>
      <vt:lpstr>Плотность супа 1300 кг/м3</vt:lpstr>
      <vt:lpstr> Веселые задачи 500 </vt:lpstr>
      <vt:lpstr>Масса диплодока Доки = 4 . 107  г  Масса  червячка Емели   = 4 . 10-7   т</vt:lpstr>
      <vt:lpstr>Физика и лирика 100</vt:lpstr>
      <vt:lpstr>Между льдом и соприкасающимся телом образуется очень тонкий слой воды и трение сцепления резко уменьшается </vt:lpstr>
      <vt:lpstr>Физика и лирика 200</vt:lpstr>
      <vt:lpstr>3 см/c- 5 см/с</vt:lpstr>
      <vt:lpstr>Физика и лирика 300</vt:lpstr>
      <vt:lpstr>Лошадь двигалась вперед, ногами запнулась, и корпус пошел вперед по инерции, а ноги остались на месте. В результате, всадник, находившийся на лошади, выходит из положения равновесия, т.к. его тело тоже движется по инерции </vt:lpstr>
      <vt:lpstr>Физика и лирика 400</vt:lpstr>
      <vt:lpstr>Закон Всемирного тяготения . </vt:lpstr>
      <vt:lpstr>Физика и лирика 500</vt:lpstr>
      <vt:lpstr>(Земля вращается, а не неподвижна; не творец держит небо, а все тема притягиваются во Вселенной посредством гравитационных сил притяжения) </vt:lpstr>
    </vt:vector>
  </TitlesOfParts>
  <Company>РЦФИО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Своя игра</dc:title>
  <dc:creator>Пользователь</dc:creator>
  <cp:lastModifiedBy>User</cp:lastModifiedBy>
  <cp:revision>138</cp:revision>
  <dcterms:created xsi:type="dcterms:W3CDTF">2003-11-11T07:12:29Z</dcterms:created>
  <dcterms:modified xsi:type="dcterms:W3CDTF">2018-01-05T06:52:49Z</dcterms:modified>
</cp:coreProperties>
</file>