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24"/>
  </p:notes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59" r:id="rId17"/>
    <p:sldId id="260" r:id="rId18"/>
    <p:sldId id="261" r:id="rId19"/>
    <p:sldId id="283" r:id="rId20"/>
    <p:sldId id="262" r:id="rId21"/>
    <p:sldId id="284" r:id="rId22"/>
    <p:sldId id="285" r:id="rId23"/>
  </p:sldIdLst>
  <p:sldSz cx="9144000" cy="5143500" type="screen16x9"/>
  <p:notesSz cx="6858000" cy="9144000"/>
  <p:embeddedFontLst>
    <p:embeddedFont>
      <p:font typeface="Comic Sans MS" pitchFamily="66" charset="0"/>
      <p:regular r:id="rId25"/>
      <p:bold r:id="rId26"/>
    </p:embeddedFont>
    <p:embeddedFont>
      <p:font typeface="Roboto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Merriweather" charset="-52"/>
      <p:regular r:id="rId35"/>
      <p:bold r:id="rId36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  <p15:guide id="11" orient="horz" pos="1938" userDrawn="1">
          <p15:clr>
            <a:srgbClr val="A4A3A4"/>
          </p15:clr>
        </p15:guide>
        <p15:guide id="12" pos="42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E00"/>
    <a:srgbClr val="5300A6"/>
    <a:srgbClr val="6E2B02"/>
    <a:srgbClr val="F2CA00"/>
    <a:srgbClr val="57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1748" autoAdjust="0"/>
  </p:normalViewPr>
  <p:slideViewPr>
    <p:cSldViewPr snapToGrid="0" showGuides="1">
      <p:cViewPr varScale="1">
        <p:scale>
          <a:sx n="55" d="100"/>
          <a:sy n="55" d="100"/>
        </p:scale>
        <p:origin x="-444" y="-84"/>
      </p:cViewPr>
      <p:guideLst>
        <p:guide orient="horz" pos="237"/>
        <p:guide orient="horz" pos="3003"/>
        <p:guide orient="horz" pos="1938"/>
        <p:guide pos="5534"/>
        <p:guide pos="2993"/>
        <p:guide pos="2767"/>
        <p:guide pos="226"/>
        <p:guide pos="1837"/>
        <p:guide pos="2064"/>
        <p:guide pos="3674"/>
        <p:guide pos="3923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02AD-3DFE-4CDA-9126-E7ACCC55879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59BA-81AF-4926-A7CC-B5861BD42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2820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450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6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396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01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089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774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801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4270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80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990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76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28.03.2017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4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1&amp;cad=rja&amp;uact=8&amp;ved=0ahUKEwiy24K4nvfSAhXC1iwKHZrsDKkQFggdMAA&amp;url=http://cpkimr.ru/&amp;usg=AFQjCNEUpB1f97V07cWnu7RZUSVAb34fcQ&amp;sig2=msuwwUCarUsONOq6vzyHZg" TargetMode="External"/><Relationship Id="rId7" Type="http://schemas.openxmlformats.org/officeDocument/2006/relationships/hyperlink" Target="http://future4you.ru/" TargetMode="External"/><Relationship Id="rId2" Type="http://schemas.openxmlformats.org/officeDocument/2006/relationships/hyperlink" Target="http://www.dtd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dod74.ru/" TargetMode="External"/><Relationship Id="rId5" Type="http://schemas.openxmlformats.org/officeDocument/2006/relationships/hyperlink" Target="http://cdtor.ru/" TargetMode="External"/><Relationship Id="rId4" Type="http://schemas.openxmlformats.org/officeDocument/2006/relationships/hyperlink" Target="http://cpkimr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696" y="333392"/>
            <a:ext cx="5022023" cy="2954655"/>
          </a:xfrm>
          <a:prstGeom prst="rect">
            <a:avLst/>
          </a:prstGeom>
          <a:noFill/>
        </p:spPr>
        <p:txBody>
          <a:bodyPr wrap="square" lIns="360000" tIns="0" rIns="0" bIns="0" rtlCol="0">
            <a:spAutoFit/>
          </a:bodyPr>
          <a:lstStyle/>
          <a:p>
            <a:pPr defTabSz="685783"/>
            <a:r>
              <a:rPr lang="ru-RU" sz="3200" b="1" dirty="0" smtClean="0">
                <a:solidFill>
                  <a:srgbClr val="00B050"/>
                </a:solidFill>
                <a:latin typeface="Merriweather"/>
              </a:rPr>
              <a:t>Организация исследовательской и проектной деятельности  обучающихся начальной школы </a:t>
            </a:r>
            <a:endParaRPr lang="ru-RU" sz="3200" b="1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5141" y="3318070"/>
            <a:ext cx="4033838" cy="615553"/>
          </a:xfrm>
          <a:prstGeom prst="rect">
            <a:avLst/>
          </a:prstGeom>
          <a:noFill/>
        </p:spPr>
        <p:txBody>
          <a:bodyPr wrap="square" lIns="360000" tIns="0" rIns="0" bIns="0" rtlCol="0">
            <a:spAutoFit/>
          </a:bodyPr>
          <a:lstStyle/>
          <a:p>
            <a:pPr defTabSz="685783">
              <a:lnSpc>
                <a:spcPct val="125000"/>
              </a:lnSpc>
            </a:pPr>
            <a:r>
              <a:rPr lang="ru-RU" sz="1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Merriweather"/>
              </a:rPr>
              <a:t>Жавнерович</a:t>
            </a: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erriweather"/>
              </a:rPr>
              <a:t> Н.А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erriweather"/>
              </a:rPr>
              <a:t>.</a:t>
            </a: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erriweather"/>
              </a:rPr>
              <a:t>,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Merriweather"/>
            </a:endParaRPr>
          </a:p>
          <a:p>
            <a:pPr defTabSz="685783">
              <a:lnSpc>
                <a:spcPct val="125000"/>
              </a:lnSpc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erriweather"/>
              </a:rPr>
              <a:t>учитель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erriweather"/>
              </a:rPr>
              <a:t>начальных классов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Merriweather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3581" y="3487834"/>
            <a:ext cx="3679032" cy="0"/>
          </a:xfrm>
          <a:prstGeom prst="line">
            <a:avLst/>
          </a:prstGeom>
          <a:ln w="19050" cap="rnd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66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33" y="258792"/>
            <a:ext cx="7886700" cy="1112741"/>
          </a:xfrm>
        </p:spPr>
        <p:txBody>
          <a:bodyPr>
            <a:no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sz="2400" dirty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Сформировать у обучающихся начальных классов представления о проектном обучении как ведущем способе учебной </a:t>
            </a:r>
            <a:r>
              <a:rPr lang="ru-RU" sz="2400" dirty="0" smtClean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деятельности</a:t>
            </a:r>
            <a:r>
              <a:rPr lang="ru-RU" sz="2400" dirty="0">
                <a:solidFill>
                  <a:srgbClr val="8A0000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8A0000"/>
                </a:solidFill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880" y="1524494"/>
            <a:ext cx="7980511" cy="3263504"/>
          </a:xfrm>
        </p:spPr>
        <p:txBody>
          <a:bodyPr/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Чтобы заинтересовать своих учеников проектной деятельностью, можно посетить научно-практические  конференции или фестивали, на которых  ученики защищают свои проекты.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	Также можно показать готовые детские презентации проектов.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	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532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157" y="342855"/>
            <a:ext cx="7886700" cy="994172"/>
          </a:xfrm>
        </p:spPr>
        <p:txBody>
          <a:bodyPr>
            <a:normAutofit fontScale="90000"/>
          </a:bodyPr>
          <a:lstStyle/>
          <a:p>
            <a:pPr lvl="0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sz="2700" dirty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Создать условия для занятий проектно-исследовательской деятельностью младших </a:t>
            </a:r>
            <a:r>
              <a:rPr lang="ru-RU" sz="2700" dirty="0" smtClean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школьников</a:t>
            </a: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880" y="1472737"/>
            <a:ext cx="7886700" cy="3263504"/>
          </a:xfrm>
        </p:spPr>
        <p:txBody>
          <a:bodyPr>
            <a:noAutofit/>
          </a:bodyPr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Подготовить материально – техническую базу. Совместно с родителями собрать </a:t>
            </a:r>
            <a:r>
              <a:rPr lang="ru-RU" sz="1200" dirty="0" smtClean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библиотеку </a:t>
            </a: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с различными энциклопедиями, </a:t>
            </a:r>
            <a:r>
              <a:rPr lang="ru-RU" sz="1200" dirty="0" err="1" smtClean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медиатеку</a:t>
            </a:r>
            <a:r>
              <a:rPr lang="ru-RU" sz="1200" dirty="0" smtClean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содержащими </a:t>
            </a:r>
            <a:r>
              <a:rPr lang="ru-RU" sz="1200" dirty="0" smtClean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справочную литературу, </a:t>
            </a: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дидактический материал.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Создать условия для занятий проектно-исследовательской деятельностью на уроке и во внеурочной деятельности.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Для разработки рабочей программы кружка или НОУ можно использовать книгу </a:t>
            </a:r>
            <a:r>
              <a:rPr lang="ru-RU" sz="1200" dirty="0" err="1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А.И.Савенкова</a:t>
            </a: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 «Методика исследовательского обучения младших школьников».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Рабочая тетрадь </a:t>
            </a:r>
            <a:r>
              <a:rPr lang="ru-RU" sz="1200" dirty="0" err="1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А.И.Савенкова</a:t>
            </a:r>
            <a:r>
              <a:rPr lang="ru-RU" sz="12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 «Я – исследователь» доступным языком она знакомит младших школьников с целями и задачами проектной деятельности, различными видами проектов, этапами работы над проектом, правилами проведения анкетирования и интервью, работы в группе,  требованиями к оформлению публикации и презентации, учит работать с информацией, выполнять исследования и наблюдения и т.п.	</a:t>
            </a:r>
            <a:r>
              <a:rPr lang="ru-RU" sz="14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Merriweathe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9668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Книги Савенкова  А.И.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290" y="755321"/>
            <a:ext cx="2384620" cy="3374236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95" y="755321"/>
            <a:ext cx="2363637" cy="335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5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Книги Савенкова  А.И.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" name="Picture 4" descr="http://sbooks.ru/images/thumbs/11400047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41" y="707859"/>
            <a:ext cx="2286667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kniga.ru/upload/covers/08c/08cb0f5342ded93799e3ba0c7d0caa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0" y="729229"/>
            <a:ext cx="2242867" cy="3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39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880" y="-3450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Рабочая тетрадь Савенкова  А.И.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6053" y="650175"/>
            <a:ext cx="2329132" cy="3438744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00" y="672858"/>
            <a:ext cx="2293244" cy="341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22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627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Интернет-ресурсы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892" y="903393"/>
            <a:ext cx="7886700" cy="326350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Merriweather" charset="-52"/>
              </a:rPr>
              <a:t>Дворец Творчества </a:t>
            </a:r>
            <a:r>
              <a:rPr lang="ru-RU" sz="1800" dirty="0" smtClean="0">
                <a:latin typeface="Merriweather" charset="-52"/>
              </a:rPr>
              <a:t>Детей </a:t>
            </a:r>
            <a:r>
              <a:rPr lang="ru-RU" sz="1800" dirty="0">
                <a:latin typeface="Merriweather" charset="-52"/>
              </a:rPr>
              <a:t>и </a:t>
            </a:r>
            <a:r>
              <a:rPr lang="ru-RU" sz="1800" dirty="0" smtClean="0">
                <a:latin typeface="Merriweather" charset="-52"/>
              </a:rPr>
              <a:t>Молодежи города Магнитогорска ( Научное общество учащихся) </a:t>
            </a:r>
            <a:r>
              <a:rPr lang="en-US" sz="1800" dirty="0" smtClean="0">
                <a:solidFill>
                  <a:srgbClr val="000000"/>
                </a:solidFill>
                <a:latin typeface="Merriweather" charset="-52"/>
                <a:hlinkClick r:id="rId2"/>
              </a:rPr>
              <a:t>www.dtdm.ru</a:t>
            </a:r>
            <a:endParaRPr lang="ru-RU" sz="1800" dirty="0" smtClean="0">
              <a:solidFill>
                <a:srgbClr val="000000"/>
              </a:solidFill>
              <a:latin typeface="Merriweather" charset="-52"/>
            </a:endParaRPr>
          </a:p>
          <a:p>
            <a:r>
              <a:rPr lang="ru-RU" sz="1800" dirty="0" smtClean="0">
                <a:latin typeface="Merriweather" charset="-52"/>
              </a:rPr>
              <a:t> </a:t>
            </a:r>
            <a:r>
              <a:rPr lang="ru-RU" sz="1800" dirty="0" err="1" smtClean="0">
                <a:latin typeface="Merriweather" charset="-52"/>
                <a:hlinkClick r:id="rId3"/>
              </a:rPr>
              <a:t>ЦПКиМР</a:t>
            </a:r>
            <a:r>
              <a:rPr lang="ru-RU" sz="1800" dirty="0" smtClean="0">
                <a:latin typeface="Merriweather" charset="-52"/>
              </a:rPr>
              <a:t> </a:t>
            </a:r>
            <a:r>
              <a:rPr lang="ru-RU" sz="1800" dirty="0" smtClean="0">
                <a:solidFill>
                  <a:srgbClr val="222222"/>
                </a:solidFill>
                <a:latin typeface="Merriweather" charset="-52"/>
              </a:rPr>
              <a:t> ( «Одарённые дети» – «НОУ»)  </a:t>
            </a:r>
            <a:r>
              <a:rPr lang="en-US" sz="1800" dirty="0" smtClean="0">
                <a:latin typeface="Merriweather" charset="-52"/>
                <a:hlinkClick r:id="rId4"/>
              </a:rPr>
              <a:t>http</a:t>
            </a:r>
            <a:r>
              <a:rPr lang="en-US" sz="1800" dirty="0">
                <a:latin typeface="Merriweather" charset="-52"/>
                <a:hlinkClick r:id="rId4"/>
              </a:rPr>
              <a:t>://</a:t>
            </a:r>
            <a:r>
              <a:rPr lang="en-US" sz="1800" dirty="0" smtClean="0">
                <a:latin typeface="Merriweather" charset="-52"/>
                <a:hlinkClick r:id="rId4"/>
              </a:rPr>
              <a:t>cpkimr.ru</a:t>
            </a:r>
            <a:endParaRPr lang="ru-RU" sz="1800" dirty="0" smtClean="0">
              <a:latin typeface="Merriweather" charset="-52"/>
            </a:endParaRPr>
          </a:p>
          <a:p>
            <a:r>
              <a:rPr lang="ru-RU" sz="1800" dirty="0" smtClean="0">
                <a:latin typeface="Merriweather" charset="-52"/>
              </a:rPr>
              <a:t>Центр </a:t>
            </a:r>
            <a:r>
              <a:rPr lang="ru-RU" sz="1800" dirty="0">
                <a:latin typeface="Merriweather" charset="-52"/>
              </a:rPr>
              <a:t>Детского Творчества Орджоникидзевского </a:t>
            </a:r>
            <a:r>
              <a:rPr lang="ru-RU" sz="1800" dirty="0" smtClean="0">
                <a:latin typeface="Merriweather" charset="-52"/>
              </a:rPr>
              <a:t>Района («МАН», Центр робототехники</a:t>
            </a:r>
            <a:r>
              <a:rPr lang="ru-RU" sz="1800" dirty="0">
                <a:latin typeface="Merriweather" charset="-52"/>
              </a:rPr>
              <a:t>) </a:t>
            </a:r>
            <a:r>
              <a:rPr lang="en-US" sz="1800" dirty="0">
                <a:solidFill>
                  <a:prstClr val="black"/>
                </a:solidFill>
                <a:latin typeface="Merriweather" charset="-52"/>
                <a:hlinkClick r:id="rId5"/>
              </a:rPr>
              <a:t>http</a:t>
            </a:r>
            <a:r>
              <a:rPr lang="en-US" sz="1800" dirty="0" smtClean="0">
                <a:solidFill>
                  <a:prstClr val="black"/>
                </a:solidFill>
                <a:latin typeface="Merriweather" charset="-52"/>
                <a:hlinkClick r:id="rId5"/>
              </a:rPr>
              <a:t>://</a:t>
            </a:r>
            <a:r>
              <a:rPr lang="en-US" sz="1800" dirty="0" smtClean="0">
                <a:latin typeface="Merriweather" charset="-52"/>
                <a:hlinkClick r:id="rId5"/>
              </a:rPr>
              <a:t>cdtor.ru</a:t>
            </a:r>
            <a:endParaRPr lang="ru-RU" sz="1800" dirty="0" smtClean="0">
              <a:latin typeface="Merriweather" charset="-52"/>
            </a:endParaRPr>
          </a:p>
          <a:p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ГБУДО "Областной Центр дополнительного образования детей</a:t>
            </a:r>
            <a:r>
              <a:rPr lang="ru-RU" sz="1800" dirty="0" smtClean="0">
                <a:solidFill>
                  <a:srgbClr val="000000"/>
                </a:solidFill>
                <a:latin typeface="Merriweather" charset="-52"/>
              </a:rPr>
              <a:t>"</a:t>
            </a:r>
            <a:r>
              <a:rPr lang="en-US" sz="1800" b="1" dirty="0">
                <a:solidFill>
                  <a:srgbClr val="000000"/>
                </a:solidFill>
                <a:latin typeface="Merriweather" charset="-52"/>
                <a:hlinkClick r:id="rId6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erriweather" charset="-52"/>
                <a:hlinkClick r:id="rId6"/>
              </a:rPr>
              <a:t>http://</a:t>
            </a:r>
            <a:r>
              <a:rPr lang="en-US" sz="1800" dirty="0" smtClean="0">
                <a:solidFill>
                  <a:srgbClr val="000000"/>
                </a:solidFill>
                <a:latin typeface="Merriweather" charset="-52"/>
                <a:hlinkClick r:id="rId6"/>
              </a:rPr>
              <a:t>ocdod74.ru</a:t>
            </a:r>
            <a:endParaRPr lang="ru-RU" sz="1800" dirty="0" smtClean="0">
              <a:solidFill>
                <a:srgbClr val="000000"/>
              </a:solidFill>
              <a:latin typeface="Merriweather" charset="-52"/>
            </a:endParaRPr>
          </a:p>
          <a:p>
            <a:r>
              <a:rPr lang="ru-RU" sz="1800" dirty="0">
                <a:latin typeface="Merriweather" charset="-52"/>
              </a:rPr>
              <a:t>Общероссийская общественная организация Малая академия наук Интеллект будущего</a:t>
            </a:r>
            <a:r>
              <a:rPr lang="ru-RU" sz="1800" dirty="0" smtClean="0">
                <a:latin typeface="Merriweather" charset="-52"/>
                <a:hlinkClick r:id="rId7"/>
              </a:rPr>
              <a:t> </a:t>
            </a:r>
            <a:r>
              <a:rPr lang="en-US" sz="1800" dirty="0" smtClean="0">
                <a:solidFill>
                  <a:srgbClr val="CC0000"/>
                </a:solidFill>
                <a:latin typeface="Merriweather" charset="-52"/>
                <a:hlinkClick r:id="rId7"/>
              </a:rPr>
              <a:t>future4you.ru</a:t>
            </a:r>
            <a:endParaRPr lang="ru-RU" sz="1800" dirty="0" smtClean="0">
              <a:latin typeface="Merriweather" charset="-52"/>
            </a:endParaRPr>
          </a:p>
          <a:p>
            <a:endParaRPr lang="ru-RU" sz="1800" dirty="0" smtClean="0">
              <a:latin typeface="Merriweather" charset="-52"/>
            </a:endParaRPr>
          </a:p>
          <a:p>
            <a:endParaRPr lang="ru-RU" sz="1800" dirty="0">
              <a:latin typeface="Merriweathe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3006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16572" y="376238"/>
            <a:ext cx="65108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83"/>
            <a:r>
              <a:rPr lang="ru-RU" sz="2400" kern="2400" spc="-50" dirty="0" smtClean="0">
                <a:solidFill>
                  <a:srgbClr val="00B050"/>
                </a:solidFill>
                <a:latin typeface="Merriweather"/>
              </a:rPr>
              <a:t>Формы организации  исследовательской и проектной деятельности</a:t>
            </a:r>
            <a:endParaRPr lang="ru-RU" sz="2400" kern="2400" spc="-50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4942" y="2428277"/>
            <a:ext cx="22051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83"/>
            <a:r>
              <a:rPr lang="ru-RU" sz="1800" dirty="0" smtClean="0">
                <a:solidFill>
                  <a:prstClr val="black"/>
                </a:solidFill>
                <a:latin typeface="+mj-lt"/>
              </a:rPr>
              <a:t>НОО</a:t>
            </a:r>
            <a:endParaRPr lang="ru-RU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6602" y="2428277"/>
            <a:ext cx="25558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83"/>
            <a:r>
              <a:rPr lang="ru-RU" sz="1800" dirty="0" smtClean="0">
                <a:solidFill>
                  <a:prstClr val="black"/>
                </a:solidFill>
                <a:latin typeface="+mj-lt"/>
              </a:rPr>
              <a:t>Конференции</a:t>
            </a:r>
            <a:endParaRPr lang="ru-RU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7763" y="2428276"/>
            <a:ext cx="25574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83"/>
            <a:r>
              <a:rPr lang="ru-RU" sz="1800" dirty="0">
                <a:solidFill>
                  <a:prstClr val="black"/>
                </a:solidFill>
                <a:latin typeface="+mj-lt"/>
              </a:rPr>
              <a:t>Конкурсы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28429" y="3680770"/>
            <a:ext cx="30993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83"/>
            <a:r>
              <a:rPr lang="ru-RU" sz="1800" dirty="0" smtClean="0">
                <a:solidFill>
                  <a:prstClr val="black"/>
                </a:solidFill>
                <a:latin typeface="+mj-lt"/>
              </a:rPr>
              <a:t>Фестивали</a:t>
            </a:r>
            <a:endParaRPr lang="ru-RU" sz="1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20" y="1506320"/>
            <a:ext cx="714375" cy="714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5" y="1506320"/>
            <a:ext cx="714375" cy="71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61" y="1512273"/>
            <a:ext cx="702469" cy="702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6" y="2751733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43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2" y="0"/>
            <a:ext cx="1316571" cy="2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700" y="230435"/>
            <a:ext cx="36591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defTabSz="685783"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00B050"/>
                </a:solidFill>
                <a:latin typeface="Merriweather"/>
              </a:rPr>
              <a:t>Цели </a:t>
            </a:r>
            <a:r>
              <a:rPr lang="ru-RU" sz="2400" dirty="0">
                <a:solidFill>
                  <a:srgbClr val="00B050"/>
                </a:solidFill>
                <a:latin typeface="Merriweather"/>
              </a:rPr>
              <a:t>проведения </a:t>
            </a:r>
            <a:r>
              <a:rPr lang="ru-RU" sz="2400" dirty="0" smtClean="0">
                <a:solidFill>
                  <a:srgbClr val="00B050"/>
                </a:solidFill>
                <a:latin typeface="Merriweather"/>
              </a:rPr>
              <a:t>конференций</a:t>
            </a:r>
            <a:endParaRPr lang="ru-RU" sz="2400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551" y="1133252"/>
            <a:ext cx="34909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685783">
              <a:buFont typeface="Arial" pitchFamily="34" charset="0"/>
              <a:buChar char="•"/>
            </a:pPr>
            <a:r>
              <a:rPr lang="ru-RU" sz="1800" dirty="0">
                <a:latin typeface="Merriweather"/>
              </a:rPr>
              <a:t>Развитие у школьников интереса к учёбе, научной и творческой </a:t>
            </a:r>
            <a:r>
              <a:rPr lang="ru-RU" sz="1800" dirty="0" smtClean="0">
                <a:latin typeface="Merriweather"/>
              </a:rPr>
              <a:t>деятельности</a:t>
            </a:r>
            <a:r>
              <a:rPr lang="en-US" sz="1800" dirty="0" smtClean="0">
                <a:latin typeface="Merriweather"/>
              </a:rPr>
              <a:t>.</a:t>
            </a:r>
            <a:endParaRPr lang="ru-RU" sz="1800" dirty="0">
              <a:latin typeface="Merriweath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551" y="2403153"/>
            <a:ext cx="34909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685783"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rriweather"/>
              </a:rPr>
              <a:t>Выявление одарённых </a:t>
            </a: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учащихся</a:t>
            </a:r>
            <a:r>
              <a:rPr lang="en-US" sz="1800" dirty="0" smtClean="0">
                <a:solidFill>
                  <a:prstClr val="black"/>
                </a:solidFill>
                <a:latin typeface="Merriweather"/>
              </a:rPr>
              <a:t>.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81050" y="1155131"/>
            <a:ext cx="0" cy="42735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1050" y="1878533"/>
            <a:ext cx="0" cy="999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2623" y="1730507"/>
            <a:ext cx="161926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2623" y="3048378"/>
            <a:ext cx="161926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623" y="3061075"/>
            <a:ext cx="46513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685783"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rriweather"/>
              </a:rPr>
              <a:t>Интеллектуальное развитие </a:t>
            </a: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Merriweather"/>
              </a:rPr>
            </a:b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и </a:t>
            </a:r>
            <a:r>
              <a:rPr lang="ru-RU" sz="1800" dirty="0">
                <a:solidFill>
                  <a:prstClr val="black"/>
                </a:solidFill>
                <a:latin typeface="Merriweather"/>
              </a:rPr>
              <a:t>профориентация школьника.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81050" y="3160402"/>
            <a:ext cx="0" cy="783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5" y="1139429"/>
            <a:ext cx="2143125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32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2" y="0"/>
            <a:ext cx="1316571" cy="2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548" y="208599"/>
            <a:ext cx="48143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defTabSz="685783">
              <a:buFont typeface="Courier New" pitchFamily="49" charset="0"/>
              <a:buChar char="o"/>
            </a:pPr>
            <a:r>
              <a:rPr lang="ru-RU" sz="2400" dirty="0">
                <a:solidFill>
                  <a:srgbClr val="00B050"/>
                </a:solidFill>
                <a:latin typeface="Merriweather"/>
              </a:rPr>
              <a:t>Негативные </a:t>
            </a:r>
            <a:r>
              <a:rPr lang="ru-RU" sz="2400" dirty="0" smtClean="0">
                <a:solidFill>
                  <a:srgbClr val="00B050"/>
                </a:solidFill>
                <a:latin typeface="Merriweather"/>
              </a:rPr>
              <a:t>моменты</a:t>
            </a:r>
            <a:endParaRPr lang="ru-RU" sz="2400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00" y="823098"/>
            <a:ext cx="72761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685783"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rriweather"/>
              </a:rPr>
              <a:t>Учитель </a:t>
            </a: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загружен основной работой, нехватка времени, нежелание вникать в работу, перекладывает всю работу на родителей.  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146" y="1889241"/>
            <a:ext cx="72761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685783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Не все педагоги принимают участие в проектно-исследовательской деятельности.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82623" y="1634257"/>
            <a:ext cx="161926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2623" y="2478599"/>
            <a:ext cx="161926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7159" y="2613172"/>
            <a:ext cx="72071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685783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Не различают исследовательскую работу и проект.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81050" y="2598788"/>
            <a:ext cx="0" cy="146678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2623" y="4201339"/>
            <a:ext cx="161926" cy="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1050" y="1765267"/>
            <a:ext cx="0" cy="5903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7158" y="3212363"/>
            <a:ext cx="72071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685783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Не поощряют учителей.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959942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38" y="100690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1</a:t>
            </a:r>
            <a:r>
              <a:rPr lang="ru-RU" sz="1800" dirty="0" smtClean="0">
                <a:solidFill>
                  <a:srgbClr val="000000"/>
                </a:solidFill>
                <a:latin typeface="Merriweather" charset="-52"/>
              </a:rPr>
              <a:t>. Часто </a:t>
            </a: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исследование носит поверхностный характер, обычно в форме опроса общественного мнения.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2</a:t>
            </a:r>
            <a:r>
              <a:rPr lang="ru-RU" sz="1800" dirty="0" smtClean="0">
                <a:solidFill>
                  <a:srgbClr val="000000"/>
                </a:solidFill>
                <a:latin typeface="Merriweather" charset="-52"/>
              </a:rPr>
              <a:t>. Не </a:t>
            </a: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всегда понятна практическая значимость работы.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З</a:t>
            </a:r>
            <a:r>
              <a:rPr lang="ru-RU" sz="1800" dirty="0" smtClean="0">
                <a:solidFill>
                  <a:srgbClr val="000000"/>
                </a:solidFill>
                <a:latin typeface="Merriweather" charset="-52"/>
              </a:rPr>
              <a:t>. Отсутствие </a:t>
            </a: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личностной позиции, просто изложение фактов.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4</a:t>
            </a:r>
            <a:r>
              <a:rPr lang="ru-RU" sz="1800" dirty="0" smtClean="0">
                <a:solidFill>
                  <a:srgbClr val="000000"/>
                </a:solidFill>
                <a:latin typeface="Merriweather" charset="-52"/>
              </a:rPr>
              <a:t>. Мало </a:t>
            </a: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внимания уделено теоретической части т.е. изучению </a:t>
            </a:r>
            <a:r>
              <a:rPr lang="ru-RU" sz="1800" dirty="0" smtClean="0">
                <a:solidFill>
                  <a:srgbClr val="000000"/>
                </a:solidFill>
                <a:latin typeface="Merriweather" charset="-52"/>
              </a:rPr>
              <a:t>соответствующей литературы</a:t>
            </a: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, соответственно объём данной части не соответствует требованиям работы.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  <a:latin typeface="Merriweather" charset="-52"/>
              </a:rPr>
              <a:t>5. Есть </a:t>
            </a:r>
            <a:r>
              <a:rPr lang="ru-RU" sz="1800" dirty="0">
                <a:solidFill>
                  <a:srgbClr val="000000"/>
                </a:solidFill>
                <a:latin typeface="Merriweather" charset="-52"/>
              </a:rPr>
              <a:t>проблемы при оформлении работы.</a:t>
            </a:r>
          </a:p>
          <a:p>
            <a:pPr marL="0" indent="0">
              <a:buNone/>
            </a:pPr>
            <a:endParaRPr lang="ru-RU" sz="1800" dirty="0">
              <a:latin typeface="Merriweather" charset="-5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0627" y="202584"/>
            <a:ext cx="78867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Проблемы обучающихся </a:t>
            </a:r>
            <a:r>
              <a:rPr lang="ru-RU" sz="2400" dirty="0">
                <a:solidFill>
                  <a:srgbClr val="00B050"/>
                </a:solidFill>
              </a:rPr>
              <a:t>при подготовке работы к научно- практической </a:t>
            </a:r>
            <a:r>
              <a:rPr lang="ru-RU" sz="2400" dirty="0" smtClean="0">
                <a:solidFill>
                  <a:srgbClr val="00B050"/>
                </a:solidFill>
              </a:rPr>
              <a:t>конференции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712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3155" y="15307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Эпиграф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i="1" dirty="0">
                <a:latin typeface="Merriweather" charset="-52"/>
              </a:rPr>
              <a:t>Если ученик в школе не научится сам ничего</a:t>
            </a:r>
          </a:p>
          <a:p>
            <a:pPr marL="0" indent="0" algn="ctr">
              <a:buNone/>
            </a:pPr>
            <a:r>
              <a:rPr lang="ru-RU" sz="1800" i="1" dirty="0">
                <a:latin typeface="Merriweather" charset="-52"/>
              </a:rPr>
              <a:t>творить, то и в жизни он всегда будет только</a:t>
            </a:r>
          </a:p>
          <a:p>
            <a:pPr marL="0" indent="0" algn="ctr">
              <a:buNone/>
            </a:pPr>
            <a:r>
              <a:rPr lang="ru-RU" sz="1800" i="1" dirty="0">
                <a:latin typeface="Merriweather" charset="-52"/>
              </a:rPr>
              <a:t>подражать, копировать, так как мало таких, </a:t>
            </a:r>
            <a:endParaRPr lang="ru-RU" sz="1800" i="1" dirty="0" smtClean="0">
              <a:latin typeface="Merriweather" charset="-52"/>
            </a:endParaRPr>
          </a:p>
          <a:p>
            <a:pPr marL="0" indent="0" algn="ctr">
              <a:buNone/>
            </a:pPr>
            <a:r>
              <a:rPr lang="ru-RU" sz="1800" i="1" dirty="0" smtClean="0">
                <a:latin typeface="Merriweather" charset="-52"/>
              </a:rPr>
              <a:t>которые</a:t>
            </a:r>
            <a:r>
              <a:rPr lang="ru-RU" sz="1800" i="1" dirty="0">
                <a:latin typeface="Merriweather" charset="-52"/>
              </a:rPr>
              <a:t>, научившись копировать, умели сделать</a:t>
            </a:r>
          </a:p>
          <a:p>
            <a:pPr marL="0" indent="0" algn="ctr">
              <a:buNone/>
            </a:pPr>
            <a:r>
              <a:rPr lang="ru-RU" sz="1800" i="1" dirty="0">
                <a:latin typeface="Merriweather" charset="-52"/>
              </a:rPr>
              <a:t>самостоятельное приложение этих сведений.</a:t>
            </a:r>
          </a:p>
          <a:p>
            <a:pPr marL="0" indent="0" algn="ctr">
              <a:buNone/>
            </a:pPr>
            <a:r>
              <a:rPr lang="ru-RU" sz="1800" dirty="0" err="1">
                <a:latin typeface="Merriweather" charset="-52"/>
              </a:rPr>
              <a:t>Л.Н.Толстой</a:t>
            </a:r>
            <a:endParaRPr lang="ru-RU" sz="1800" dirty="0">
              <a:latin typeface="Merriweathe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2688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2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0035" y="198832"/>
            <a:ext cx="69500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400" kern="2400" spc="-50" dirty="0" smtClean="0">
                <a:solidFill>
                  <a:srgbClr val="00B050"/>
                </a:solidFill>
                <a:latin typeface="Merriweather"/>
              </a:rPr>
              <a:t>Положительные моменты</a:t>
            </a:r>
            <a:endParaRPr lang="ru-RU" sz="2400" kern="2400" spc="-50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8590" y="1454469"/>
            <a:ext cx="62161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Регулярные победы на конференциях разного уровня: от школьного до международного. 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8590" y="2176854"/>
            <a:ext cx="5952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1800" dirty="0">
                <a:solidFill>
                  <a:prstClr val="black"/>
                </a:solidFill>
                <a:latin typeface="Merriweather"/>
              </a:rPr>
              <a:t>Неограниченное количество участников.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8591" y="772226"/>
            <a:ext cx="63488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1800" dirty="0">
                <a:solidFill>
                  <a:prstClr val="black"/>
                </a:solidFill>
                <a:latin typeface="Merriweather"/>
              </a:rPr>
              <a:t>Регулярное </a:t>
            </a: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участие на конференциях разного уровня: от школьного до международного.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03421" y="2855717"/>
            <a:ext cx="59443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1800" dirty="0">
                <a:solidFill>
                  <a:prstClr val="black"/>
                </a:solidFill>
                <a:latin typeface="Merriweather"/>
              </a:rPr>
              <a:t>Интересные и разнообразные </a:t>
            </a:r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 темы работ.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21444" y="77222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39056" y="145460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39056" y="208394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3</a:t>
            </a:r>
            <a:endParaRPr lang="ru-RU" sz="1800" dirty="0">
              <a:latin typeface="+mj-lt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39056" y="2724217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4</a:t>
            </a:r>
            <a:endParaRPr lang="ru-RU" sz="1800" dirty="0">
              <a:latin typeface="+mj-lt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39056" y="3343572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5</a:t>
            </a:r>
            <a:endParaRPr lang="ru-RU" sz="1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8590" y="3343572"/>
            <a:ext cx="59443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1800" dirty="0" smtClean="0">
                <a:solidFill>
                  <a:prstClr val="black"/>
                </a:solidFill>
                <a:latin typeface="Merriweather"/>
              </a:rPr>
              <a:t>Большое желание детей и родителей принимать участие в исследовательской работе.</a:t>
            </a:r>
            <a:endParaRPr lang="ru-RU" sz="1800" dirty="0">
              <a:solidFill>
                <a:prstClr val="black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484456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88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Вывод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880" y="1093174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Merriweather" charset="-52"/>
              </a:rPr>
              <a:t>Важен не результат, а сам процесс.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Merriweather" charset="-52"/>
              </a:rPr>
              <a:t>Главное – заинтересовать ребёнка, вовлечь в атмосферу </a:t>
            </a:r>
            <a:r>
              <a:rPr lang="ru-RU" sz="1800" dirty="0" smtClean="0">
                <a:solidFill>
                  <a:srgbClr val="FF0000"/>
                </a:solidFill>
                <a:latin typeface="Merriweather" charset="-52"/>
              </a:rPr>
              <a:t>деятельности</a:t>
            </a:r>
            <a:r>
              <a:rPr lang="ru-RU" sz="1800" dirty="0" smtClean="0">
                <a:latin typeface="Merriweather" charset="-52"/>
              </a:rPr>
              <a:t>, и тогда результат будет закономерен.</a:t>
            </a:r>
            <a:endParaRPr lang="ru-RU" sz="1800" dirty="0">
              <a:latin typeface="Merriweathe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99005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6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Заключение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891" y="1006909"/>
            <a:ext cx="788670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Merriweather" charset="-52"/>
              </a:rPr>
              <a:t>«Спорьте, заблуждайтесь, ошибайтесь, но ради бога, размышляйте, и хотя и криво, да сами»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Merriweather" charset="-52"/>
              </a:rPr>
              <a:t>Немецкий драматург и философ Г.Э. Лессинг</a:t>
            </a:r>
            <a:endParaRPr lang="ru-RU" sz="1800" dirty="0">
              <a:latin typeface="Merriweathe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37133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Цель проектно-исследовательской деятельности младших школьников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Merriweather" charset="-52"/>
              </a:rPr>
              <a:t>Создание условий для самореализации обучающихся в ходе защиты учебных проектов и оценки личностных, предметных и </a:t>
            </a:r>
            <a:r>
              <a:rPr lang="ru-RU" sz="1800" dirty="0" err="1" smtClean="0">
                <a:latin typeface="Merriweather" charset="-52"/>
              </a:rPr>
              <a:t>метапредметных</a:t>
            </a:r>
            <a:r>
              <a:rPr lang="ru-RU" sz="1800" dirty="0" smtClean="0">
                <a:latin typeface="Merriweather" charset="-52"/>
              </a:rPr>
              <a:t> результатов освоения основной образовательной программы общего образования в соответствии с требованиями ФГОС.</a:t>
            </a:r>
            <a:endParaRPr lang="ru-RU" sz="1800" dirty="0">
              <a:latin typeface="Merriweathe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8546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58" y="189781"/>
            <a:ext cx="7886700" cy="994172"/>
          </a:xfrm>
        </p:spPr>
        <p:txBody>
          <a:bodyPr>
            <a:no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sz="2000" dirty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Для организации проектно-исследовательской деятельности младших школьников, </a:t>
            </a:r>
            <a:r>
              <a:rPr lang="ru-RU" sz="2000" dirty="0" smtClean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решить </a:t>
            </a:r>
            <a:r>
              <a:rPr lang="ru-RU" sz="2000" i="1" dirty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несколько задач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44" y="1265703"/>
            <a:ext cx="7886700" cy="326350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Определение условий формирования исследовательских умений младших школьников. 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2. Сформировать у родителей обучающихся представления о проектном обучении как ведущем способе учебной деятельности.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3. Сформировать у обучающихся начальных классов представления о проектном обучении как ведущем способе учебной деятельности.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4. Создать условия для занятий проектно-исследовательской деятельностью младших  школьников.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5. Введение в учебный процесс метода проектов, как технологию развития умений учиться.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76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892" y="12077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Определение условий формирования исследовательских умений младших школьников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155" y="1075921"/>
            <a:ext cx="7886700" cy="3263504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Целенаправленность и систематичность.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Merriweather" charset="-5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Мотивированность</a:t>
            </a: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.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Merriweather" charset="-5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 Творческая среда.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8A0000"/>
              </a:solidFill>
              <a:latin typeface="Merriweather" charset="-5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 Психологический комфорт.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8A0000"/>
              </a:solidFill>
              <a:latin typeface="Merriweather" charset="-5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 Личность педагога.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8A0000"/>
              </a:solidFill>
              <a:latin typeface="Merriweather" charset="-52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erriweather" charset="-52"/>
                <a:cs typeface="Times New Roman" panose="02020603050405020304" pitchFamily="18" charset="0"/>
              </a:rPr>
              <a:t> Учет возрастных особенностей.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804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60" y="-15527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Анкетирование обучающихся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76892" y="558335"/>
            <a:ext cx="7886700" cy="3263504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1800" b="1" dirty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На какие темы тебе хотелось бы выполнить проекты</a:t>
            </a:r>
            <a:r>
              <a:rPr lang="ru-RU" sz="1800" b="1" dirty="0" smtClean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endParaRPr lang="ru-RU" sz="18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Изобретения человека.</a:t>
            </a:r>
            <a:endParaRPr lang="ru-RU" sz="1800" dirty="0">
              <a:latin typeface="Merriweather" charset="-52"/>
              <a:cs typeface="Times New Roman" panose="02020603050405020304" pitchFamily="18" charset="0"/>
            </a:endParaRPr>
          </a:p>
          <a:p>
            <a:pPr marL="0" lv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Космос.</a:t>
            </a:r>
            <a:endParaRPr lang="ru-RU" sz="1800" dirty="0">
              <a:latin typeface="Merriweather" charset="-52"/>
              <a:cs typeface="Times New Roman" panose="02020603050405020304" pitchFamily="18" charset="0"/>
            </a:endParaRPr>
          </a:p>
          <a:p>
            <a:pPr marL="0" lv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Природные явления.</a:t>
            </a:r>
            <a:endParaRPr lang="ru-RU" sz="1800" dirty="0">
              <a:latin typeface="Merriweather" charset="-52"/>
              <a:cs typeface="Times New Roman" panose="02020603050405020304" pitchFamily="18" charset="0"/>
            </a:endParaRPr>
          </a:p>
          <a:p>
            <a:pPr marL="0" lv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Животные.</a:t>
            </a:r>
            <a:endParaRPr lang="ru-RU" sz="1800" dirty="0">
              <a:latin typeface="Merriweather" charset="-52"/>
              <a:cs typeface="Times New Roman" panose="02020603050405020304" pitchFamily="18" charset="0"/>
            </a:endParaRPr>
          </a:p>
          <a:p>
            <a:pPr marL="0" lv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Растения.</a:t>
            </a:r>
            <a:endParaRPr lang="ru-RU" sz="1800" dirty="0">
              <a:latin typeface="Merriweather" charset="-52"/>
              <a:cs typeface="Times New Roman" panose="02020603050405020304" pitchFamily="18" charset="0"/>
            </a:endParaRPr>
          </a:p>
          <a:p>
            <a:pPr marL="0" lv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Наши предки.</a:t>
            </a:r>
          </a:p>
          <a:p>
            <a:pPr marL="0" lv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cs typeface="Times New Roman" panose="02020603050405020304" pitchFamily="18" charset="0"/>
              </a:rPr>
              <a:t>Наш край.</a:t>
            </a:r>
          </a:p>
          <a:p>
            <a:pPr marL="0" lvl="0" indent="0" eaLnBrk="0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>
                <a:latin typeface="Merriweather" charset="-52"/>
                <a:cs typeface="Times New Roman" panose="02020603050405020304" pitchFamily="18" charset="0"/>
              </a:rPr>
              <a:t>Декоративно-прикладное искусство.</a:t>
            </a:r>
            <a:endParaRPr lang="ru-RU" sz="1800" dirty="0">
              <a:latin typeface="Merriweather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discussiya.com/wp-content/uploads/2009/02/boo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03" y="1035169"/>
            <a:ext cx="2308259" cy="30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1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32" y="207035"/>
            <a:ext cx="7886700" cy="994172"/>
          </a:xfrm>
        </p:spPr>
        <p:txBody>
          <a:bodyPr>
            <a:no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sz="2400" dirty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Сформировать у родителей обучающихся представления о проектном обучении как ведущем способе учебной </a:t>
            </a:r>
            <a:r>
              <a:rPr lang="ru-RU" sz="2400" dirty="0" smtClean="0">
                <a:solidFill>
                  <a:srgbClr val="00B050"/>
                </a:solidFill>
                <a:ea typeface="+mn-ea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rgbClr val="00B05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44" y="1386473"/>
            <a:ext cx="7756226" cy="2823218"/>
          </a:xfrm>
        </p:spPr>
        <p:txBody>
          <a:bodyPr>
            <a:normAutofit/>
          </a:bodyPr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родительское собрание, на котором познакомить с целями и задачами проектного обучения в начальной школе.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образца показать готовые детские презентации проектов.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с родителями вопрос о том, какие возможности имеются в каждой семье (компьютер, Интернет, домашняя библиотека, множительная техника и т.д.).                                                          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Раздать памятки, в которых говорится  о том, какую помощь они могут оказать своим детям в работе над проектом.  </a:t>
            </a:r>
            <a:endParaRPr lang="ru-RU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450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0408" y="-189781"/>
            <a:ext cx="7886700" cy="994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itchFamily="34" charset="0"/>
                <a:cs typeface="Times New Roman" panose="02020603050405020304" pitchFamily="18" charset="0"/>
              </a:rPr>
              <a:t>Памятка для родителей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8" y="713612"/>
            <a:ext cx="3886200" cy="326350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504825" algn="l"/>
              </a:tabLst>
            </a:pPr>
            <a:r>
              <a:rPr lang="ru-RU" sz="18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Участие в проектной деятельности – сложный труд для ученика, и для родителей. Проект подразумевает самостоятельную деятельность ученика, однако задача родителя – знать суть этой проектной деятельности, её этапов, требований к процессу и результату выполнения, чтобы быть готовым к содействию своему ребёнку, если он обратится к вам за помощью</a:t>
            </a:r>
            <a:r>
              <a:rPr lang="ru-RU" sz="1800" dirty="0" smtClean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504825" algn="l"/>
              </a:tabLst>
            </a:pPr>
            <a:r>
              <a:rPr lang="ru-RU" sz="1800" dirty="0" smtClean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ПОМНИТЕ: вы играете роль источника информации наравне с прочими – такими как книги, фильмы, Интернет и др. </a:t>
            </a:r>
          </a:p>
          <a:p>
            <a:pPr algn="just"/>
            <a:endParaRPr lang="ru-RU" dirty="0">
              <a:latin typeface="Merriweather" charset="-52"/>
            </a:endParaRPr>
          </a:p>
        </p:txBody>
      </p:sp>
      <p:pic>
        <p:nvPicPr>
          <p:cNvPr id="6" name="Picture 2" descr="http://logopedprm.ru/wp-content/uploads/2011/12/Dokument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07" y="757337"/>
            <a:ext cx="2467154" cy="30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0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88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ea typeface="Calibri" pitchFamily="34" charset="0"/>
                <a:cs typeface="Times New Roman" panose="02020603050405020304" pitchFamily="18" charset="0"/>
              </a:rPr>
              <a:t>Действия </a:t>
            </a:r>
            <a:r>
              <a:rPr lang="ru-RU" sz="2400" dirty="0" smtClean="0">
                <a:solidFill>
                  <a:srgbClr val="00B050"/>
                </a:solidFill>
                <a:ea typeface="Calibri" pitchFamily="34" charset="0"/>
                <a:cs typeface="Times New Roman" panose="02020603050405020304" pitchFamily="18" charset="0"/>
              </a:rPr>
              <a:t>родителей</a:t>
            </a:r>
            <a:r>
              <a:rPr lang="ru-RU" sz="2400" dirty="0">
                <a:solidFill>
                  <a:srgbClr val="8A0000"/>
                </a:solidFill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8A0000"/>
                </a:solidFill>
                <a:ea typeface="Calibri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2385" y="541083"/>
            <a:ext cx="7859743" cy="3306298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ru-RU" sz="2200" u="sng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На этапе выдвижения первоначальных идей и выбора лучшей из них: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04825" algn="l"/>
              </a:tabLst>
            </a:pP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- помочь ребёнку выдвинуть как можно больше идей;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04825" algn="l"/>
              </a:tabLst>
            </a:pP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- записать их на листе бумаги вразброс, чтобы не выделять эти идеи порядком записи в столбце. (Пусть эти идеи будут самыми разнообразными и дерзкими. Чем больше идей, тем больше выбор).</a:t>
            </a: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ru-RU" sz="2200" u="sng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Выбор и формулировка темы проектной работы:</a:t>
            </a: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 помочь выбрать тему и обосновать выбор;</a:t>
            </a: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ru-RU" sz="2200" u="sng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Формулировка цели и задач проекта:</a:t>
            </a: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 может потребоваться помощь в правильной формулировке цели и задач проекта.</a:t>
            </a: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ru-RU" sz="2200" u="sng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План и структура выполнения проекта: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04825" algn="l"/>
              </a:tabLst>
            </a:pP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- помогают спланировать работу с учётом занятости детей;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04825" algn="l"/>
              </a:tabLst>
            </a:pP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- возможно, потребуется помощь в корректировке плана проектной работы, определение сроков её выполнения.</a:t>
            </a: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ru-RU" sz="2200" u="sng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Изучение необходимого материала для проекта: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04825" algn="l"/>
              </a:tabLst>
            </a:pP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- посмотрев список литературы, родители могут посоветовать дополнить или убрать какие-либо источники;</a:t>
            </a:r>
          </a:p>
          <a:p>
            <a:pPr marL="0" lvl="0" indent="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tabLst>
                <a:tab pos="504825" algn="l"/>
              </a:tabLst>
            </a:pP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- могут помочь организовать опрос, наблюдение, эксперимент, интервью, беседу, работу в Интернете.</a:t>
            </a: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ru-RU" sz="2200" u="sng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При подготовке ПРОДУКТА проекта:</a:t>
            </a: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 помощь в редакционной правке, оформлении, грамматическом или стилистическом контроле.</a:t>
            </a: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lang="ru-RU" sz="2200" u="sng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При публичной презентации:</a:t>
            </a:r>
            <a:r>
              <a:rPr lang="ru-RU" sz="2200" dirty="0">
                <a:solidFill>
                  <a:prstClr val="black"/>
                </a:solidFill>
                <a:latin typeface="Merriweather" charset="-52"/>
                <a:ea typeface="Calibri" pitchFamily="34" charset="0"/>
                <a:cs typeface="Times New Roman" panose="02020603050405020304" pitchFamily="18" charset="0"/>
              </a:rPr>
              <a:t> помочь провести последнюю проверку, прорепетировать выступление, снять волнение перед выступлением.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0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2278</TotalTime>
  <Words>1017</Words>
  <Application>Microsoft Office PowerPoint</Application>
  <PresentationFormat>Экран (16:9)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Comic Sans MS</vt:lpstr>
      <vt:lpstr>Roboto</vt:lpstr>
      <vt:lpstr>Courier New</vt:lpstr>
      <vt:lpstr>Calibri</vt:lpstr>
      <vt:lpstr>Merriweather</vt:lpstr>
      <vt:lpstr>Times New Roman</vt:lpstr>
      <vt:lpstr>1_Тема Office</vt:lpstr>
      <vt:lpstr>Презентация PowerPoint</vt:lpstr>
      <vt:lpstr>Эпиграф</vt:lpstr>
      <vt:lpstr>Цель проектно-исследовательской деятельности младших школьников</vt:lpstr>
      <vt:lpstr>Для организации проектно-исследовательской деятельности младших школьников, необходимо решить несколько задач</vt:lpstr>
      <vt:lpstr>Определение условий формирования исследовательских умений младших школьников</vt:lpstr>
      <vt:lpstr>Анкетирование обучающихся</vt:lpstr>
      <vt:lpstr>Сформировать у родителей обучающихся представления о проектном обучении как ведущем способе учебной деятельности</vt:lpstr>
      <vt:lpstr>Памятка для родителей</vt:lpstr>
      <vt:lpstr>Действия родителей </vt:lpstr>
      <vt:lpstr>Сформировать у обучающихся начальных классов представления о проектном обучении как ведущем способе учебной деятельности </vt:lpstr>
      <vt:lpstr>Создать условия для занятий проектно-исследовательской деятельностью младших школьников </vt:lpstr>
      <vt:lpstr>Книги Савенкова  А.И. </vt:lpstr>
      <vt:lpstr>Книги Савенкова  А.И. </vt:lpstr>
      <vt:lpstr>Рабочая тетрадь Савенкова  А.И. </vt:lpstr>
      <vt:lpstr>Интернет-ресурсы</vt:lpstr>
      <vt:lpstr>Презентация PowerPoint</vt:lpstr>
      <vt:lpstr>Презентация PowerPoint</vt:lpstr>
      <vt:lpstr>Презентация PowerPoint</vt:lpstr>
      <vt:lpstr>Проблемы обучающихся при подготовке работы к научно- практической конференции</vt:lpstr>
      <vt:lpstr>Презентация PowerPoint</vt:lpstr>
      <vt:lpstr>Вывод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153</cp:revision>
  <dcterms:created xsi:type="dcterms:W3CDTF">2015-12-14T06:35:07Z</dcterms:created>
  <dcterms:modified xsi:type="dcterms:W3CDTF">2017-03-28T02:50:37Z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2394579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