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59" r:id="rId4"/>
    <p:sldId id="298" r:id="rId5"/>
    <p:sldId id="299" r:id="rId6"/>
    <p:sldId id="300" r:id="rId7"/>
    <p:sldId id="301" r:id="rId8"/>
    <p:sldId id="304" r:id="rId9"/>
    <p:sldId id="303" r:id="rId10"/>
    <p:sldId id="266" r:id="rId11"/>
    <p:sldId id="305" r:id="rId12"/>
    <p:sldId id="306" r:id="rId13"/>
    <p:sldId id="271" r:id="rId14"/>
    <p:sldId id="272" r:id="rId15"/>
    <p:sldId id="282" r:id="rId16"/>
    <p:sldId id="283" r:id="rId17"/>
    <p:sldId id="284" r:id="rId18"/>
    <p:sldId id="285" r:id="rId19"/>
    <p:sldId id="286" r:id="rId20"/>
    <p:sldId id="288" r:id="rId21"/>
    <p:sldId id="309" r:id="rId22"/>
    <p:sldId id="310" r:id="rId23"/>
    <p:sldId id="289" r:id="rId24"/>
    <p:sldId id="312" r:id="rId25"/>
    <p:sldId id="313" r:id="rId26"/>
    <p:sldId id="295" r:id="rId27"/>
    <p:sldId id="307" r:id="rId28"/>
    <p:sldId id="29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rimmarketing.ru/img/news/2010/10/29/tipografii/pic640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yesilcimen.com/aresim/r4ny_belisarius_savas_oyunu_1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kor-4.ru/about/publications/istoriya_bumagi/" TargetMode="External"/><Relationship Id="rId2" Type="http://schemas.openxmlformats.org/officeDocument/2006/relationships/hyperlink" Target="http://storyof.ru/nauka-i-istoriya/istoriya-izobreteniya-bumag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vemaster.ru/topic/139701-istoriya-vozniknoveniya-bumagi" TargetMode="External"/><Relationship Id="rId5" Type="http://schemas.openxmlformats.org/officeDocument/2006/relationships/hyperlink" Target="http://printsib.info/index.php?option=com_content&amp;view=article&amp;id=58:2012-10-07-21-37-49&amp;catid=1:articles&amp;Itemid=5" TargetMode="External"/><Relationship Id="rId4" Type="http://schemas.openxmlformats.org/officeDocument/2006/relationships/hyperlink" Target="http://yaneuch.ru/cat_87/istoriya-razvitiya-bumagi/22737.1108268.page1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profpenza.ru/wp-content/uploads/2010/07/514124-LKHT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04.olx.ru/ui/5/73/40/1268744255_80347340_1----8495-971-34-31-.jp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www.nice-places.com/data/articles/gallery/467/477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ukecunninghamblog.files.wordpress.com/2010/11/cd.jp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memorial.krsk.ru/Articles/KP/1/Big/Chastab.jpg" TargetMode="Externa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anapa-today.ru/upload/images/1000/0/131698332338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3 из 24929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286124"/>
            <a:ext cx="3397899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71538" y="857232"/>
            <a:ext cx="707236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БУМАГА</a:t>
            </a:r>
            <a:endParaRPr lang="ru-RU" sz="9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314" y="3643314"/>
            <a:ext cx="3500462" cy="17543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Работу выполнил</a:t>
            </a:r>
          </a:p>
          <a:p>
            <a:r>
              <a:rPr lang="ru-RU" b="1" dirty="0" smtClean="0"/>
              <a:t>ученик 2 </a:t>
            </a:r>
            <a:r>
              <a:rPr lang="ru-RU" b="1" dirty="0"/>
              <a:t>в</a:t>
            </a:r>
            <a:r>
              <a:rPr lang="ru-RU" b="1" dirty="0" smtClean="0"/>
              <a:t> класса </a:t>
            </a:r>
          </a:p>
          <a:p>
            <a:r>
              <a:rPr lang="ru-RU" b="1" dirty="0" err="1" smtClean="0">
                <a:solidFill>
                  <a:schemeClr val="tx1"/>
                </a:solidFill>
              </a:rPr>
              <a:t>Кунгурцев</a:t>
            </a:r>
            <a:r>
              <a:rPr lang="ru-RU" b="1" dirty="0" smtClean="0">
                <a:solidFill>
                  <a:schemeClr val="tx1"/>
                </a:solidFill>
              </a:rPr>
              <a:t> Антон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/>
              <a:t>Руководитель: </a:t>
            </a:r>
          </a:p>
          <a:p>
            <a:r>
              <a:rPr lang="ru-RU" b="1" dirty="0" smtClean="0"/>
              <a:t>учитель начальных классов 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 err="1" smtClean="0">
                <a:solidFill>
                  <a:schemeClr val="tx1"/>
                </a:solidFill>
              </a:rPr>
              <a:t>Безусова</a:t>
            </a:r>
            <a:r>
              <a:rPr lang="ru-RU" b="1" dirty="0" smtClean="0">
                <a:solidFill>
                  <a:schemeClr val="tx1"/>
                </a:solidFill>
              </a:rPr>
              <a:t> Нина Владимировна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8572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МАОУ </a:t>
            </a:r>
            <a:r>
              <a:rPr lang="ru-RU" b="1" dirty="0" err="1" smtClean="0"/>
              <a:t>Армизонская</a:t>
            </a:r>
            <a:r>
              <a:rPr lang="ru-RU" b="1" dirty="0" smtClean="0"/>
              <a:t> СОШ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591" y="214290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Папирус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3571"/>
          <a:stretch>
            <a:fillRect/>
          </a:stretch>
        </p:blipFill>
        <p:spPr bwMode="auto">
          <a:xfrm>
            <a:off x="1115616" y="1340768"/>
            <a:ext cx="6313904" cy="500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Пергамент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5696" y="1340768"/>
            <a:ext cx="4464496" cy="5040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1188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Берестяные грамоты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27785" y="1556792"/>
            <a:ext cx="3744416" cy="4680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5429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C00000"/>
                </a:solidFill>
              </a:rPr>
              <a:t> Изобретение и распространение бумаги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928670"/>
            <a:ext cx="8572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Время изобретения бумаги точно не установлено. Считается, что она появилась в Китае во 2 веке н. э. и постепенно проникла на Запад.</a:t>
            </a:r>
          </a:p>
          <a:p>
            <a:pPr algn="just"/>
            <a:r>
              <a:rPr lang="ru-RU" sz="2000" b="1" dirty="0" smtClean="0"/>
              <a:t>	</a:t>
            </a:r>
            <a:endParaRPr lang="ru-RU" sz="2000" b="1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944333"/>
            <a:ext cx="6264696" cy="4627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714356"/>
            <a:ext cx="5357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Доподлинно неизвестно, как секрет бумаги попал в Западную Европу, но есть легенда о том,  как один рыцарь, участник крестового похода, попал в плен, где работал в бумажной мастерской. По возвращении на родину он основал первую бумажную «фабрику».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а 3 из 486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3743" t="2381" r="4514" b="2381"/>
          <a:stretch>
            <a:fillRect/>
          </a:stretch>
        </p:blipFill>
        <p:spPr bwMode="auto">
          <a:xfrm>
            <a:off x="5786446" y="357166"/>
            <a:ext cx="3000396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357166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CC"/>
                </a:solidFill>
              </a:rPr>
              <a:t> Мой опыт</a:t>
            </a:r>
            <a:endParaRPr lang="ru-RU" sz="4000" b="1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1071546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Изготовление бумаги в домашних условиях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643050"/>
            <a:ext cx="78581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 Для этого опыта нам понадобились следующие материалы и приспособления: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0033CC"/>
                </a:solidFill>
              </a:rPr>
              <a:t>Бумажная основа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33CC"/>
                </a:solidFill>
              </a:rPr>
              <a:t>  Красители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33CC"/>
                </a:solidFill>
              </a:rPr>
              <a:t>  Деревянная рамка с перфорированной решёткой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33CC"/>
                </a:solidFill>
              </a:rPr>
              <a:t>  Палочки для перемешивания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33CC"/>
                </a:solidFill>
              </a:rPr>
              <a:t>  Пластиковые ёмкости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33CC"/>
                </a:solidFill>
              </a:rPr>
              <a:t>  Сетки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33CC"/>
                </a:solidFill>
              </a:rPr>
              <a:t>  Впитывающая салфетка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33CC"/>
                </a:solidFill>
              </a:rPr>
              <a:t>  Губка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33CC"/>
                </a:solidFill>
              </a:rPr>
              <a:t>  Клей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33CC"/>
                </a:solidFill>
              </a:rPr>
              <a:t>  Декоративные элементы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33CC"/>
                </a:solidFill>
              </a:rPr>
              <a:t>  Трафареты</a:t>
            </a:r>
            <a:endParaRPr lang="ru-RU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357166"/>
            <a:ext cx="457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Arial Black" pitchFamily="34" charset="0"/>
              </a:rPr>
              <a:t>Этапы работы</a:t>
            </a:r>
            <a:endParaRPr lang="ru-RU" sz="4000" dirty="0">
              <a:solidFill>
                <a:srgbClr val="0033CC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500174"/>
            <a:ext cx="8286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 этап.</a:t>
            </a:r>
            <a:endParaRPr lang="ru-RU" sz="2800" dirty="0" smtClean="0"/>
          </a:p>
          <a:p>
            <a:r>
              <a:rPr lang="ru-RU" sz="2800" dirty="0" smtClean="0"/>
              <a:t>Сначала мы налили в ёмкость тёплой воды (для более быстрого растворения и впитывания в бумагу красителя). Добавили краситель. </a:t>
            </a:r>
            <a:endParaRPr lang="ru-RU" sz="2800" dirty="0"/>
          </a:p>
        </p:txBody>
      </p:sp>
      <p:pic>
        <p:nvPicPr>
          <p:cNvPr id="2050" name="Picture 2" descr="http://im8-tub-ru.yandex.net/i?id=316444416-1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934" y="3645024"/>
            <a:ext cx="3616226" cy="271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2 этап.</a:t>
            </a:r>
            <a:endParaRPr lang="ru-RU" sz="4000" dirty="0" smtClean="0"/>
          </a:p>
          <a:p>
            <a:pPr algn="just"/>
            <a:r>
              <a:rPr lang="ru-RU" sz="4000" dirty="0" smtClean="0"/>
              <a:t>Поместили 1/6 часть основы для создания бумаги.</a:t>
            </a:r>
            <a:endParaRPr lang="ru-RU" sz="4000" dirty="0"/>
          </a:p>
        </p:txBody>
      </p:sp>
      <p:pic>
        <p:nvPicPr>
          <p:cNvPr id="4" name="Рисунок 3" descr="C:\Documents and Settings\---\Мои документы\00 Лена\2 А 2011 - 1012\Бумага исследовательская работа Новиков\Бумага 00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428868"/>
            <a:ext cx="5072098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87868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</a:rPr>
              <a:t>3 этап.</a:t>
            </a:r>
            <a:endParaRPr lang="ru-RU" sz="4000" dirty="0" smtClean="0">
              <a:solidFill>
                <a:srgbClr val="0033CC"/>
              </a:solidFill>
            </a:endParaRPr>
          </a:p>
          <a:p>
            <a:r>
              <a:rPr lang="ru-RU" sz="4000" dirty="0" smtClean="0"/>
              <a:t>Интенсивно перемешали бумажную основу в течение 7 минут, а после дали настояться массе в течение 15 минут до образования «бумажной кашицы» - пульпы.</a:t>
            </a:r>
            <a:endParaRPr lang="ru-RU" sz="4000" dirty="0"/>
          </a:p>
        </p:txBody>
      </p:sp>
      <p:pic>
        <p:nvPicPr>
          <p:cNvPr id="4" name="Рисунок 3" descr="C:\Documents and Settings\---\Мои документы\00 Лена\2 А 2011 - 1012\Бумага исследовательская работа Новиков\Бумага 013.jpg"/>
          <p:cNvPicPr/>
          <p:nvPr/>
        </p:nvPicPr>
        <p:blipFill>
          <a:blip r:embed="rId2"/>
          <a:srcRect l="8955" t="17241" b="15517"/>
          <a:stretch>
            <a:fillRect/>
          </a:stretch>
        </p:blipFill>
        <p:spPr bwMode="auto">
          <a:xfrm>
            <a:off x="2571736" y="3500438"/>
            <a:ext cx="4857784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64399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 </a:t>
            </a:r>
            <a:r>
              <a:rPr lang="ru-RU" sz="4000" b="1" dirty="0" smtClean="0">
                <a:solidFill>
                  <a:srgbClr val="0033CC"/>
                </a:solidFill>
              </a:rPr>
              <a:t>4 этап.</a:t>
            </a:r>
            <a:endParaRPr lang="ru-RU" sz="4000" dirty="0" smtClean="0">
              <a:solidFill>
                <a:srgbClr val="0033CC"/>
              </a:solidFill>
            </a:endParaRPr>
          </a:p>
          <a:p>
            <a:pPr algn="just"/>
            <a:r>
              <a:rPr lang="ru-RU" sz="4000" dirty="0" smtClean="0"/>
              <a:t>Наполнили вторую ёмкость на ¼ тёплой водой и установили в неё деревянную рамку.</a:t>
            </a:r>
            <a:endParaRPr lang="en-US" sz="4000" dirty="0" smtClean="0"/>
          </a:p>
          <a:p>
            <a:r>
              <a:rPr lang="ru-RU" sz="4000" b="1" dirty="0">
                <a:solidFill>
                  <a:srgbClr val="0033CC"/>
                </a:solidFill>
              </a:rPr>
              <a:t>5 этап. </a:t>
            </a:r>
            <a:endParaRPr lang="ru-RU" sz="4000" dirty="0">
              <a:solidFill>
                <a:srgbClr val="0033CC"/>
              </a:solidFill>
            </a:endParaRPr>
          </a:p>
          <a:p>
            <a:r>
              <a:rPr lang="ru-RU" sz="4000" dirty="0"/>
              <a:t>На дно рамки положили сетку, утопив её в воду.</a:t>
            </a:r>
          </a:p>
          <a:p>
            <a:pPr algn="just"/>
            <a:endParaRPr lang="ru-RU" sz="4000" dirty="0"/>
          </a:p>
        </p:txBody>
      </p:sp>
      <p:pic>
        <p:nvPicPr>
          <p:cNvPr id="4098" name="Picture 2" descr="http://im4-tub-ru.yandex.net/i?id=80571670-65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91744"/>
            <a:ext cx="3228644" cy="242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Содержание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Проблема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Гипотеза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Цель и задачи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План выполнения проекта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Из истории бумаги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Изобретение и распространение бумаги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Мой опыт. Этапы работы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Выводы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152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6 этап.</a:t>
            </a:r>
            <a:endParaRPr lang="ru-RU" sz="3200" dirty="0" smtClean="0">
              <a:solidFill>
                <a:srgbClr val="0033CC"/>
              </a:solidFill>
            </a:endParaRPr>
          </a:p>
          <a:p>
            <a:r>
              <a:rPr lang="ru-RU" sz="3200" dirty="0" smtClean="0"/>
              <a:t>Аккуратно перелили бумажную кашицу в сеточку, чтобы отжать лишнюю воду.</a:t>
            </a:r>
            <a:endParaRPr lang="ru-RU" sz="3200" dirty="0"/>
          </a:p>
        </p:txBody>
      </p:sp>
      <p:pic>
        <p:nvPicPr>
          <p:cNvPr id="4" name="Рисунок 3" descr="C:\Documents and Settings\---\Мои документы\00 Лена\2 А 2011 - 1012\Бумага исследовательская работа Новиков\Бумага 02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71678"/>
            <a:ext cx="5429288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33CC"/>
                </a:solidFill>
              </a:rPr>
              <a:t>7 этап.</a:t>
            </a:r>
          </a:p>
          <a:p>
            <a:pPr marL="0" indent="0">
              <a:buNone/>
            </a:pPr>
            <a:r>
              <a:rPr lang="ru-RU" dirty="0"/>
              <a:t>Равномерно распределяем бумажную кашицу внутри деревянной рамки интенсивными круговыми движениями при помощи палочки.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Documents and Settings\---\Мои документы\00 Лена\2 А 2011 - 1012\Бумага исследовательская работа Новиков\Бумага 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3928" y="3212976"/>
            <a:ext cx="3076394" cy="2309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8140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33CC"/>
                </a:solidFill>
              </a:rPr>
              <a:t>8 этап.</a:t>
            </a:r>
          </a:p>
          <a:p>
            <a:pPr marL="0" indent="0">
              <a:buNone/>
            </a:pPr>
            <a:r>
              <a:rPr lang="ru-RU" dirty="0"/>
              <a:t>Аккуратно подняли деревянную рамку над уровнем воды, слили излишки воды.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C:\Documents and Settings\---\Мои документы\00 Лена\2 А 2011 - 1012\Бумага исследовательская работа Новиков\Бумага 02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2" y="2708920"/>
            <a:ext cx="388679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8140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5011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pPr algn="just"/>
            <a:r>
              <a:rPr lang="ru-RU" sz="2400" b="1" dirty="0" smtClean="0">
                <a:solidFill>
                  <a:srgbClr val="0033CC"/>
                </a:solidFill>
              </a:rPr>
              <a:t>9 </a:t>
            </a:r>
            <a:r>
              <a:rPr lang="ru-RU" sz="2400" b="1" dirty="0">
                <a:solidFill>
                  <a:srgbClr val="0033CC"/>
                </a:solidFill>
              </a:rPr>
              <a:t>этап.</a:t>
            </a:r>
            <a:endParaRPr lang="ru-RU" sz="2400" dirty="0">
              <a:solidFill>
                <a:srgbClr val="0033CC"/>
              </a:solidFill>
            </a:endParaRPr>
          </a:p>
          <a:p>
            <a:pPr algn="just"/>
            <a:r>
              <a:rPr lang="ru-RU" sz="2400" dirty="0"/>
              <a:t>Опустили вторую сетку в рамку. Промокнули губкой поверхность листа через сетку для удаления избытков влаги, отжали губку над одной из ёмкостей и повторили операцию несколько раз, пока губка не перестала впитывать воду из листа. </a:t>
            </a:r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4" name="Рисунок 3" descr="C:\Documents and Settings\---\Мои документы\00 Лена\2 А 2011 - 1012\Бумага исследовательская работа Новиков\Бумага 03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808" y="2852936"/>
            <a:ext cx="4071966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4296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10 этап.</a:t>
            </a:r>
          </a:p>
          <a:p>
            <a:pPr algn="just"/>
            <a:r>
              <a:rPr lang="ru-RU" sz="2800" dirty="0" smtClean="0"/>
              <a:t>Расстелили на ровной поверхности впитывающую салфетку. Аккуратно достали из рамки сетки с бумагой, расположенной между ними и положили на впитывающую салфетку. Удалили сетки с листа.</a:t>
            </a:r>
          </a:p>
          <a:p>
            <a:endParaRPr lang="ru-RU" sz="2800" dirty="0"/>
          </a:p>
        </p:txBody>
      </p:sp>
      <p:pic>
        <p:nvPicPr>
          <p:cNvPr id="4" name="Рисунок 3" descr="C:\Documents and Settings\---\Мои документы\00 Лена\2 А 2011 - 1012\Бумага исследовательская работа Новиков\Бумага 04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2891946"/>
            <a:ext cx="3429024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750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71543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33CC"/>
                </a:solidFill>
              </a:rPr>
              <a:t>11 этап.</a:t>
            </a:r>
            <a:endParaRPr lang="ru-RU" sz="2800" dirty="0" smtClean="0">
              <a:solidFill>
                <a:srgbClr val="0033CC"/>
              </a:solidFill>
            </a:endParaRPr>
          </a:p>
          <a:p>
            <a:pPr algn="just"/>
            <a:r>
              <a:rPr lang="ru-RU" sz="2800" dirty="0" smtClean="0"/>
              <a:t>Для получения более тонкого и ровного листа воспользовались скалкой для удаления влаги излишков и выравнивания поверхности листа. И оставили на 12 часов для высыхания</a:t>
            </a:r>
          </a:p>
          <a:p>
            <a:pPr algn="just"/>
            <a:endParaRPr lang="ru-RU" dirty="0"/>
          </a:p>
        </p:txBody>
      </p:sp>
      <p:pic>
        <p:nvPicPr>
          <p:cNvPr id="3" name="Рисунок 2" descr="C:\Documents and Settings\---\Мои документы\00 Лена\2 А 2011 - 1012\Бумага исследовательская работа Новиков\Бумага 05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214" y="3573016"/>
            <a:ext cx="4032448" cy="258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63889" y="2492896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33CC"/>
                </a:solidFill>
              </a:rPr>
              <a:t>Бумага готова!!!</a:t>
            </a:r>
            <a:endParaRPr lang="ru-RU" sz="36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23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85728"/>
            <a:ext cx="900115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ВЫВОДЫ ПО РАБОТЕ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1. В результате проделанной работы мы  изучили историю возникновения бумаги, познакомились с технологией производства бумаги.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Изучив различные источники, мы  опробовали один из методов  изготовления бумаги в домашних условиях.  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Таким образом, мы подтвердили нашу гипотезу о возможности получения бумаги в домашних условиях.</a:t>
            </a:r>
          </a:p>
          <a:p>
            <a:r>
              <a:rPr lang="ru-RU" sz="1600" b="1" dirty="0" smtClean="0"/>
              <a:t>       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Список литературы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Истрин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В.А. История письма. М., Знание, 2007.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Сквернюков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П.Ф. Слово о бумаге. М.: Московский рабочий, 2008.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u="sng" dirty="0">
                <a:hlinkClick r:id="rId2"/>
              </a:rPr>
              <a:t> </a:t>
            </a:r>
            <a:r>
              <a:rPr lang="ru-RU" sz="2000" b="1" u="sng" dirty="0">
                <a:hlinkClick r:id="rId2"/>
              </a:rPr>
              <a:t>http://storyof.ru/nauka-i-istoriya/istoriya-izobreteniya-bumagi</a:t>
            </a:r>
            <a:r>
              <a:rPr lang="ru-RU" sz="2000" b="1" u="sng" dirty="0" smtClean="0">
                <a:hlinkClick r:id="rId2"/>
              </a:rPr>
              <a:t>/</a:t>
            </a:r>
            <a:endParaRPr lang="ru-RU" sz="2000" b="1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b="1" u="sng" dirty="0" smtClean="0">
                <a:hlinkClick r:id="rId3"/>
              </a:rPr>
              <a:t>4. http</a:t>
            </a:r>
            <a:r>
              <a:rPr lang="en-US" sz="2000" b="1" u="sng" dirty="0">
                <a:hlinkClick r:id="rId3"/>
              </a:rPr>
              <a:t>://www.alkor-4.ru/about/publications/istoriya_bumagi/</a:t>
            </a:r>
            <a:endParaRPr lang="ru-RU" sz="2000" b="1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b="1" u="sng" dirty="0" smtClean="0">
                <a:hlinkClick r:id="rId4"/>
              </a:rPr>
              <a:t>5. http</a:t>
            </a:r>
            <a:r>
              <a:rPr lang="en-US" sz="2000" b="1" u="sng" dirty="0">
                <a:hlinkClick r:id="rId4"/>
              </a:rPr>
              <a:t>://yaneuch.ru/cat_87/istoriya-razvitiya-bumagi/22737.1108268.page1.html</a:t>
            </a:r>
            <a:endParaRPr lang="ru-RU" sz="2000" b="1" dirty="0"/>
          </a:p>
          <a:p>
            <a:pPr marL="0" indent="0">
              <a:buNone/>
            </a:pPr>
            <a:r>
              <a:rPr lang="en-US" sz="2000" b="1" u="sng" dirty="0" smtClean="0">
                <a:hlinkClick r:id="rId5"/>
              </a:rPr>
              <a:t>6.http</a:t>
            </a:r>
            <a:r>
              <a:rPr lang="en-US" sz="2000" b="1" u="sng" dirty="0">
                <a:hlinkClick r:id="rId5"/>
              </a:rPr>
              <a:t>://printsib.info/index.php?option=com_content&amp;view=article&amp;id=58:2012-10-07-21-37-49&amp;catid=1:articles&amp;Itemid=5</a:t>
            </a:r>
            <a:endParaRPr lang="ru-RU" sz="2000" b="1" dirty="0"/>
          </a:p>
          <a:p>
            <a:pPr marL="0" indent="0">
              <a:buNone/>
            </a:pPr>
            <a:r>
              <a:rPr lang="en-US" sz="2000" b="1" u="sng" dirty="0" smtClean="0">
                <a:hlinkClick r:id="rId6"/>
              </a:rPr>
              <a:t>7. http</a:t>
            </a:r>
            <a:r>
              <a:rPr lang="en-US" sz="2000" b="1" u="sng" dirty="0">
                <a:hlinkClick r:id="rId6"/>
              </a:rPr>
              <a:t>://www.livemaster.ru/topic/139701-istoriya-vozniknoveniya-bumagi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4967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78581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6" name="Picture 4" descr="Картинка 266 из 2199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17500" b="14999"/>
          <a:stretch>
            <a:fillRect/>
          </a:stretch>
        </p:blipFill>
        <p:spPr bwMode="auto">
          <a:xfrm>
            <a:off x="2643174" y="3714752"/>
            <a:ext cx="381000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3 из 1995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99" y="908719"/>
            <a:ext cx="3105167" cy="2324507"/>
          </a:xfrm>
          <a:prstGeom prst="rect">
            <a:avLst/>
          </a:prstGeom>
          <a:noFill/>
        </p:spPr>
      </p:pic>
      <p:pic>
        <p:nvPicPr>
          <p:cNvPr id="16388" name="Picture 4" descr="Картинка 23 из 910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32690" y="969420"/>
            <a:ext cx="3497415" cy="2263806"/>
          </a:xfrm>
          <a:prstGeom prst="rect">
            <a:avLst/>
          </a:prstGeom>
          <a:noFill/>
        </p:spPr>
      </p:pic>
      <p:pic>
        <p:nvPicPr>
          <p:cNvPr id="16390" name="Picture 6" descr="Картинка 2 из 18849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06308" y="4131531"/>
            <a:ext cx="3423798" cy="2162399"/>
          </a:xfrm>
          <a:prstGeom prst="rect">
            <a:avLst/>
          </a:prstGeom>
          <a:noFill/>
        </p:spPr>
      </p:pic>
      <p:pic>
        <p:nvPicPr>
          <p:cNvPr id="16392" name="Picture 8" descr="Картинка 13 из 786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71599" y="3969423"/>
            <a:ext cx="3105167" cy="2324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Проблема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Бумага является одним из видов носителей информации. А знаете ли вы, как получить свою бумагу в домашних условиях?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</a:t>
            </a:r>
            <a:endParaRPr lang="ru-RU" dirty="0"/>
          </a:p>
        </p:txBody>
      </p:sp>
      <p:pic>
        <p:nvPicPr>
          <p:cNvPr id="4" name="Picture 2" descr="Картинка 3 из 46877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8124"/>
          <a:stretch>
            <a:fillRect/>
          </a:stretch>
        </p:blipFill>
        <p:spPr bwMode="auto">
          <a:xfrm>
            <a:off x="4644008" y="3130889"/>
            <a:ext cx="3168352" cy="2910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9799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Гипотеза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историю бумаги,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стало интересно, 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 изготовить бумагу дома?</a:t>
            </a:r>
          </a:p>
        </p:txBody>
      </p:sp>
    </p:spTree>
    <p:extLst>
      <p:ext uri="{BB962C8B-B14F-4D97-AF65-F5344CB8AC3E}">
        <p14:creationId xmlns:p14="http://schemas.microsoft.com/office/powerpoint/2010/main" val="3189970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Monotype Corsiva" pitchFamily="66" charset="0"/>
              </a:rPr>
              <a:t>Цель  работы -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провести исследование бумаги и выяснить её происхождение.</a:t>
            </a:r>
          </a:p>
          <a:p>
            <a:pPr marL="0" indent="0">
              <a:buNone/>
            </a:pPr>
            <a:r>
              <a:rPr lang="ru-RU" b="1" dirty="0" smtClean="0">
                <a:latin typeface="Monotype Corsiva" pitchFamily="66" charset="0"/>
              </a:rPr>
              <a:t>Задачи: </a:t>
            </a:r>
          </a:p>
          <a:p>
            <a:pPr lvl="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проанализировать исторические предшественники бумаги – древние носители информации;</a:t>
            </a:r>
          </a:p>
          <a:p>
            <a:pPr lvl="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изучить историю изобретения и распространения бумаги в мире;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получить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бумагу опытным путём в домашних условиях;</a:t>
            </a:r>
          </a:p>
          <a:p>
            <a:pPr marL="0" lvl="0" indent="0">
              <a:buNone/>
            </a:pPr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Объект  исследования –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происхождение бумаги.</a:t>
            </a:r>
          </a:p>
          <a:p>
            <a:pPr marL="0" lvl="0" indent="0">
              <a:buNone/>
            </a:pPr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Предмет  исследования -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бумага как один из носителей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2817252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План выполнения проекта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u="sng" dirty="0">
                <a:solidFill>
                  <a:srgbClr val="C00000"/>
                </a:solidFill>
              </a:rPr>
              <a:t>1-й этап.</a:t>
            </a:r>
            <a:r>
              <a:rPr lang="ru-RU" b="1" dirty="0"/>
              <a:t> </a:t>
            </a:r>
            <a:r>
              <a:rPr lang="ru-RU" b="1" dirty="0">
                <a:solidFill>
                  <a:schemeClr val="tx2"/>
                </a:solidFill>
              </a:rPr>
              <a:t>Подготовительный.</a:t>
            </a:r>
            <a:r>
              <a:rPr lang="ru-RU" b="1" dirty="0"/>
              <a:t> Изучение </a:t>
            </a:r>
            <a:r>
              <a:rPr lang="ru-RU" b="1" dirty="0" smtClean="0"/>
              <a:t>проблемы, </a:t>
            </a:r>
            <a:r>
              <a:rPr lang="ru-RU" b="1" dirty="0"/>
              <a:t>разработка </a:t>
            </a:r>
            <a:r>
              <a:rPr lang="ru-RU" b="1" dirty="0" smtClean="0"/>
              <a:t>мероприятий</a:t>
            </a:r>
            <a:r>
              <a:rPr lang="ru-RU" b="1" dirty="0"/>
              <a:t>.</a:t>
            </a:r>
          </a:p>
          <a:p>
            <a:pPr marL="0" indent="0">
              <a:buNone/>
            </a:pPr>
            <a:r>
              <a:rPr lang="ru-RU" b="1" i="1" dirty="0"/>
              <a:t> </a:t>
            </a:r>
            <a:endParaRPr lang="ru-RU" b="1" dirty="0"/>
          </a:p>
          <a:p>
            <a:r>
              <a:rPr lang="ru-RU" b="1" i="1" u="sng" dirty="0">
                <a:solidFill>
                  <a:srgbClr val="C00000"/>
                </a:solidFill>
              </a:rPr>
              <a:t>2-й этап.</a:t>
            </a:r>
            <a:r>
              <a:rPr lang="ru-RU" b="1" dirty="0"/>
              <a:t> </a:t>
            </a:r>
            <a:r>
              <a:rPr lang="ru-RU" b="1" dirty="0">
                <a:solidFill>
                  <a:schemeClr val="tx2"/>
                </a:solidFill>
              </a:rPr>
              <a:t>Основной</a:t>
            </a:r>
            <a:r>
              <a:rPr lang="ru-RU" b="1" dirty="0"/>
              <a:t>. </a:t>
            </a:r>
            <a:r>
              <a:rPr lang="ru-RU" b="1" dirty="0" smtClean="0"/>
              <a:t>Сбор </a:t>
            </a:r>
            <a:r>
              <a:rPr lang="ru-RU" b="1" dirty="0"/>
              <a:t>информации о бумаге, поиск интересных фактов, проведение практической </a:t>
            </a:r>
            <a:r>
              <a:rPr lang="ru-RU" b="1" dirty="0" smtClean="0"/>
              <a:t>работы.</a:t>
            </a:r>
            <a:endParaRPr lang="ru-RU" b="1" dirty="0"/>
          </a:p>
          <a:p>
            <a:pPr marL="0" indent="0">
              <a:buNone/>
            </a:pPr>
            <a:r>
              <a:rPr lang="ru-RU" b="1" i="1" dirty="0"/>
              <a:t> </a:t>
            </a:r>
            <a:endParaRPr lang="ru-RU" b="1" dirty="0"/>
          </a:p>
          <a:p>
            <a:r>
              <a:rPr lang="ru-RU" b="1" i="1" u="sng" dirty="0">
                <a:solidFill>
                  <a:srgbClr val="C00000"/>
                </a:solidFill>
              </a:rPr>
              <a:t>3-й этап</a:t>
            </a:r>
            <a:r>
              <a:rPr lang="ru-RU" b="1" dirty="0">
                <a:solidFill>
                  <a:srgbClr val="C00000"/>
                </a:solidFill>
              </a:rPr>
              <a:t>.</a:t>
            </a:r>
            <a:r>
              <a:rPr lang="ru-RU" b="1" dirty="0"/>
              <a:t> </a:t>
            </a:r>
            <a:r>
              <a:rPr lang="ru-RU" b="1" dirty="0">
                <a:solidFill>
                  <a:schemeClr val="tx2"/>
                </a:solidFill>
              </a:rPr>
              <a:t>Заключительный</a:t>
            </a:r>
            <a:r>
              <a:rPr lang="ru-RU" b="1" dirty="0"/>
              <a:t>. Подведение итогов, оформление работы.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482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00B050"/>
                </a:solidFill>
              </a:rPr>
              <a:t> Из истории бумаги</a:t>
            </a:r>
            <a:r>
              <a:rPr lang="ru-RU" u="sng" dirty="0">
                <a:solidFill>
                  <a:srgbClr val="00B050"/>
                </a:solidFill>
              </a:rPr>
              <a:t/>
            </a:r>
            <a:br>
              <a:rPr lang="ru-RU" u="sng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Предшественники </a:t>
            </a:r>
            <a:r>
              <a:rPr lang="ru-RU" b="1" dirty="0">
                <a:solidFill>
                  <a:srgbClr val="C00000"/>
                </a:solidFill>
              </a:rPr>
              <a:t>бумаги.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b="1" dirty="0" smtClean="0">
                <a:latin typeface="Monotype Corsiva" pitchFamily="66" charset="0"/>
              </a:rPr>
              <a:t>Рисунки на камнях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79712" y="2429669"/>
            <a:ext cx="5472608" cy="3807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1801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Пиктографическое письмо 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916832"/>
            <a:ext cx="6408712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79876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481</Words>
  <Application>Microsoft Office PowerPoint</Application>
  <PresentationFormat>Экран (4:3)</PresentationFormat>
  <Paragraphs>102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Содержание</vt:lpstr>
      <vt:lpstr>Презентация PowerPoint</vt:lpstr>
      <vt:lpstr>Проблема</vt:lpstr>
      <vt:lpstr>Гипотеза</vt:lpstr>
      <vt:lpstr>Презентация PowerPoint</vt:lpstr>
      <vt:lpstr>План выполнения проекта</vt:lpstr>
      <vt:lpstr> Из истории бумаги Предшественники бумаги. Рисунки на камнях</vt:lpstr>
      <vt:lpstr>Пиктографическое письмо </vt:lpstr>
      <vt:lpstr>Презентация PowerPoint</vt:lpstr>
      <vt:lpstr>Пергамент</vt:lpstr>
      <vt:lpstr>Берестяные грамоты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литературы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НИНА</cp:lastModifiedBy>
  <cp:revision>115</cp:revision>
  <cp:lastPrinted>2013-04-23T14:57:22Z</cp:lastPrinted>
  <dcterms:modified xsi:type="dcterms:W3CDTF">2013-04-23T15:02:37Z</dcterms:modified>
</cp:coreProperties>
</file>