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19" r:id="rId3"/>
    <p:sldId id="394" r:id="rId4"/>
    <p:sldId id="357" r:id="rId5"/>
    <p:sldId id="359" r:id="rId6"/>
    <p:sldId id="397" r:id="rId7"/>
    <p:sldId id="398" r:id="rId8"/>
    <p:sldId id="320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396" r:id="rId21"/>
    <p:sldId id="410" r:id="rId22"/>
    <p:sldId id="41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orient="horz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8238BA"/>
    <a:srgbClr val="FFFF81"/>
    <a:srgbClr val="FFFF99"/>
    <a:srgbClr val="FD6A5F"/>
    <a:srgbClr val="DB1203"/>
    <a:srgbClr val="1199FF"/>
    <a:srgbClr val="0083E6"/>
    <a:srgbClr val="0080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16" y="-102"/>
      </p:cViewPr>
      <p:guideLst>
        <p:guide orient="horz" pos="2251"/>
        <p:guide orient="horz" pos="2268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- пассивность учащихся, их нежелание самостоятельно работать</a:t>
          </a:r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нацеленность обучающихся  на зазубривание учебного материала: выучил, ответил и забыл</a:t>
          </a:r>
          <a:endParaRPr lang="ru-RU" sz="1800" dirty="0"/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r>
            <a:rPr lang="ru-RU" sz="1800" dirty="0" smtClean="0"/>
            <a:t>- отсутствие времени для осуществления индивидуального подхода: нужно провести опрос, поставить отметки, объяснить новый материал</a:t>
          </a:r>
          <a:endParaRPr lang="ru-RU" sz="18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148EB8F3-104E-4D3F-B6EA-C0D9C5B19701}">
      <dgm:prSet custT="1"/>
      <dgm:spPr/>
      <dgm:t>
        <a:bodyPr/>
        <a:lstStyle/>
        <a:p>
          <a:pPr algn="l"/>
          <a:r>
            <a:rPr lang="ru-RU" sz="1800" dirty="0" smtClean="0"/>
            <a:t>- ограниченное  использование в качестве средств обучения смартфонов, планшетов, ноутбуков</a:t>
          </a:r>
          <a:endParaRPr lang="ru-RU" sz="18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33478" custScaleY="100000" custLinFactNeighborX="-3320" custLinFactNeighborY="-268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5461" custLinFactNeighborY="-5150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28730" custScaleY="66403" custLinFactNeighborX="1341" custLinFactNeighborY="-21385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LinFactNeighborX="-14538" custLinFactNeighborY="2664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25614" custScaleY="88865" custLinFactNeighborY="-7709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01195" custLinFactNeighborX="-72794" custLinFactNeighborY="17428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30599" custScaleY="101567" custLinFactNeighborX="203" custLinFactNeighborY="19306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B2942-AD7D-43A0-9DDB-246C4329E50E}" type="presOf" srcId="{3EC76CB8-CA64-4CDE-9DEC-0E9DDAC2A2F3}" destId="{842CA97F-1F55-4BE7-A75A-B1C90C07E4DA}" srcOrd="0" destOrd="0" presId="urn:microsoft.com/office/officeart/2005/8/layout/target3"/>
    <dgm:cxn modelId="{A83AAD24-D80F-4F21-AF06-A48636088982}" type="presOf" srcId="{532C0DC0-2100-470D-AA40-AEF052BA67CD}" destId="{AFF3DF73-E3D5-42E9-B72B-014631FCDBED}" srcOrd="1" destOrd="0" presId="urn:microsoft.com/office/officeart/2005/8/layout/target3"/>
    <dgm:cxn modelId="{0DF9AC22-D055-42F6-92A0-BDC11A89A1D1}" type="presOf" srcId="{148EB8F3-104E-4D3F-B6EA-C0D9C5B19701}" destId="{4E7538B0-B70F-4610-BF2D-8834F2021AEF}" srcOrd="1" destOrd="0" presId="urn:microsoft.com/office/officeart/2005/8/layout/target3"/>
    <dgm:cxn modelId="{30B5B619-3B21-469D-A43D-2D5D321062AA}" type="presOf" srcId="{3EC76CB8-CA64-4CDE-9DEC-0E9DDAC2A2F3}" destId="{FFA27EB6-4C54-4E52-9511-8BC7F9FAE7D1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7DA6C01-7A71-4A46-88F2-9852F63880B2}" type="presOf" srcId="{148EB8F3-104E-4D3F-B6EA-C0D9C5B19701}" destId="{45BB5FEE-BE56-44B9-862C-8FF25A93F745}" srcOrd="0" destOrd="0" presId="urn:microsoft.com/office/officeart/2005/8/layout/target3"/>
    <dgm:cxn modelId="{91819C57-5C75-4AE2-989A-16CCA558ABAC}" type="presOf" srcId="{FD465AD7-F867-4A37-A90D-A8B67B5EDDDC}" destId="{A875E788-EA0E-48A4-8999-102C37C113EC}" srcOrd="1" destOrd="0" presId="urn:microsoft.com/office/officeart/2005/8/layout/target3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E68FBE1A-F887-4CBE-9032-BFD0658A80CC}" type="presOf" srcId="{532C0DC0-2100-470D-AA40-AEF052BA67CD}" destId="{BF627A48-1FCE-49B8-95BF-8720AD14E17B}" srcOrd="0" destOrd="0" presId="urn:microsoft.com/office/officeart/2005/8/layout/target3"/>
    <dgm:cxn modelId="{AEC13A1F-F598-4BE8-9907-E123E53976C0}" type="presOf" srcId="{A0110DFE-236C-47F1-8508-DBCD79A06715}" destId="{EB9C57E8-C9C3-4441-A1D9-7E30122F4558}" srcOrd="0" destOrd="0" presId="urn:microsoft.com/office/officeart/2005/8/layout/target3"/>
    <dgm:cxn modelId="{FD825C3A-F48F-4572-B221-D10542701BDC}" type="presOf" srcId="{FD465AD7-F867-4A37-A90D-A8B67B5EDDDC}" destId="{6E560286-43C0-4ABB-9904-DA82D8BF3777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724263CE-05A5-4BD1-924C-E869742D9CA4}" type="presParOf" srcId="{EB9C57E8-C9C3-4441-A1D9-7E30122F4558}" destId="{0D4F1915-8D8C-4032-970A-7CBEA261A5E8}" srcOrd="0" destOrd="0" presId="urn:microsoft.com/office/officeart/2005/8/layout/target3"/>
    <dgm:cxn modelId="{2E89F317-0FBC-4F56-AB69-D5C293D23D10}" type="presParOf" srcId="{EB9C57E8-C9C3-4441-A1D9-7E30122F4558}" destId="{FD7EBDE9-6C6A-4717-A8D4-F2347E44D94E}" srcOrd="1" destOrd="0" presId="urn:microsoft.com/office/officeart/2005/8/layout/target3"/>
    <dgm:cxn modelId="{3CB8032C-5C69-428D-A1BF-3A48B1807BF5}" type="presParOf" srcId="{EB9C57E8-C9C3-4441-A1D9-7E30122F4558}" destId="{BF627A48-1FCE-49B8-95BF-8720AD14E17B}" srcOrd="2" destOrd="0" presId="urn:microsoft.com/office/officeart/2005/8/layout/target3"/>
    <dgm:cxn modelId="{7ED23165-A3B0-4822-A176-1B8D2AD7F800}" type="presParOf" srcId="{EB9C57E8-C9C3-4441-A1D9-7E30122F4558}" destId="{097E6014-E094-4C80-B698-05E1E20E4FDC}" srcOrd="3" destOrd="0" presId="urn:microsoft.com/office/officeart/2005/8/layout/target3"/>
    <dgm:cxn modelId="{A5DA4E72-2CCF-4898-BB51-8061484939EF}" type="presParOf" srcId="{EB9C57E8-C9C3-4441-A1D9-7E30122F4558}" destId="{2DB9D03C-64A1-4404-91DD-AC2A8F045717}" srcOrd="4" destOrd="0" presId="urn:microsoft.com/office/officeart/2005/8/layout/target3"/>
    <dgm:cxn modelId="{B3E67591-B650-4970-9158-15D8414FDB12}" type="presParOf" srcId="{EB9C57E8-C9C3-4441-A1D9-7E30122F4558}" destId="{842CA97F-1F55-4BE7-A75A-B1C90C07E4DA}" srcOrd="5" destOrd="0" presId="urn:microsoft.com/office/officeart/2005/8/layout/target3"/>
    <dgm:cxn modelId="{BD830ADB-6DF9-4F00-AC67-53DE4AFF20E9}" type="presParOf" srcId="{EB9C57E8-C9C3-4441-A1D9-7E30122F4558}" destId="{535F1494-1474-40BC-8748-E07F14DAFFA6}" srcOrd="6" destOrd="0" presId="urn:microsoft.com/office/officeart/2005/8/layout/target3"/>
    <dgm:cxn modelId="{E256BAA8-C628-458F-9021-863F73F00028}" type="presParOf" srcId="{EB9C57E8-C9C3-4441-A1D9-7E30122F4558}" destId="{25D17889-3F99-4458-8A54-8C0C4555B69E}" srcOrd="7" destOrd="0" presId="urn:microsoft.com/office/officeart/2005/8/layout/target3"/>
    <dgm:cxn modelId="{D08F8076-9180-459B-850C-0A4C16AE151D}" type="presParOf" srcId="{EB9C57E8-C9C3-4441-A1D9-7E30122F4558}" destId="{6E560286-43C0-4ABB-9904-DA82D8BF3777}" srcOrd="8" destOrd="0" presId="urn:microsoft.com/office/officeart/2005/8/layout/target3"/>
    <dgm:cxn modelId="{107401FD-7AA4-4F94-ABE0-C0F1AE9E9E32}" type="presParOf" srcId="{EB9C57E8-C9C3-4441-A1D9-7E30122F4558}" destId="{5A3C9B95-294A-4C3F-92E3-7DE60B091B3B}" srcOrd="9" destOrd="0" presId="urn:microsoft.com/office/officeart/2005/8/layout/target3"/>
    <dgm:cxn modelId="{DE473C9A-9205-4627-B61C-DE564F07AF98}" type="presParOf" srcId="{EB9C57E8-C9C3-4441-A1D9-7E30122F4558}" destId="{959AFF41-F6EF-4262-BD11-28776B129969}" srcOrd="10" destOrd="0" presId="urn:microsoft.com/office/officeart/2005/8/layout/target3"/>
    <dgm:cxn modelId="{307B003C-DC34-4CC4-80E1-D3E3CCF6B037}" type="presParOf" srcId="{EB9C57E8-C9C3-4441-A1D9-7E30122F4558}" destId="{45BB5FEE-BE56-44B9-862C-8FF25A93F745}" srcOrd="11" destOrd="0" presId="urn:microsoft.com/office/officeart/2005/8/layout/target3"/>
    <dgm:cxn modelId="{10AD93C4-6B80-492D-A10E-AA78708F14AC}" type="presParOf" srcId="{EB9C57E8-C9C3-4441-A1D9-7E30122F4558}" destId="{AFF3DF73-E3D5-42E9-B72B-014631FCDBED}" srcOrd="12" destOrd="0" presId="urn:microsoft.com/office/officeart/2005/8/layout/target3"/>
    <dgm:cxn modelId="{C4898812-6217-4CED-B254-1AC8F0785018}" type="presParOf" srcId="{EB9C57E8-C9C3-4441-A1D9-7E30122F4558}" destId="{FFA27EB6-4C54-4E52-9511-8BC7F9FAE7D1}" srcOrd="13" destOrd="0" presId="urn:microsoft.com/office/officeart/2005/8/layout/target3"/>
    <dgm:cxn modelId="{50B63615-93F2-4547-B107-07AC2A54E917}" type="presParOf" srcId="{EB9C57E8-C9C3-4441-A1D9-7E30122F4558}" destId="{A875E788-EA0E-48A4-8999-102C37C113EC}" srcOrd="14" destOrd="0" presId="urn:microsoft.com/office/officeart/2005/8/layout/target3"/>
    <dgm:cxn modelId="{8E3A5CF8-F1D7-49A8-877D-944B35243457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57F9D-E39A-4B52-9559-B0625935D7E2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423B7DF-E7CB-4EFA-8330-945AC14545F0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 sz="1400" dirty="0"/>
        </a:p>
      </dgm:t>
    </dgm:pt>
    <dgm:pt modelId="{1FC1D34A-9FB3-44D1-B183-4925AB1A4367}" type="parTrans" cxnId="{24AB081F-0A13-4C64-990C-2CCF0A23AFF6}">
      <dgm:prSet/>
      <dgm:spPr/>
      <dgm:t>
        <a:bodyPr/>
        <a:lstStyle/>
        <a:p>
          <a:endParaRPr lang="ru-RU" sz="1400"/>
        </a:p>
      </dgm:t>
    </dgm:pt>
    <dgm:pt modelId="{A058D426-6226-4851-8B2F-A0283EEF1CD7}" type="sibTrans" cxnId="{24AB081F-0A13-4C64-990C-2CCF0A23AFF6}">
      <dgm:prSet/>
      <dgm:spPr/>
      <dgm:t>
        <a:bodyPr/>
        <a:lstStyle/>
        <a:p>
          <a:endParaRPr lang="ru-RU" sz="1400"/>
        </a:p>
      </dgm:t>
    </dgm:pt>
    <dgm:pt modelId="{8ED00AD4-5EC6-46BF-91D2-FF40FEF836F8}">
      <dgm:prSet phldrT="[Текст]" custT="1"/>
      <dgm:spPr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СИНТЕЗ</a:t>
          </a:r>
          <a:endParaRPr lang="ru-RU" sz="1400" dirty="0"/>
        </a:p>
      </dgm:t>
    </dgm:pt>
    <dgm:pt modelId="{2A9A82F7-FA0B-4354-B570-50F8D4873EA5}" type="parTrans" cxnId="{4F8CCFAA-CE3A-4469-9AC5-F62281C5B183}">
      <dgm:prSet/>
      <dgm:spPr/>
      <dgm:t>
        <a:bodyPr/>
        <a:lstStyle/>
        <a:p>
          <a:endParaRPr lang="ru-RU" sz="1400"/>
        </a:p>
      </dgm:t>
    </dgm:pt>
    <dgm:pt modelId="{920A099C-BEB3-47AE-BE37-A5E2F5F431DB}" type="sibTrans" cxnId="{4F8CCFAA-CE3A-4469-9AC5-F62281C5B183}">
      <dgm:prSet/>
      <dgm:spPr/>
      <dgm:t>
        <a:bodyPr/>
        <a:lstStyle/>
        <a:p>
          <a:endParaRPr lang="ru-RU" sz="1400"/>
        </a:p>
      </dgm:t>
    </dgm:pt>
    <dgm:pt modelId="{BD838F1A-6295-4DE3-BFA7-4C51C789D5FF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АНАЛИЗ</a:t>
          </a:r>
          <a:endParaRPr lang="ru-RU" sz="1400" dirty="0"/>
        </a:p>
      </dgm:t>
    </dgm:pt>
    <dgm:pt modelId="{7D1948B2-1C89-4E71-89B5-F2505A9E432F}" type="parTrans" cxnId="{FCCC3FC2-77AC-4769-A665-06E6497E7290}">
      <dgm:prSet/>
      <dgm:spPr/>
      <dgm:t>
        <a:bodyPr/>
        <a:lstStyle/>
        <a:p>
          <a:endParaRPr lang="ru-RU" sz="1400"/>
        </a:p>
      </dgm:t>
    </dgm:pt>
    <dgm:pt modelId="{2FB524BB-2FE7-42F7-A1E7-13E48A76EC0C}" type="sibTrans" cxnId="{FCCC3FC2-77AC-4769-A665-06E6497E7290}">
      <dgm:prSet/>
      <dgm:spPr/>
      <dgm:t>
        <a:bodyPr/>
        <a:lstStyle/>
        <a:p>
          <a:endParaRPr lang="ru-RU" sz="1400"/>
        </a:p>
      </dgm:t>
    </dgm:pt>
    <dgm:pt modelId="{724DCCBB-611B-418D-BCFA-966CD78A7F5C}">
      <dgm:prSet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ПОНИМАНИЕ</a:t>
          </a:r>
          <a:endParaRPr lang="ru-RU" sz="1400" dirty="0"/>
        </a:p>
      </dgm:t>
    </dgm:pt>
    <dgm:pt modelId="{483B733E-8576-4854-89F0-2044708EE1D9}" type="parTrans" cxnId="{5B3FB415-4CE9-4BA4-A2C5-A0B10F15E0B7}">
      <dgm:prSet/>
      <dgm:spPr/>
      <dgm:t>
        <a:bodyPr/>
        <a:lstStyle/>
        <a:p>
          <a:endParaRPr lang="ru-RU" sz="1400"/>
        </a:p>
      </dgm:t>
    </dgm:pt>
    <dgm:pt modelId="{F2311F4E-DBE8-4E89-B5C9-487090EB662B}" type="sibTrans" cxnId="{5B3FB415-4CE9-4BA4-A2C5-A0B10F15E0B7}">
      <dgm:prSet/>
      <dgm:spPr/>
      <dgm:t>
        <a:bodyPr/>
        <a:lstStyle/>
        <a:p>
          <a:endParaRPr lang="ru-RU" sz="1400"/>
        </a:p>
      </dgm:t>
    </dgm:pt>
    <dgm:pt modelId="{7B997B02-9E1D-4348-A110-B8C556D04414}">
      <dgm:prSet custT="1"/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ЗНАНИЕ</a:t>
          </a:r>
          <a:endParaRPr lang="ru-RU" sz="1400" dirty="0"/>
        </a:p>
      </dgm:t>
    </dgm:pt>
    <dgm:pt modelId="{ADAE74F6-6F99-43BD-BB85-47391B3F68F4}" type="parTrans" cxnId="{0427F53F-97DD-4833-8255-64873903E1E7}">
      <dgm:prSet/>
      <dgm:spPr/>
      <dgm:t>
        <a:bodyPr/>
        <a:lstStyle/>
        <a:p>
          <a:endParaRPr lang="ru-RU" sz="1400"/>
        </a:p>
      </dgm:t>
    </dgm:pt>
    <dgm:pt modelId="{946F8F9A-E16D-4DF1-A003-4B00948CFEC7}" type="sibTrans" cxnId="{0427F53F-97DD-4833-8255-64873903E1E7}">
      <dgm:prSet/>
      <dgm:spPr/>
      <dgm:t>
        <a:bodyPr/>
        <a:lstStyle/>
        <a:p>
          <a:endParaRPr lang="ru-RU" sz="1400"/>
        </a:p>
      </dgm:t>
    </dgm:pt>
    <dgm:pt modelId="{61D0564F-32E6-4E0E-A9B5-0AF2C9895FC1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ПРИМЕНЕНИЕ</a:t>
          </a:r>
          <a:endParaRPr lang="ru-RU" sz="1400" dirty="0"/>
        </a:p>
      </dgm:t>
    </dgm:pt>
    <dgm:pt modelId="{F94336A9-774E-4C3E-9505-013049BD56B2}" type="parTrans" cxnId="{41F8E68E-01DC-4EEB-B281-BFD37247B9F7}">
      <dgm:prSet/>
      <dgm:spPr/>
      <dgm:t>
        <a:bodyPr/>
        <a:lstStyle/>
        <a:p>
          <a:endParaRPr lang="ru-RU" sz="1400"/>
        </a:p>
      </dgm:t>
    </dgm:pt>
    <dgm:pt modelId="{743F579E-2007-4D18-AE14-2AAE85AE9E6F}" type="sibTrans" cxnId="{41F8E68E-01DC-4EEB-B281-BFD37247B9F7}">
      <dgm:prSet/>
      <dgm:spPr/>
      <dgm:t>
        <a:bodyPr/>
        <a:lstStyle/>
        <a:p>
          <a:endParaRPr lang="ru-RU" sz="1400"/>
        </a:p>
      </dgm:t>
    </dgm:pt>
    <dgm:pt modelId="{7477DECA-2250-4DFF-ACE9-84453B9D13F3}" type="pres">
      <dgm:prSet presAssocID="{8E657F9D-E39A-4B52-9559-B0625935D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18566-49AA-4F15-B003-7667C2E85999}" type="pres">
      <dgm:prSet presAssocID="{3423B7DF-E7CB-4EFA-8330-945AC14545F0}" presName="Name8" presStyleCnt="0"/>
      <dgm:spPr/>
    </dgm:pt>
    <dgm:pt modelId="{656555DD-23CC-44AB-B807-A98462B2FBE2}" type="pres">
      <dgm:prSet presAssocID="{3423B7DF-E7CB-4EFA-8330-945AC14545F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026B1-E5B5-4730-B7A4-1E926EEF78A8}" type="pres">
      <dgm:prSet presAssocID="{3423B7DF-E7CB-4EFA-8330-945AC14545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A6B59-7FE9-4FE3-BFFC-528629604C98}" type="pres">
      <dgm:prSet presAssocID="{8ED00AD4-5EC6-46BF-91D2-FF40FEF836F8}" presName="Name8" presStyleCnt="0"/>
      <dgm:spPr/>
    </dgm:pt>
    <dgm:pt modelId="{630FC7E3-C0AA-4A7E-AC85-B155B5DFD266}" type="pres">
      <dgm:prSet presAssocID="{8ED00AD4-5EC6-46BF-91D2-FF40FEF836F8}" presName="level" presStyleLbl="node1" presStyleIdx="1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ED47-9251-4094-B2FF-7310946FCA35}" type="pres">
      <dgm:prSet presAssocID="{8ED00AD4-5EC6-46BF-91D2-FF40FEF836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40F0F-F103-4E12-9284-A9A4F27FC971}" type="pres">
      <dgm:prSet presAssocID="{BD838F1A-6295-4DE3-BFA7-4C51C789D5FF}" presName="Name8" presStyleCnt="0"/>
      <dgm:spPr/>
    </dgm:pt>
    <dgm:pt modelId="{ED57BFFD-10E1-45BD-9E17-C7FC580E4506}" type="pres">
      <dgm:prSet presAssocID="{BD838F1A-6295-4DE3-BFA7-4C51C789D5FF}" presName="level" presStyleLbl="node1" presStyleIdx="2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205C-49C1-44AB-8C28-2BA6B41A3FA0}" type="pres">
      <dgm:prSet presAssocID="{BD838F1A-6295-4DE3-BFA7-4C51C789D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BC224-3DCB-4CC4-990D-D7AF8C3E689C}" type="pres">
      <dgm:prSet presAssocID="{61D0564F-32E6-4E0E-A9B5-0AF2C9895FC1}" presName="Name8" presStyleCnt="0"/>
      <dgm:spPr/>
    </dgm:pt>
    <dgm:pt modelId="{68D083FA-1E07-4C3C-99B7-B44B7EA15D82}" type="pres">
      <dgm:prSet presAssocID="{61D0564F-32E6-4E0E-A9B5-0AF2C9895FC1}" presName="level" presStyleLbl="node1" presStyleIdx="3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8E2ED-1E1C-4FF3-BD1E-6DE794482DD9}" type="pres">
      <dgm:prSet presAssocID="{61D0564F-32E6-4E0E-A9B5-0AF2C9895F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65D7-CE59-417D-A02D-0F1445CB522D}" type="pres">
      <dgm:prSet presAssocID="{724DCCBB-611B-418D-BCFA-966CD78A7F5C}" presName="Name8" presStyleCnt="0"/>
      <dgm:spPr/>
    </dgm:pt>
    <dgm:pt modelId="{124B3D49-A243-44E6-AB7C-9FB9A10903CB}" type="pres">
      <dgm:prSet presAssocID="{724DCCBB-611B-418D-BCFA-966CD78A7F5C}" presName="level" presStyleLbl="node1" presStyleIdx="4" presStyleCnt="6" custScaleX="90910" custScaleY="90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7CBC-7271-41E9-8F3B-B124239B2E0F}" type="pres">
      <dgm:prSet presAssocID="{724DCCBB-611B-418D-BCFA-966CD78A7F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B5A86-4912-460E-A20D-0A8F73DDA7E0}" type="pres">
      <dgm:prSet presAssocID="{7B997B02-9E1D-4348-A110-B8C556D04414}" presName="Name8" presStyleCnt="0"/>
      <dgm:spPr/>
    </dgm:pt>
    <dgm:pt modelId="{76B5BB41-D3DF-46DA-A26E-5E52BE0E07BD}" type="pres">
      <dgm:prSet presAssocID="{7B997B02-9E1D-4348-A110-B8C556D04414}" presName="level" presStyleLbl="node1" presStyleIdx="5" presStyleCnt="6" custScaleX="9187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DC2BE-84A5-40D7-A2AC-ABF518C56986}" type="pres">
      <dgm:prSet presAssocID="{7B997B02-9E1D-4348-A110-B8C556D044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E7C00-EFE2-4A4D-85D9-DF86F9AC8468}" type="presOf" srcId="{7B997B02-9E1D-4348-A110-B8C556D04414}" destId="{76B5BB41-D3DF-46DA-A26E-5E52BE0E07BD}" srcOrd="0" destOrd="0" presId="urn:microsoft.com/office/officeart/2005/8/layout/pyramid1"/>
    <dgm:cxn modelId="{FCCC3FC2-77AC-4769-A665-06E6497E7290}" srcId="{8E657F9D-E39A-4B52-9559-B0625935D7E2}" destId="{BD838F1A-6295-4DE3-BFA7-4C51C789D5FF}" srcOrd="2" destOrd="0" parTransId="{7D1948B2-1C89-4E71-89B5-F2505A9E432F}" sibTransId="{2FB524BB-2FE7-42F7-A1E7-13E48A76EC0C}"/>
    <dgm:cxn modelId="{019F92AE-4904-45F1-8803-EFA4A9A6FE51}" type="presOf" srcId="{8ED00AD4-5EC6-46BF-91D2-FF40FEF836F8}" destId="{630FC7E3-C0AA-4A7E-AC85-B155B5DFD266}" srcOrd="0" destOrd="0" presId="urn:microsoft.com/office/officeart/2005/8/layout/pyramid1"/>
    <dgm:cxn modelId="{A226A6E9-5BCB-41CB-991C-4247A6ABEAB1}" type="presOf" srcId="{61D0564F-32E6-4E0E-A9B5-0AF2C9895FC1}" destId="{68D083FA-1E07-4C3C-99B7-B44B7EA15D82}" srcOrd="0" destOrd="0" presId="urn:microsoft.com/office/officeart/2005/8/layout/pyramid1"/>
    <dgm:cxn modelId="{B1D79F55-C2AF-4072-AA84-201D9989EDA3}" type="presOf" srcId="{8ED00AD4-5EC6-46BF-91D2-FF40FEF836F8}" destId="{E98FED47-9251-4094-B2FF-7310946FCA35}" srcOrd="1" destOrd="0" presId="urn:microsoft.com/office/officeart/2005/8/layout/pyramid1"/>
    <dgm:cxn modelId="{1D99C4A7-44CE-4C84-BB7B-896BBA881159}" type="presOf" srcId="{724DCCBB-611B-418D-BCFA-966CD78A7F5C}" destId="{124B3D49-A243-44E6-AB7C-9FB9A10903CB}" srcOrd="0" destOrd="0" presId="urn:microsoft.com/office/officeart/2005/8/layout/pyramid1"/>
    <dgm:cxn modelId="{2A991212-5378-4ADE-9391-3297962C0755}" type="presOf" srcId="{7B997B02-9E1D-4348-A110-B8C556D04414}" destId="{EE4DC2BE-84A5-40D7-A2AC-ABF518C56986}" srcOrd="1" destOrd="0" presId="urn:microsoft.com/office/officeart/2005/8/layout/pyramid1"/>
    <dgm:cxn modelId="{0ABA3481-166D-4494-AB83-898C7870429E}" type="presOf" srcId="{8E657F9D-E39A-4B52-9559-B0625935D7E2}" destId="{7477DECA-2250-4DFF-ACE9-84453B9D13F3}" srcOrd="0" destOrd="0" presId="urn:microsoft.com/office/officeart/2005/8/layout/pyramid1"/>
    <dgm:cxn modelId="{96C65CB8-8946-40EA-89DB-DDA81FC78E6E}" type="presOf" srcId="{724DCCBB-611B-418D-BCFA-966CD78A7F5C}" destId="{348C7CBC-7271-41E9-8F3B-B124239B2E0F}" srcOrd="1" destOrd="0" presId="urn:microsoft.com/office/officeart/2005/8/layout/pyramid1"/>
    <dgm:cxn modelId="{9EA9883A-8668-4520-A278-5AAB93D457E4}" type="presOf" srcId="{BD838F1A-6295-4DE3-BFA7-4C51C789D5FF}" destId="{ED57BFFD-10E1-45BD-9E17-C7FC580E4506}" srcOrd="0" destOrd="0" presId="urn:microsoft.com/office/officeart/2005/8/layout/pyramid1"/>
    <dgm:cxn modelId="{5B3FB415-4CE9-4BA4-A2C5-A0B10F15E0B7}" srcId="{8E657F9D-E39A-4B52-9559-B0625935D7E2}" destId="{724DCCBB-611B-418D-BCFA-966CD78A7F5C}" srcOrd="4" destOrd="0" parTransId="{483B733E-8576-4854-89F0-2044708EE1D9}" sibTransId="{F2311F4E-DBE8-4E89-B5C9-487090EB662B}"/>
    <dgm:cxn modelId="{2F34083D-E01D-432B-A95C-79B55CA27F90}" type="presOf" srcId="{BD838F1A-6295-4DE3-BFA7-4C51C789D5FF}" destId="{6BE8205C-49C1-44AB-8C28-2BA6B41A3FA0}" srcOrd="1" destOrd="0" presId="urn:microsoft.com/office/officeart/2005/8/layout/pyramid1"/>
    <dgm:cxn modelId="{5E9F7A3B-C04A-477B-9E83-30CC44D98091}" type="presOf" srcId="{3423B7DF-E7CB-4EFA-8330-945AC14545F0}" destId="{B7C026B1-E5B5-4730-B7A4-1E926EEF78A8}" srcOrd="1" destOrd="0" presId="urn:microsoft.com/office/officeart/2005/8/layout/pyramid1"/>
    <dgm:cxn modelId="{60479EE4-FF7F-45F9-8FAD-2AF3A35122C9}" type="presOf" srcId="{61D0564F-32E6-4E0E-A9B5-0AF2C9895FC1}" destId="{5F48E2ED-1E1C-4FF3-BD1E-6DE794482DD9}" srcOrd="1" destOrd="0" presId="urn:microsoft.com/office/officeart/2005/8/layout/pyramid1"/>
    <dgm:cxn modelId="{41F8E68E-01DC-4EEB-B281-BFD37247B9F7}" srcId="{8E657F9D-E39A-4B52-9559-B0625935D7E2}" destId="{61D0564F-32E6-4E0E-A9B5-0AF2C9895FC1}" srcOrd="3" destOrd="0" parTransId="{F94336A9-774E-4C3E-9505-013049BD56B2}" sibTransId="{743F579E-2007-4D18-AE14-2AAE85AE9E6F}"/>
    <dgm:cxn modelId="{24AB081F-0A13-4C64-990C-2CCF0A23AFF6}" srcId="{8E657F9D-E39A-4B52-9559-B0625935D7E2}" destId="{3423B7DF-E7CB-4EFA-8330-945AC14545F0}" srcOrd="0" destOrd="0" parTransId="{1FC1D34A-9FB3-44D1-B183-4925AB1A4367}" sibTransId="{A058D426-6226-4851-8B2F-A0283EEF1CD7}"/>
    <dgm:cxn modelId="{4F8CCFAA-CE3A-4469-9AC5-F62281C5B183}" srcId="{8E657F9D-E39A-4B52-9559-B0625935D7E2}" destId="{8ED00AD4-5EC6-46BF-91D2-FF40FEF836F8}" srcOrd="1" destOrd="0" parTransId="{2A9A82F7-FA0B-4354-B570-50F8D4873EA5}" sibTransId="{920A099C-BEB3-47AE-BE37-A5E2F5F431DB}"/>
    <dgm:cxn modelId="{C06C9840-B83B-430E-BB7D-14C434B6529C}" type="presOf" srcId="{3423B7DF-E7CB-4EFA-8330-945AC14545F0}" destId="{656555DD-23CC-44AB-B807-A98462B2FBE2}" srcOrd="0" destOrd="0" presId="urn:microsoft.com/office/officeart/2005/8/layout/pyramid1"/>
    <dgm:cxn modelId="{0427F53F-97DD-4833-8255-64873903E1E7}" srcId="{8E657F9D-E39A-4B52-9559-B0625935D7E2}" destId="{7B997B02-9E1D-4348-A110-B8C556D04414}" srcOrd="5" destOrd="0" parTransId="{ADAE74F6-6F99-43BD-BB85-47391B3F68F4}" sibTransId="{946F8F9A-E16D-4DF1-A003-4B00948CFEC7}"/>
    <dgm:cxn modelId="{84EF938D-1B0E-44C1-924A-536881BA35F8}" type="presParOf" srcId="{7477DECA-2250-4DFF-ACE9-84453B9D13F3}" destId="{0BD18566-49AA-4F15-B003-7667C2E85999}" srcOrd="0" destOrd="0" presId="urn:microsoft.com/office/officeart/2005/8/layout/pyramid1"/>
    <dgm:cxn modelId="{8DA23FF2-1AEA-4608-966D-E7435E937E8C}" type="presParOf" srcId="{0BD18566-49AA-4F15-B003-7667C2E85999}" destId="{656555DD-23CC-44AB-B807-A98462B2FBE2}" srcOrd="0" destOrd="0" presId="urn:microsoft.com/office/officeart/2005/8/layout/pyramid1"/>
    <dgm:cxn modelId="{5C1FC84B-22B0-4EAB-A695-01BC10B8E802}" type="presParOf" srcId="{0BD18566-49AA-4F15-B003-7667C2E85999}" destId="{B7C026B1-E5B5-4730-B7A4-1E926EEF78A8}" srcOrd="1" destOrd="0" presId="urn:microsoft.com/office/officeart/2005/8/layout/pyramid1"/>
    <dgm:cxn modelId="{0D584113-FB3E-4F09-AEBB-A40C1E1F9BAD}" type="presParOf" srcId="{7477DECA-2250-4DFF-ACE9-84453B9D13F3}" destId="{9A4A6B59-7FE9-4FE3-BFFC-528629604C98}" srcOrd="1" destOrd="0" presId="urn:microsoft.com/office/officeart/2005/8/layout/pyramid1"/>
    <dgm:cxn modelId="{2130D698-3071-4C07-AD59-B0D505E5D2D2}" type="presParOf" srcId="{9A4A6B59-7FE9-4FE3-BFFC-528629604C98}" destId="{630FC7E3-C0AA-4A7E-AC85-B155B5DFD266}" srcOrd="0" destOrd="0" presId="urn:microsoft.com/office/officeart/2005/8/layout/pyramid1"/>
    <dgm:cxn modelId="{2E0072C6-D4C7-4DB3-8B3A-A4DB6F8ECB08}" type="presParOf" srcId="{9A4A6B59-7FE9-4FE3-BFFC-528629604C98}" destId="{E98FED47-9251-4094-B2FF-7310946FCA35}" srcOrd="1" destOrd="0" presId="urn:microsoft.com/office/officeart/2005/8/layout/pyramid1"/>
    <dgm:cxn modelId="{4BB7A474-B970-4D51-AF07-7F4D16F79AB0}" type="presParOf" srcId="{7477DECA-2250-4DFF-ACE9-84453B9D13F3}" destId="{B8740F0F-F103-4E12-9284-A9A4F27FC971}" srcOrd="2" destOrd="0" presId="urn:microsoft.com/office/officeart/2005/8/layout/pyramid1"/>
    <dgm:cxn modelId="{6235F4F7-FC84-4E15-ADDA-625DDDBBFDF4}" type="presParOf" srcId="{B8740F0F-F103-4E12-9284-A9A4F27FC971}" destId="{ED57BFFD-10E1-45BD-9E17-C7FC580E4506}" srcOrd="0" destOrd="0" presId="urn:microsoft.com/office/officeart/2005/8/layout/pyramid1"/>
    <dgm:cxn modelId="{97D39F88-D5A4-4FB7-B705-562E61C71292}" type="presParOf" srcId="{B8740F0F-F103-4E12-9284-A9A4F27FC971}" destId="{6BE8205C-49C1-44AB-8C28-2BA6B41A3FA0}" srcOrd="1" destOrd="0" presId="urn:microsoft.com/office/officeart/2005/8/layout/pyramid1"/>
    <dgm:cxn modelId="{9761FC27-56D3-42F3-A2A1-F924B84C8489}" type="presParOf" srcId="{7477DECA-2250-4DFF-ACE9-84453B9D13F3}" destId="{5C7BC224-3DCB-4CC4-990D-D7AF8C3E689C}" srcOrd="3" destOrd="0" presId="urn:microsoft.com/office/officeart/2005/8/layout/pyramid1"/>
    <dgm:cxn modelId="{C49A2506-FF0F-4014-8DD6-DD172CCDEA96}" type="presParOf" srcId="{5C7BC224-3DCB-4CC4-990D-D7AF8C3E689C}" destId="{68D083FA-1E07-4C3C-99B7-B44B7EA15D82}" srcOrd="0" destOrd="0" presId="urn:microsoft.com/office/officeart/2005/8/layout/pyramid1"/>
    <dgm:cxn modelId="{178B68DA-0B89-4586-B38B-3D502CD6430E}" type="presParOf" srcId="{5C7BC224-3DCB-4CC4-990D-D7AF8C3E689C}" destId="{5F48E2ED-1E1C-4FF3-BD1E-6DE794482DD9}" srcOrd="1" destOrd="0" presId="urn:microsoft.com/office/officeart/2005/8/layout/pyramid1"/>
    <dgm:cxn modelId="{83D22D71-E220-4783-86B1-B6073C02958E}" type="presParOf" srcId="{7477DECA-2250-4DFF-ACE9-84453B9D13F3}" destId="{110565D7-CE59-417D-A02D-0F1445CB522D}" srcOrd="4" destOrd="0" presId="urn:microsoft.com/office/officeart/2005/8/layout/pyramid1"/>
    <dgm:cxn modelId="{16ECDE04-B164-468C-B88D-2D572BD6F279}" type="presParOf" srcId="{110565D7-CE59-417D-A02D-0F1445CB522D}" destId="{124B3D49-A243-44E6-AB7C-9FB9A10903CB}" srcOrd="0" destOrd="0" presId="urn:microsoft.com/office/officeart/2005/8/layout/pyramid1"/>
    <dgm:cxn modelId="{4CE2A55C-2130-47F9-9954-285BBE24A68B}" type="presParOf" srcId="{110565D7-CE59-417D-A02D-0F1445CB522D}" destId="{348C7CBC-7271-41E9-8F3B-B124239B2E0F}" srcOrd="1" destOrd="0" presId="urn:microsoft.com/office/officeart/2005/8/layout/pyramid1"/>
    <dgm:cxn modelId="{0555B41F-6C0C-4F06-8F20-BA4EC9BC1AC8}" type="presParOf" srcId="{7477DECA-2250-4DFF-ACE9-84453B9D13F3}" destId="{440B5A86-4912-460E-A20D-0A8F73DDA7E0}" srcOrd="5" destOrd="0" presId="urn:microsoft.com/office/officeart/2005/8/layout/pyramid1"/>
    <dgm:cxn modelId="{2B8C143E-5C17-4254-A35D-23933AE120D5}" type="presParOf" srcId="{440B5A86-4912-460E-A20D-0A8F73DDA7E0}" destId="{76B5BB41-D3DF-46DA-A26E-5E52BE0E07BD}" srcOrd="0" destOrd="0" presId="urn:microsoft.com/office/officeart/2005/8/layout/pyramid1"/>
    <dgm:cxn modelId="{13D0AE64-825B-4C44-B2E2-B5E682C37802}" type="presParOf" srcId="{440B5A86-4912-460E-A20D-0A8F73DDA7E0}" destId="{EE4DC2BE-84A5-40D7-A2AC-ABF518C569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57F9D-E39A-4B52-9559-B0625935D7E2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24DCCBB-611B-418D-BCFA-966CD78A7F5C}">
      <dgm:prSet custT="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ПОНИМАНИЕ</a:t>
          </a:r>
          <a:endParaRPr lang="ru-RU" sz="1400" dirty="0"/>
        </a:p>
      </dgm:t>
    </dgm:pt>
    <dgm:pt modelId="{483B733E-8576-4854-89F0-2044708EE1D9}" type="parTrans" cxnId="{5B3FB415-4CE9-4BA4-A2C5-A0B10F15E0B7}">
      <dgm:prSet/>
      <dgm:spPr/>
      <dgm:t>
        <a:bodyPr/>
        <a:lstStyle/>
        <a:p>
          <a:endParaRPr lang="ru-RU" sz="1400"/>
        </a:p>
      </dgm:t>
    </dgm:pt>
    <dgm:pt modelId="{F2311F4E-DBE8-4E89-B5C9-487090EB662B}" type="sibTrans" cxnId="{5B3FB415-4CE9-4BA4-A2C5-A0B10F15E0B7}">
      <dgm:prSet/>
      <dgm:spPr/>
      <dgm:t>
        <a:bodyPr/>
        <a:lstStyle/>
        <a:p>
          <a:endParaRPr lang="ru-RU" sz="1400"/>
        </a:p>
      </dgm:t>
    </dgm:pt>
    <dgm:pt modelId="{7B997B02-9E1D-4348-A110-B8C556D04414}">
      <dgm:prSet custT="1"/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ЗНАНИЕ</a:t>
          </a:r>
          <a:endParaRPr lang="ru-RU" sz="1400" dirty="0"/>
        </a:p>
      </dgm:t>
    </dgm:pt>
    <dgm:pt modelId="{ADAE74F6-6F99-43BD-BB85-47391B3F68F4}" type="parTrans" cxnId="{0427F53F-97DD-4833-8255-64873903E1E7}">
      <dgm:prSet/>
      <dgm:spPr/>
      <dgm:t>
        <a:bodyPr/>
        <a:lstStyle/>
        <a:p>
          <a:endParaRPr lang="ru-RU" sz="1400"/>
        </a:p>
      </dgm:t>
    </dgm:pt>
    <dgm:pt modelId="{946F8F9A-E16D-4DF1-A003-4B00948CFEC7}" type="sibTrans" cxnId="{0427F53F-97DD-4833-8255-64873903E1E7}">
      <dgm:prSet/>
      <dgm:spPr/>
      <dgm:t>
        <a:bodyPr/>
        <a:lstStyle/>
        <a:p>
          <a:endParaRPr lang="ru-RU" sz="1400"/>
        </a:p>
      </dgm:t>
    </dgm:pt>
    <dgm:pt modelId="{61D0564F-32E6-4E0E-A9B5-0AF2C9895FC1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ПРИМИНЕНИЕ</a:t>
          </a:r>
          <a:endParaRPr lang="ru-RU" sz="1400" dirty="0"/>
        </a:p>
      </dgm:t>
    </dgm:pt>
    <dgm:pt modelId="{743F579E-2007-4D18-AE14-2AAE85AE9E6F}" type="sibTrans" cxnId="{41F8E68E-01DC-4EEB-B281-BFD37247B9F7}">
      <dgm:prSet/>
      <dgm:spPr/>
      <dgm:t>
        <a:bodyPr/>
        <a:lstStyle/>
        <a:p>
          <a:endParaRPr lang="ru-RU" sz="1400"/>
        </a:p>
      </dgm:t>
    </dgm:pt>
    <dgm:pt modelId="{F94336A9-774E-4C3E-9505-013049BD56B2}" type="parTrans" cxnId="{41F8E68E-01DC-4EEB-B281-BFD37247B9F7}">
      <dgm:prSet/>
      <dgm:spPr/>
      <dgm:t>
        <a:bodyPr/>
        <a:lstStyle/>
        <a:p>
          <a:endParaRPr lang="ru-RU" sz="1400"/>
        </a:p>
      </dgm:t>
    </dgm:pt>
    <dgm:pt modelId="{3423B7DF-E7CB-4EFA-8330-945AC14545F0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 sz="1400" dirty="0"/>
        </a:p>
      </dgm:t>
    </dgm:pt>
    <dgm:pt modelId="{A058D426-6226-4851-8B2F-A0283EEF1CD7}" type="sibTrans" cxnId="{24AB081F-0A13-4C64-990C-2CCF0A23AFF6}">
      <dgm:prSet/>
      <dgm:spPr/>
      <dgm:t>
        <a:bodyPr/>
        <a:lstStyle/>
        <a:p>
          <a:endParaRPr lang="ru-RU" sz="1400"/>
        </a:p>
      </dgm:t>
    </dgm:pt>
    <dgm:pt modelId="{1FC1D34A-9FB3-44D1-B183-4925AB1A4367}" type="parTrans" cxnId="{24AB081F-0A13-4C64-990C-2CCF0A23AFF6}">
      <dgm:prSet/>
      <dgm:spPr/>
      <dgm:t>
        <a:bodyPr/>
        <a:lstStyle/>
        <a:p>
          <a:endParaRPr lang="ru-RU" sz="1400"/>
        </a:p>
      </dgm:t>
    </dgm:pt>
    <dgm:pt modelId="{8ED00AD4-5EC6-46BF-91D2-FF40FEF836F8}">
      <dgm:prSet phldrT="[Текст]" custT="1"/>
      <dgm:spPr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СИНТЕЗ</a:t>
          </a:r>
          <a:endParaRPr lang="ru-RU" sz="1400" dirty="0"/>
        </a:p>
      </dgm:t>
    </dgm:pt>
    <dgm:pt modelId="{920A099C-BEB3-47AE-BE37-A5E2F5F431DB}" type="sibTrans" cxnId="{4F8CCFAA-CE3A-4469-9AC5-F62281C5B183}">
      <dgm:prSet/>
      <dgm:spPr/>
      <dgm:t>
        <a:bodyPr/>
        <a:lstStyle/>
        <a:p>
          <a:endParaRPr lang="ru-RU" sz="1400"/>
        </a:p>
      </dgm:t>
    </dgm:pt>
    <dgm:pt modelId="{2A9A82F7-FA0B-4354-B570-50F8D4873EA5}" type="parTrans" cxnId="{4F8CCFAA-CE3A-4469-9AC5-F62281C5B183}">
      <dgm:prSet/>
      <dgm:spPr/>
      <dgm:t>
        <a:bodyPr/>
        <a:lstStyle/>
        <a:p>
          <a:endParaRPr lang="ru-RU" sz="1400"/>
        </a:p>
      </dgm:t>
    </dgm:pt>
    <dgm:pt modelId="{BD838F1A-6295-4DE3-BFA7-4C51C789D5FF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/>
            <a:t>АНАЛИЗ</a:t>
          </a:r>
          <a:endParaRPr lang="ru-RU" sz="1400" dirty="0"/>
        </a:p>
      </dgm:t>
    </dgm:pt>
    <dgm:pt modelId="{2FB524BB-2FE7-42F7-A1E7-13E48A76EC0C}" type="sibTrans" cxnId="{FCCC3FC2-77AC-4769-A665-06E6497E7290}">
      <dgm:prSet/>
      <dgm:spPr/>
      <dgm:t>
        <a:bodyPr/>
        <a:lstStyle/>
        <a:p>
          <a:endParaRPr lang="ru-RU" sz="1400"/>
        </a:p>
      </dgm:t>
    </dgm:pt>
    <dgm:pt modelId="{7D1948B2-1C89-4E71-89B5-F2505A9E432F}" type="parTrans" cxnId="{FCCC3FC2-77AC-4769-A665-06E6497E7290}">
      <dgm:prSet/>
      <dgm:spPr/>
      <dgm:t>
        <a:bodyPr/>
        <a:lstStyle/>
        <a:p>
          <a:endParaRPr lang="ru-RU" sz="1400"/>
        </a:p>
      </dgm:t>
    </dgm:pt>
    <dgm:pt modelId="{7477DECA-2250-4DFF-ACE9-84453B9D13F3}" type="pres">
      <dgm:prSet presAssocID="{8E657F9D-E39A-4B52-9559-B0625935D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18566-49AA-4F15-B003-7667C2E85999}" type="pres">
      <dgm:prSet presAssocID="{3423B7DF-E7CB-4EFA-8330-945AC14545F0}" presName="Name8" presStyleCnt="0"/>
      <dgm:spPr/>
    </dgm:pt>
    <dgm:pt modelId="{656555DD-23CC-44AB-B807-A98462B2FBE2}" type="pres">
      <dgm:prSet presAssocID="{3423B7DF-E7CB-4EFA-8330-945AC14545F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026B1-E5B5-4730-B7A4-1E926EEF78A8}" type="pres">
      <dgm:prSet presAssocID="{3423B7DF-E7CB-4EFA-8330-945AC14545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A6B59-7FE9-4FE3-BFFC-528629604C98}" type="pres">
      <dgm:prSet presAssocID="{8ED00AD4-5EC6-46BF-91D2-FF40FEF836F8}" presName="Name8" presStyleCnt="0"/>
      <dgm:spPr/>
    </dgm:pt>
    <dgm:pt modelId="{630FC7E3-C0AA-4A7E-AC85-B155B5DFD266}" type="pres">
      <dgm:prSet presAssocID="{8ED00AD4-5EC6-46BF-91D2-FF40FEF836F8}" presName="level" presStyleLbl="node1" presStyleIdx="1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ED47-9251-4094-B2FF-7310946FCA35}" type="pres">
      <dgm:prSet presAssocID="{8ED00AD4-5EC6-46BF-91D2-FF40FEF836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40F0F-F103-4E12-9284-A9A4F27FC971}" type="pres">
      <dgm:prSet presAssocID="{BD838F1A-6295-4DE3-BFA7-4C51C789D5FF}" presName="Name8" presStyleCnt="0"/>
      <dgm:spPr/>
    </dgm:pt>
    <dgm:pt modelId="{ED57BFFD-10E1-45BD-9E17-C7FC580E4506}" type="pres">
      <dgm:prSet presAssocID="{BD838F1A-6295-4DE3-BFA7-4C51C789D5FF}" presName="level" presStyleLbl="node1" presStyleIdx="2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205C-49C1-44AB-8C28-2BA6B41A3FA0}" type="pres">
      <dgm:prSet presAssocID="{BD838F1A-6295-4DE3-BFA7-4C51C789D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BC224-3DCB-4CC4-990D-D7AF8C3E689C}" type="pres">
      <dgm:prSet presAssocID="{61D0564F-32E6-4E0E-A9B5-0AF2C9895FC1}" presName="Name8" presStyleCnt="0"/>
      <dgm:spPr/>
    </dgm:pt>
    <dgm:pt modelId="{68D083FA-1E07-4C3C-99B7-B44B7EA15D82}" type="pres">
      <dgm:prSet presAssocID="{61D0564F-32E6-4E0E-A9B5-0AF2C9895FC1}" presName="level" presStyleLbl="node1" presStyleIdx="3" presStyleCnt="6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8E2ED-1E1C-4FF3-BD1E-6DE794482DD9}" type="pres">
      <dgm:prSet presAssocID="{61D0564F-32E6-4E0E-A9B5-0AF2C9895F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65D7-CE59-417D-A02D-0F1445CB522D}" type="pres">
      <dgm:prSet presAssocID="{724DCCBB-611B-418D-BCFA-966CD78A7F5C}" presName="Name8" presStyleCnt="0"/>
      <dgm:spPr/>
    </dgm:pt>
    <dgm:pt modelId="{124B3D49-A243-44E6-AB7C-9FB9A10903CB}" type="pres">
      <dgm:prSet presAssocID="{724DCCBB-611B-418D-BCFA-966CD78A7F5C}" presName="level" presStyleLbl="node1" presStyleIdx="4" presStyleCnt="6" custScaleX="90910" custScaleY="90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7CBC-7271-41E9-8F3B-B124239B2E0F}" type="pres">
      <dgm:prSet presAssocID="{724DCCBB-611B-418D-BCFA-966CD78A7F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B5A86-4912-460E-A20D-0A8F73DDA7E0}" type="pres">
      <dgm:prSet presAssocID="{7B997B02-9E1D-4348-A110-B8C556D04414}" presName="Name8" presStyleCnt="0"/>
      <dgm:spPr/>
    </dgm:pt>
    <dgm:pt modelId="{76B5BB41-D3DF-46DA-A26E-5E52BE0E07BD}" type="pres">
      <dgm:prSet presAssocID="{7B997B02-9E1D-4348-A110-B8C556D04414}" presName="level" presStyleLbl="node1" presStyleIdx="5" presStyleCnt="6" custScaleX="9187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DC2BE-84A5-40D7-A2AC-ABF518C56986}" type="pres">
      <dgm:prSet presAssocID="{7B997B02-9E1D-4348-A110-B8C556D044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C3FC2-77AC-4769-A665-06E6497E7290}" srcId="{8E657F9D-E39A-4B52-9559-B0625935D7E2}" destId="{BD838F1A-6295-4DE3-BFA7-4C51C789D5FF}" srcOrd="2" destOrd="0" parTransId="{7D1948B2-1C89-4E71-89B5-F2505A9E432F}" sibTransId="{2FB524BB-2FE7-42F7-A1E7-13E48A76EC0C}"/>
    <dgm:cxn modelId="{9848383E-C513-4D1F-A3F2-813F04A831E8}" type="presOf" srcId="{7B997B02-9E1D-4348-A110-B8C556D04414}" destId="{EE4DC2BE-84A5-40D7-A2AC-ABF518C56986}" srcOrd="1" destOrd="0" presId="urn:microsoft.com/office/officeart/2005/8/layout/pyramid1"/>
    <dgm:cxn modelId="{627D6C6C-83B6-4557-83E8-4A60887F31D1}" type="presOf" srcId="{BD838F1A-6295-4DE3-BFA7-4C51C789D5FF}" destId="{ED57BFFD-10E1-45BD-9E17-C7FC580E4506}" srcOrd="0" destOrd="0" presId="urn:microsoft.com/office/officeart/2005/8/layout/pyramid1"/>
    <dgm:cxn modelId="{5A254CD7-D315-4210-ADEF-5A7A00A77834}" type="presOf" srcId="{3423B7DF-E7CB-4EFA-8330-945AC14545F0}" destId="{B7C026B1-E5B5-4730-B7A4-1E926EEF78A8}" srcOrd="1" destOrd="0" presId="urn:microsoft.com/office/officeart/2005/8/layout/pyramid1"/>
    <dgm:cxn modelId="{1B755352-7258-401A-952A-1C793BD6A08A}" type="presOf" srcId="{7B997B02-9E1D-4348-A110-B8C556D04414}" destId="{76B5BB41-D3DF-46DA-A26E-5E52BE0E07BD}" srcOrd="0" destOrd="0" presId="urn:microsoft.com/office/officeart/2005/8/layout/pyramid1"/>
    <dgm:cxn modelId="{FBE05E7A-28CC-4C39-B3CC-0624FC48C1BA}" type="presOf" srcId="{61D0564F-32E6-4E0E-A9B5-0AF2C9895FC1}" destId="{5F48E2ED-1E1C-4FF3-BD1E-6DE794482DD9}" srcOrd="1" destOrd="0" presId="urn:microsoft.com/office/officeart/2005/8/layout/pyramid1"/>
    <dgm:cxn modelId="{8139FA9F-9B7A-46C2-800B-AB931CDC7211}" type="presOf" srcId="{724DCCBB-611B-418D-BCFA-966CD78A7F5C}" destId="{124B3D49-A243-44E6-AB7C-9FB9A10903CB}" srcOrd="0" destOrd="0" presId="urn:microsoft.com/office/officeart/2005/8/layout/pyramid1"/>
    <dgm:cxn modelId="{0EA3ED93-4E18-406E-8E9D-C1452214BBEF}" type="presOf" srcId="{724DCCBB-611B-418D-BCFA-966CD78A7F5C}" destId="{348C7CBC-7271-41E9-8F3B-B124239B2E0F}" srcOrd="1" destOrd="0" presId="urn:microsoft.com/office/officeart/2005/8/layout/pyramid1"/>
    <dgm:cxn modelId="{2C771FE1-62BB-4977-AB49-A4E75A32EF4A}" type="presOf" srcId="{3423B7DF-E7CB-4EFA-8330-945AC14545F0}" destId="{656555DD-23CC-44AB-B807-A98462B2FBE2}" srcOrd="0" destOrd="0" presId="urn:microsoft.com/office/officeart/2005/8/layout/pyramid1"/>
    <dgm:cxn modelId="{022CDD90-63DD-42BC-BC6C-B3941EF6B344}" type="presOf" srcId="{8ED00AD4-5EC6-46BF-91D2-FF40FEF836F8}" destId="{630FC7E3-C0AA-4A7E-AC85-B155B5DFD266}" srcOrd="0" destOrd="0" presId="urn:microsoft.com/office/officeart/2005/8/layout/pyramid1"/>
    <dgm:cxn modelId="{5B3FB415-4CE9-4BA4-A2C5-A0B10F15E0B7}" srcId="{8E657F9D-E39A-4B52-9559-B0625935D7E2}" destId="{724DCCBB-611B-418D-BCFA-966CD78A7F5C}" srcOrd="4" destOrd="0" parTransId="{483B733E-8576-4854-89F0-2044708EE1D9}" sibTransId="{F2311F4E-DBE8-4E89-B5C9-487090EB662B}"/>
    <dgm:cxn modelId="{A7E7DE55-A93D-4702-A06F-41022403304B}" type="presOf" srcId="{61D0564F-32E6-4E0E-A9B5-0AF2C9895FC1}" destId="{68D083FA-1E07-4C3C-99B7-B44B7EA15D82}" srcOrd="0" destOrd="0" presId="urn:microsoft.com/office/officeart/2005/8/layout/pyramid1"/>
    <dgm:cxn modelId="{246AB9D1-340D-4340-BEC7-EEA780D4F1C2}" type="presOf" srcId="{8E657F9D-E39A-4B52-9559-B0625935D7E2}" destId="{7477DECA-2250-4DFF-ACE9-84453B9D13F3}" srcOrd="0" destOrd="0" presId="urn:microsoft.com/office/officeart/2005/8/layout/pyramid1"/>
    <dgm:cxn modelId="{41F8E68E-01DC-4EEB-B281-BFD37247B9F7}" srcId="{8E657F9D-E39A-4B52-9559-B0625935D7E2}" destId="{61D0564F-32E6-4E0E-A9B5-0AF2C9895FC1}" srcOrd="3" destOrd="0" parTransId="{F94336A9-774E-4C3E-9505-013049BD56B2}" sibTransId="{743F579E-2007-4D18-AE14-2AAE85AE9E6F}"/>
    <dgm:cxn modelId="{48FFB96C-7DDA-4650-92FE-0C13DCB7C919}" type="presOf" srcId="{8ED00AD4-5EC6-46BF-91D2-FF40FEF836F8}" destId="{E98FED47-9251-4094-B2FF-7310946FCA35}" srcOrd="1" destOrd="0" presId="urn:microsoft.com/office/officeart/2005/8/layout/pyramid1"/>
    <dgm:cxn modelId="{24AB081F-0A13-4C64-990C-2CCF0A23AFF6}" srcId="{8E657F9D-E39A-4B52-9559-B0625935D7E2}" destId="{3423B7DF-E7CB-4EFA-8330-945AC14545F0}" srcOrd="0" destOrd="0" parTransId="{1FC1D34A-9FB3-44D1-B183-4925AB1A4367}" sibTransId="{A058D426-6226-4851-8B2F-A0283EEF1CD7}"/>
    <dgm:cxn modelId="{6881D027-9186-4EC9-ABEE-E47C39B02CBF}" type="presOf" srcId="{BD838F1A-6295-4DE3-BFA7-4C51C789D5FF}" destId="{6BE8205C-49C1-44AB-8C28-2BA6B41A3FA0}" srcOrd="1" destOrd="0" presId="urn:microsoft.com/office/officeart/2005/8/layout/pyramid1"/>
    <dgm:cxn modelId="{4F8CCFAA-CE3A-4469-9AC5-F62281C5B183}" srcId="{8E657F9D-E39A-4B52-9559-B0625935D7E2}" destId="{8ED00AD4-5EC6-46BF-91D2-FF40FEF836F8}" srcOrd="1" destOrd="0" parTransId="{2A9A82F7-FA0B-4354-B570-50F8D4873EA5}" sibTransId="{920A099C-BEB3-47AE-BE37-A5E2F5F431DB}"/>
    <dgm:cxn modelId="{0427F53F-97DD-4833-8255-64873903E1E7}" srcId="{8E657F9D-E39A-4B52-9559-B0625935D7E2}" destId="{7B997B02-9E1D-4348-A110-B8C556D04414}" srcOrd="5" destOrd="0" parTransId="{ADAE74F6-6F99-43BD-BB85-47391B3F68F4}" sibTransId="{946F8F9A-E16D-4DF1-A003-4B00948CFEC7}"/>
    <dgm:cxn modelId="{BB2A7958-6F0D-49D0-AD77-AE2F2EED225A}" type="presParOf" srcId="{7477DECA-2250-4DFF-ACE9-84453B9D13F3}" destId="{0BD18566-49AA-4F15-B003-7667C2E85999}" srcOrd="0" destOrd="0" presId="urn:microsoft.com/office/officeart/2005/8/layout/pyramid1"/>
    <dgm:cxn modelId="{3F6A737D-31EF-47FC-BC88-E96E9BFA773D}" type="presParOf" srcId="{0BD18566-49AA-4F15-B003-7667C2E85999}" destId="{656555DD-23CC-44AB-B807-A98462B2FBE2}" srcOrd="0" destOrd="0" presId="urn:microsoft.com/office/officeart/2005/8/layout/pyramid1"/>
    <dgm:cxn modelId="{E61AA27E-DBB6-45D2-95CB-B6AF959A5E75}" type="presParOf" srcId="{0BD18566-49AA-4F15-B003-7667C2E85999}" destId="{B7C026B1-E5B5-4730-B7A4-1E926EEF78A8}" srcOrd="1" destOrd="0" presId="urn:microsoft.com/office/officeart/2005/8/layout/pyramid1"/>
    <dgm:cxn modelId="{22E2DA2C-5BD1-41E3-83D0-7FFFECF1ABE9}" type="presParOf" srcId="{7477DECA-2250-4DFF-ACE9-84453B9D13F3}" destId="{9A4A6B59-7FE9-4FE3-BFFC-528629604C98}" srcOrd="1" destOrd="0" presId="urn:microsoft.com/office/officeart/2005/8/layout/pyramid1"/>
    <dgm:cxn modelId="{77B17522-59D0-4734-AD3D-06A256F337C3}" type="presParOf" srcId="{9A4A6B59-7FE9-4FE3-BFFC-528629604C98}" destId="{630FC7E3-C0AA-4A7E-AC85-B155B5DFD266}" srcOrd="0" destOrd="0" presId="urn:microsoft.com/office/officeart/2005/8/layout/pyramid1"/>
    <dgm:cxn modelId="{82D6ACC8-0C3B-47D0-A686-94347CB05100}" type="presParOf" srcId="{9A4A6B59-7FE9-4FE3-BFFC-528629604C98}" destId="{E98FED47-9251-4094-B2FF-7310946FCA35}" srcOrd="1" destOrd="0" presId="urn:microsoft.com/office/officeart/2005/8/layout/pyramid1"/>
    <dgm:cxn modelId="{9896422D-7BDC-485B-A450-1770BABFB4DF}" type="presParOf" srcId="{7477DECA-2250-4DFF-ACE9-84453B9D13F3}" destId="{B8740F0F-F103-4E12-9284-A9A4F27FC971}" srcOrd="2" destOrd="0" presId="urn:microsoft.com/office/officeart/2005/8/layout/pyramid1"/>
    <dgm:cxn modelId="{9AA7DFEF-700D-4FE8-B2AF-42C9D346E1E8}" type="presParOf" srcId="{B8740F0F-F103-4E12-9284-A9A4F27FC971}" destId="{ED57BFFD-10E1-45BD-9E17-C7FC580E4506}" srcOrd="0" destOrd="0" presId="urn:microsoft.com/office/officeart/2005/8/layout/pyramid1"/>
    <dgm:cxn modelId="{541193D4-53AB-4DDB-B5C4-A991FF660DB1}" type="presParOf" srcId="{B8740F0F-F103-4E12-9284-A9A4F27FC971}" destId="{6BE8205C-49C1-44AB-8C28-2BA6B41A3FA0}" srcOrd="1" destOrd="0" presId="urn:microsoft.com/office/officeart/2005/8/layout/pyramid1"/>
    <dgm:cxn modelId="{D7472DA0-11F1-431D-9F2B-20D6B0D40930}" type="presParOf" srcId="{7477DECA-2250-4DFF-ACE9-84453B9D13F3}" destId="{5C7BC224-3DCB-4CC4-990D-D7AF8C3E689C}" srcOrd="3" destOrd="0" presId="urn:microsoft.com/office/officeart/2005/8/layout/pyramid1"/>
    <dgm:cxn modelId="{8A0BECFB-7ADB-492D-91FD-898C383B6A7B}" type="presParOf" srcId="{5C7BC224-3DCB-4CC4-990D-D7AF8C3E689C}" destId="{68D083FA-1E07-4C3C-99B7-B44B7EA15D82}" srcOrd="0" destOrd="0" presId="urn:microsoft.com/office/officeart/2005/8/layout/pyramid1"/>
    <dgm:cxn modelId="{8968B48A-ADC3-433B-85FE-2F431C7A61B3}" type="presParOf" srcId="{5C7BC224-3DCB-4CC4-990D-D7AF8C3E689C}" destId="{5F48E2ED-1E1C-4FF3-BD1E-6DE794482DD9}" srcOrd="1" destOrd="0" presId="urn:microsoft.com/office/officeart/2005/8/layout/pyramid1"/>
    <dgm:cxn modelId="{C9E9C8C0-CA30-41CD-861A-104CA2D284CD}" type="presParOf" srcId="{7477DECA-2250-4DFF-ACE9-84453B9D13F3}" destId="{110565D7-CE59-417D-A02D-0F1445CB522D}" srcOrd="4" destOrd="0" presId="urn:microsoft.com/office/officeart/2005/8/layout/pyramid1"/>
    <dgm:cxn modelId="{894FD432-F828-4F1D-B243-B3D243101F09}" type="presParOf" srcId="{110565D7-CE59-417D-A02D-0F1445CB522D}" destId="{124B3D49-A243-44E6-AB7C-9FB9A10903CB}" srcOrd="0" destOrd="0" presId="urn:microsoft.com/office/officeart/2005/8/layout/pyramid1"/>
    <dgm:cxn modelId="{7DF7CADA-B499-4C57-9874-E93586933CA5}" type="presParOf" srcId="{110565D7-CE59-417D-A02D-0F1445CB522D}" destId="{348C7CBC-7271-41E9-8F3B-B124239B2E0F}" srcOrd="1" destOrd="0" presId="urn:microsoft.com/office/officeart/2005/8/layout/pyramid1"/>
    <dgm:cxn modelId="{24713652-7FF8-4C07-A81C-2AB6954C5078}" type="presParOf" srcId="{7477DECA-2250-4DFF-ACE9-84453B9D13F3}" destId="{440B5A86-4912-460E-A20D-0A8F73DDA7E0}" srcOrd="5" destOrd="0" presId="urn:microsoft.com/office/officeart/2005/8/layout/pyramid1"/>
    <dgm:cxn modelId="{03D91B20-3D79-4CE2-B1D9-B42ED80E4C5C}" type="presParOf" srcId="{440B5A86-4912-460E-A20D-0A8F73DDA7E0}" destId="{76B5BB41-D3DF-46DA-A26E-5E52BE0E07BD}" srcOrd="0" destOrd="0" presId="urn:microsoft.com/office/officeart/2005/8/layout/pyramid1"/>
    <dgm:cxn modelId="{B02122EF-5843-40FC-A6F1-077D6CC32D58}" type="presParOf" srcId="{440B5A86-4912-460E-A20D-0A8F73DDA7E0}" destId="{EE4DC2BE-84A5-40D7-A2AC-ABF518C569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700" dirty="0" smtClean="0"/>
            <a:t>- педагоги располагают большим временем, чтобы помочь обучающимся, объяснить разделы, вызвавшие затруднение</a:t>
          </a:r>
          <a:endParaRPr lang="ru-RU" sz="17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700" dirty="0" smtClean="0"/>
        </a:p>
        <a:p>
          <a:pPr algn="l"/>
          <a:r>
            <a:rPr lang="ru-RU" sz="1700" dirty="0" smtClean="0"/>
            <a:t>-  ученики не игнорируют выполнение домашнего задания, потому что не поняли объяснение нового материала на уроке, так как  традиционное домашнее задание  делается в классе, при поддержке учителя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endParaRPr lang="ru-RU" sz="1700" dirty="0" smtClean="0"/>
        </a:p>
        <a:p>
          <a:pPr algn="l"/>
          <a:r>
            <a:rPr lang="ru-RU" sz="1700" dirty="0" smtClean="0"/>
            <a:t>-  обучающиеся не испытывают неловкости или смущения, просматривая один и тот же материал несколько раз, пока не поймут его, после просмотра видеоматериала дети записывают возникшие вопросы, и педагог разбирает эти вопросы отдельно </a:t>
          </a:r>
          <a:endParaRPr lang="ru-RU" sz="17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148EB8F3-104E-4D3F-B6EA-C0D9C5B19701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/>
            <a:t>- педагог на уроке имеет возможность качественно организовать учебную деятельность, вовлекая в разные виды работ всех учеников класса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 custLinFactNeighborX="-21902" custLinFactNeighborY="-2189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22761" custScaleY="100000" custLinFactNeighborX="-69986" custLinFactNeighborY="-1459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36455" custLinFactNeighborY="-533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21886" custScaleY="35404" custLinFactNeighborX="-7020" custLinFactNeighborY="-35563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ScaleY="100304" custLinFactNeighborX="-69315" custLinFactNeighborY="-6552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23219" custScaleY="51922" custLinFactNeighborX="-6273" custLinFactNeighborY="-30745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01195" custLinFactX="-57473" custLinFactNeighborX="-100000" custLinFactNeighborY="-15757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14631" custScaleY="79682" custLinFactNeighborX="-8152" custLinFactNeighborY="-26467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DA23F-272C-4ADB-A64C-966619292E05}" type="presOf" srcId="{3EC76CB8-CA64-4CDE-9DEC-0E9DDAC2A2F3}" destId="{FFA27EB6-4C54-4E52-9511-8BC7F9FAE7D1}" srcOrd="1" destOrd="0" presId="urn:microsoft.com/office/officeart/2005/8/layout/target3"/>
    <dgm:cxn modelId="{D99C911B-DB81-4E55-A948-DE02BF19C243}" type="presOf" srcId="{FD465AD7-F867-4A37-A90D-A8B67B5EDDDC}" destId="{A875E788-EA0E-48A4-8999-102C37C113EC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8E18847-2A08-4CE8-A2DA-896451B9D2F0}" type="presOf" srcId="{3EC76CB8-CA64-4CDE-9DEC-0E9DDAC2A2F3}" destId="{842CA97F-1F55-4BE7-A75A-B1C90C07E4DA}" srcOrd="0" destOrd="0" presId="urn:microsoft.com/office/officeart/2005/8/layout/target3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4816D6B8-24EE-4603-8FC2-ABF8585DDEE6}" type="presOf" srcId="{148EB8F3-104E-4D3F-B6EA-C0D9C5B19701}" destId="{45BB5FEE-BE56-44B9-862C-8FF25A93F745}" srcOrd="0" destOrd="0" presId="urn:microsoft.com/office/officeart/2005/8/layout/target3"/>
    <dgm:cxn modelId="{61E29D83-3E0A-4BFF-8967-FDAFF7114BAC}" type="presOf" srcId="{148EB8F3-104E-4D3F-B6EA-C0D9C5B19701}" destId="{4E7538B0-B70F-4610-BF2D-8834F2021AEF}" srcOrd="1" destOrd="0" presId="urn:microsoft.com/office/officeart/2005/8/layout/target3"/>
    <dgm:cxn modelId="{F3D2D7AA-95FD-4283-BE68-982251506301}" type="presOf" srcId="{532C0DC0-2100-470D-AA40-AEF052BA67CD}" destId="{AFF3DF73-E3D5-42E9-B72B-014631FCDBED}" srcOrd="1" destOrd="0" presId="urn:microsoft.com/office/officeart/2005/8/layout/target3"/>
    <dgm:cxn modelId="{D8139AB6-0FDE-49A5-8411-413579F2AA18}" type="presOf" srcId="{532C0DC0-2100-470D-AA40-AEF052BA67CD}" destId="{BF627A48-1FCE-49B8-95BF-8720AD14E17B}" srcOrd="0" destOrd="0" presId="urn:microsoft.com/office/officeart/2005/8/layout/target3"/>
    <dgm:cxn modelId="{EE3F4348-FA7F-49EE-A4CD-8C23F49806EE}" type="presOf" srcId="{FD465AD7-F867-4A37-A90D-A8B67B5EDDDC}" destId="{6E560286-43C0-4ABB-9904-DA82D8BF3777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0C09D1B1-9987-43D2-87C7-D59DE10F5C45}" type="presOf" srcId="{A0110DFE-236C-47F1-8508-DBCD79A06715}" destId="{EB9C57E8-C9C3-4441-A1D9-7E30122F4558}" srcOrd="0" destOrd="0" presId="urn:microsoft.com/office/officeart/2005/8/layout/target3"/>
    <dgm:cxn modelId="{D62FFA6A-E9B9-4D72-9944-781541587F1D}" type="presParOf" srcId="{EB9C57E8-C9C3-4441-A1D9-7E30122F4558}" destId="{0D4F1915-8D8C-4032-970A-7CBEA261A5E8}" srcOrd="0" destOrd="0" presId="urn:microsoft.com/office/officeart/2005/8/layout/target3"/>
    <dgm:cxn modelId="{FA0EFAD8-2B57-4712-8FA4-63FB350E8527}" type="presParOf" srcId="{EB9C57E8-C9C3-4441-A1D9-7E30122F4558}" destId="{FD7EBDE9-6C6A-4717-A8D4-F2347E44D94E}" srcOrd="1" destOrd="0" presId="urn:microsoft.com/office/officeart/2005/8/layout/target3"/>
    <dgm:cxn modelId="{D3A7A5EB-FB24-47D7-9E79-CCF8FD2A848E}" type="presParOf" srcId="{EB9C57E8-C9C3-4441-A1D9-7E30122F4558}" destId="{BF627A48-1FCE-49B8-95BF-8720AD14E17B}" srcOrd="2" destOrd="0" presId="urn:microsoft.com/office/officeart/2005/8/layout/target3"/>
    <dgm:cxn modelId="{F92B1F78-2B8A-49FD-B902-9AB0D9A1140A}" type="presParOf" srcId="{EB9C57E8-C9C3-4441-A1D9-7E30122F4558}" destId="{097E6014-E094-4C80-B698-05E1E20E4FDC}" srcOrd="3" destOrd="0" presId="urn:microsoft.com/office/officeart/2005/8/layout/target3"/>
    <dgm:cxn modelId="{ADA0FEE1-241C-4350-86F7-37ACB8472EE5}" type="presParOf" srcId="{EB9C57E8-C9C3-4441-A1D9-7E30122F4558}" destId="{2DB9D03C-64A1-4404-91DD-AC2A8F045717}" srcOrd="4" destOrd="0" presId="urn:microsoft.com/office/officeart/2005/8/layout/target3"/>
    <dgm:cxn modelId="{FEA4B605-C355-4A04-9A35-7E7B67AC6764}" type="presParOf" srcId="{EB9C57E8-C9C3-4441-A1D9-7E30122F4558}" destId="{842CA97F-1F55-4BE7-A75A-B1C90C07E4DA}" srcOrd="5" destOrd="0" presId="urn:microsoft.com/office/officeart/2005/8/layout/target3"/>
    <dgm:cxn modelId="{6CB855DA-A2DC-4C6B-AD87-5199C0C053D6}" type="presParOf" srcId="{EB9C57E8-C9C3-4441-A1D9-7E30122F4558}" destId="{535F1494-1474-40BC-8748-E07F14DAFFA6}" srcOrd="6" destOrd="0" presId="urn:microsoft.com/office/officeart/2005/8/layout/target3"/>
    <dgm:cxn modelId="{16ACE24A-63B4-4C16-BA9C-4E46444D7054}" type="presParOf" srcId="{EB9C57E8-C9C3-4441-A1D9-7E30122F4558}" destId="{25D17889-3F99-4458-8A54-8C0C4555B69E}" srcOrd="7" destOrd="0" presId="urn:microsoft.com/office/officeart/2005/8/layout/target3"/>
    <dgm:cxn modelId="{C3F0C9A1-A4B6-4CE3-93A6-B61FAA4D6EDE}" type="presParOf" srcId="{EB9C57E8-C9C3-4441-A1D9-7E30122F4558}" destId="{6E560286-43C0-4ABB-9904-DA82D8BF3777}" srcOrd="8" destOrd="0" presId="urn:microsoft.com/office/officeart/2005/8/layout/target3"/>
    <dgm:cxn modelId="{6C903B70-DAAE-4E66-ADDD-F51F4327C1A7}" type="presParOf" srcId="{EB9C57E8-C9C3-4441-A1D9-7E30122F4558}" destId="{5A3C9B95-294A-4C3F-92E3-7DE60B091B3B}" srcOrd="9" destOrd="0" presId="urn:microsoft.com/office/officeart/2005/8/layout/target3"/>
    <dgm:cxn modelId="{1AF2BB97-1126-4965-8D51-43B9C99C8D23}" type="presParOf" srcId="{EB9C57E8-C9C3-4441-A1D9-7E30122F4558}" destId="{959AFF41-F6EF-4262-BD11-28776B129969}" srcOrd="10" destOrd="0" presId="urn:microsoft.com/office/officeart/2005/8/layout/target3"/>
    <dgm:cxn modelId="{060D5EDA-AA1E-447D-8268-11E949321B38}" type="presParOf" srcId="{EB9C57E8-C9C3-4441-A1D9-7E30122F4558}" destId="{45BB5FEE-BE56-44B9-862C-8FF25A93F745}" srcOrd="11" destOrd="0" presId="urn:microsoft.com/office/officeart/2005/8/layout/target3"/>
    <dgm:cxn modelId="{66E16426-F674-4618-8754-515E03FC2B67}" type="presParOf" srcId="{EB9C57E8-C9C3-4441-A1D9-7E30122F4558}" destId="{AFF3DF73-E3D5-42E9-B72B-014631FCDBED}" srcOrd="12" destOrd="0" presId="urn:microsoft.com/office/officeart/2005/8/layout/target3"/>
    <dgm:cxn modelId="{47891484-0FBC-492E-9472-472D3301D013}" type="presParOf" srcId="{EB9C57E8-C9C3-4441-A1D9-7E30122F4558}" destId="{FFA27EB6-4C54-4E52-9511-8BC7F9FAE7D1}" srcOrd="13" destOrd="0" presId="urn:microsoft.com/office/officeart/2005/8/layout/target3"/>
    <dgm:cxn modelId="{D3D8D999-3BBC-4CB2-A36A-68120CC9D493}" type="presParOf" srcId="{EB9C57E8-C9C3-4441-A1D9-7E30122F4558}" destId="{A875E788-EA0E-48A4-8999-102C37C113EC}" srcOrd="14" destOrd="0" presId="urn:microsoft.com/office/officeart/2005/8/layout/target3"/>
    <dgm:cxn modelId="{905315C8-50CF-4F56-907D-14A98EC4E26C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F1915-8D8C-4032-970A-7CBEA261A5E8}">
      <dsp:nvSpPr>
        <dsp:cNvPr id="0" name=""/>
        <dsp:cNvSpPr/>
      </dsp:nvSpPr>
      <dsp:spPr>
        <a:xfrm>
          <a:off x="-392042" y="0"/>
          <a:ext cx="3547533" cy="3547533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7A48-1FCE-49B8-95BF-8720AD14E17B}">
      <dsp:nvSpPr>
        <dsp:cNvPr id="0" name=""/>
        <dsp:cNvSpPr/>
      </dsp:nvSpPr>
      <dsp:spPr>
        <a:xfrm>
          <a:off x="442122" y="0"/>
          <a:ext cx="6252357" cy="3547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пассивность учащихся, их нежелание самостоятельно работать</a:t>
          </a:r>
          <a:endParaRPr lang="ru-RU" sz="1800" kern="1200" dirty="0"/>
        </a:p>
      </dsp:txBody>
      <dsp:txXfrm>
        <a:off x="442122" y="0"/>
        <a:ext cx="6252357" cy="753850"/>
      </dsp:txXfrm>
    </dsp:sp>
    <dsp:sp modelId="{2DB9D03C-64A1-4404-91DD-AC2A8F045717}">
      <dsp:nvSpPr>
        <dsp:cNvPr id="0" name=""/>
        <dsp:cNvSpPr/>
      </dsp:nvSpPr>
      <dsp:spPr>
        <a:xfrm>
          <a:off x="-69305" y="619111"/>
          <a:ext cx="2616305" cy="2616305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A97F-1F55-4BE7-A75A-B1C90C07E4DA}">
      <dsp:nvSpPr>
        <dsp:cNvPr id="0" name=""/>
        <dsp:cNvSpPr/>
      </dsp:nvSpPr>
      <dsp:spPr>
        <a:xfrm>
          <a:off x="708840" y="633853"/>
          <a:ext cx="6029951" cy="17373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нацеленность обучающихся  на зазубривание учебного материала: выучил, ответил и забыл</a:t>
          </a:r>
          <a:endParaRPr lang="ru-RU" sz="1800" kern="1200" dirty="0"/>
        </a:p>
      </dsp:txBody>
      <dsp:txXfrm>
        <a:off x="708840" y="633853"/>
        <a:ext cx="6029951" cy="500579"/>
      </dsp:txXfrm>
    </dsp:sp>
    <dsp:sp modelId="{25D17889-3F99-4458-8A54-8C0C4555B69E}">
      <dsp:nvSpPr>
        <dsp:cNvPr id="0" name=""/>
        <dsp:cNvSpPr/>
      </dsp:nvSpPr>
      <dsp:spPr>
        <a:xfrm>
          <a:off x="294207" y="1552592"/>
          <a:ext cx="1685078" cy="1685078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60286-43C0-4ABB-9904-DA82D8BF3777}">
      <dsp:nvSpPr>
        <dsp:cNvPr id="0" name=""/>
        <dsp:cNvSpPr/>
      </dsp:nvSpPr>
      <dsp:spPr>
        <a:xfrm>
          <a:off x="781819" y="1471615"/>
          <a:ext cx="5883992" cy="149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отсутствие времени для осуществления индивидуального подхода: нужно провести опрос, поставить отметки, объяснить новый материал</a:t>
          </a:r>
          <a:endParaRPr lang="ru-RU" sz="1800" kern="1200" dirty="0"/>
        </a:p>
      </dsp:txBody>
      <dsp:txXfrm>
        <a:off x="781819" y="1471615"/>
        <a:ext cx="5883992" cy="669909"/>
      </dsp:txXfrm>
    </dsp:sp>
    <dsp:sp modelId="{959AFF41-F6EF-4262-BD11-28776B129969}">
      <dsp:nvSpPr>
        <dsp:cNvPr id="0" name=""/>
        <dsp:cNvSpPr/>
      </dsp:nvSpPr>
      <dsp:spPr>
        <a:xfrm>
          <a:off x="456040" y="2388429"/>
          <a:ext cx="753850" cy="762859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B5FEE-BE56-44B9-862C-8FF25A93F745}">
      <dsp:nvSpPr>
        <dsp:cNvPr id="0" name=""/>
        <dsp:cNvSpPr/>
      </dsp:nvSpPr>
      <dsp:spPr>
        <a:xfrm>
          <a:off x="665066" y="2401184"/>
          <a:ext cx="6117499" cy="7656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ограниченное  использование в качестве средств обучения смартфонов, планшетов, ноутбуков</a:t>
          </a:r>
          <a:endParaRPr lang="ru-RU" sz="1800" kern="1200" dirty="0"/>
        </a:p>
      </dsp:txBody>
      <dsp:txXfrm>
        <a:off x="665066" y="2401184"/>
        <a:ext cx="6117499" cy="7656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555DD-23CC-44AB-B807-A98462B2FBE2}">
      <dsp:nvSpPr>
        <dsp:cNvPr id="0" name=""/>
        <dsp:cNvSpPr/>
      </dsp:nvSpPr>
      <dsp:spPr>
        <a:xfrm>
          <a:off x="1892172" y="0"/>
          <a:ext cx="816230" cy="581331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92172" y="0"/>
        <a:ext cx="816230" cy="581331"/>
      </dsp:txXfrm>
    </dsp:sp>
    <dsp:sp modelId="{630FC7E3-C0AA-4A7E-AC85-B155B5DFD266}">
      <dsp:nvSpPr>
        <dsp:cNvPr id="0" name=""/>
        <dsp:cNvSpPr/>
      </dsp:nvSpPr>
      <dsp:spPr>
        <a:xfrm>
          <a:off x="1591989" y="581331"/>
          <a:ext cx="1416595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СИНТЕЗ</a:t>
          </a:r>
          <a:endParaRPr lang="ru-RU" sz="1400" kern="1200" dirty="0"/>
        </a:p>
      </dsp:txBody>
      <dsp:txXfrm>
        <a:off x="1839893" y="581331"/>
        <a:ext cx="920787" cy="528482"/>
      </dsp:txXfrm>
    </dsp:sp>
    <dsp:sp modelId="{ED57BFFD-10E1-45BD-9E17-C7FC580E4506}">
      <dsp:nvSpPr>
        <dsp:cNvPr id="0" name=""/>
        <dsp:cNvSpPr/>
      </dsp:nvSpPr>
      <dsp:spPr>
        <a:xfrm>
          <a:off x="1254705" y="1109814"/>
          <a:ext cx="2091164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</a:t>
          </a:r>
          <a:endParaRPr lang="ru-RU" sz="1400" kern="1200" dirty="0"/>
        </a:p>
      </dsp:txBody>
      <dsp:txXfrm>
        <a:off x="1620658" y="1109814"/>
        <a:ext cx="1359257" cy="528482"/>
      </dsp:txXfrm>
    </dsp:sp>
    <dsp:sp modelId="{68D083FA-1E07-4C3C-99B7-B44B7EA15D82}">
      <dsp:nvSpPr>
        <dsp:cNvPr id="0" name=""/>
        <dsp:cNvSpPr/>
      </dsp:nvSpPr>
      <dsp:spPr>
        <a:xfrm>
          <a:off x="917420" y="1638297"/>
          <a:ext cx="2765733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ПРИМЕНЕНИЕ</a:t>
          </a:r>
          <a:endParaRPr lang="ru-RU" sz="1400" kern="1200" dirty="0"/>
        </a:p>
      </dsp:txBody>
      <dsp:txXfrm>
        <a:off x="1401424" y="1638297"/>
        <a:ext cx="1797726" cy="528482"/>
      </dsp:txXfrm>
    </dsp:sp>
    <dsp:sp modelId="{124B3D49-A243-44E6-AB7C-9FB9A10903CB}">
      <dsp:nvSpPr>
        <dsp:cNvPr id="0" name=""/>
        <dsp:cNvSpPr/>
      </dsp:nvSpPr>
      <dsp:spPr>
        <a:xfrm>
          <a:off x="580113" y="2166779"/>
          <a:ext cx="3440347" cy="528488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ПОНИМАНИЕ</a:t>
          </a:r>
          <a:endParaRPr lang="ru-RU" sz="1400" kern="1200" dirty="0"/>
        </a:p>
      </dsp:txBody>
      <dsp:txXfrm>
        <a:off x="1182174" y="2166779"/>
        <a:ext cx="2236226" cy="528488"/>
      </dsp:txXfrm>
    </dsp:sp>
    <dsp:sp modelId="{76B5BB41-D3DF-46DA-A26E-5E52BE0E07BD}">
      <dsp:nvSpPr>
        <dsp:cNvPr id="0" name=""/>
        <dsp:cNvSpPr/>
      </dsp:nvSpPr>
      <dsp:spPr>
        <a:xfrm>
          <a:off x="186921" y="2695268"/>
          <a:ext cx="4226732" cy="581331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</a:t>
          </a:r>
          <a:endParaRPr lang="ru-RU" sz="1400" kern="1200" dirty="0"/>
        </a:p>
      </dsp:txBody>
      <dsp:txXfrm>
        <a:off x="926599" y="2695268"/>
        <a:ext cx="2747375" cy="5813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555DD-23CC-44AB-B807-A98462B2FBE2}">
      <dsp:nvSpPr>
        <dsp:cNvPr id="0" name=""/>
        <dsp:cNvSpPr/>
      </dsp:nvSpPr>
      <dsp:spPr>
        <a:xfrm>
          <a:off x="1892172" y="0"/>
          <a:ext cx="816230" cy="581331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92172" y="0"/>
        <a:ext cx="816230" cy="581331"/>
      </dsp:txXfrm>
    </dsp:sp>
    <dsp:sp modelId="{630FC7E3-C0AA-4A7E-AC85-B155B5DFD266}">
      <dsp:nvSpPr>
        <dsp:cNvPr id="0" name=""/>
        <dsp:cNvSpPr/>
      </dsp:nvSpPr>
      <dsp:spPr>
        <a:xfrm>
          <a:off x="1591989" y="581331"/>
          <a:ext cx="1416595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008000">
                <a:tint val="66000"/>
                <a:satMod val="160000"/>
              </a:srgbClr>
            </a:gs>
            <a:gs pos="50000">
              <a:srgbClr val="008000">
                <a:tint val="44500"/>
                <a:satMod val="160000"/>
              </a:srgbClr>
            </a:gs>
            <a:gs pos="100000">
              <a:srgbClr val="008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СИНТЕЗ</a:t>
          </a:r>
          <a:endParaRPr lang="ru-RU" sz="1400" kern="1200" dirty="0"/>
        </a:p>
      </dsp:txBody>
      <dsp:txXfrm>
        <a:off x="1839893" y="581331"/>
        <a:ext cx="920787" cy="528482"/>
      </dsp:txXfrm>
    </dsp:sp>
    <dsp:sp modelId="{ED57BFFD-10E1-45BD-9E17-C7FC580E4506}">
      <dsp:nvSpPr>
        <dsp:cNvPr id="0" name=""/>
        <dsp:cNvSpPr/>
      </dsp:nvSpPr>
      <dsp:spPr>
        <a:xfrm>
          <a:off x="1254705" y="1109814"/>
          <a:ext cx="2091164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</a:t>
          </a:r>
          <a:endParaRPr lang="ru-RU" sz="1400" kern="1200" dirty="0"/>
        </a:p>
      </dsp:txBody>
      <dsp:txXfrm>
        <a:off x="1620658" y="1109814"/>
        <a:ext cx="1359257" cy="528482"/>
      </dsp:txXfrm>
    </dsp:sp>
    <dsp:sp modelId="{68D083FA-1E07-4C3C-99B7-B44B7EA15D82}">
      <dsp:nvSpPr>
        <dsp:cNvPr id="0" name=""/>
        <dsp:cNvSpPr/>
      </dsp:nvSpPr>
      <dsp:spPr>
        <a:xfrm>
          <a:off x="917420" y="1638297"/>
          <a:ext cx="2765733" cy="528482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ПРИМИНЕНИЕ</a:t>
          </a:r>
          <a:endParaRPr lang="ru-RU" sz="1400" kern="1200" dirty="0"/>
        </a:p>
      </dsp:txBody>
      <dsp:txXfrm>
        <a:off x="1401424" y="1638297"/>
        <a:ext cx="1797726" cy="528482"/>
      </dsp:txXfrm>
    </dsp:sp>
    <dsp:sp modelId="{124B3D49-A243-44E6-AB7C-9FB9A10903CB}">
      <dsp:nvSpPr>
        <dsp:cNvPr id="0" name=""/>
        <dsp:cNvSpPr/>
      </dsp:nvSpPr>
      <dsp:spPr>
        <a:xfrm>
          <a:off x="580113" y="2166779"/>
          <a:ext cx="3440347" cy="528488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ПОНИМАНИЕ</a:t>
          </a:r>
          <a:endParaRPr lang="ru-RU" sz="1400" kern="1200" dirty="0"/>
        </a:p>
      </dsp:txBody>
      <dsp:txXfrm>
        <a:off x="1182174" y="2166779"/>
        <a:ext cx="2236226" cy="528488"/>
      </dsp:txXfrm>
    </dsp:sp>
    <dsp:sp modelId="{76B5BB41-D3DF-46DA-A26E-5E52BE0E07BD}">
      <dsp:nvSpPr>
        <dsp:cNvPr id="0" name=""/>
        <dsp:cNvSpPr/>
      </dsp:nvSpPr>
      <dsp:spPr>
        <a:xfrm>
          <a:off x="186921" y="2695268"/>
          <a:ext cx="4226732" cy="581331"/>
        </a:xfrm>
        <a:prstGeom prst="trapezoid">
          <a:avLst>
            <a:gd name="adj" fmla="val 70203"/>
          </a:avLst>
        </a:prstGeom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</a:t>
          </a:r>
          <a:endParaRPr lang="ru-RU" sz="1400" kern="1200" dirty="0"/>
        </a:p>
      </dsp:txBody>
      <dsp:txXfrm>
        <a:off x="926599" y="2695268"/>
        <a:ext cx="2747375" cy="5813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F1915-8D8C-4032-970A-7CBEA261A5E8}">
      <dsp:nvSpPr>
        <dsp:cNvPr id="0" name=""/>
        <dsp:cNvSpPr/>
      </dsp:nvSpPr>
      <dsp:spPr>
        <a:xfrm>
          <a:off x="-1229340" y="-77655"/>
          <a:ext cx="3547533" cy="3547533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7A48-1FCE-49B8-95BF-8720AD14E17B}">
      <dsp:nvSpPr>
        <dsp:cNvPr id="0" name=""/>
        <dsp:cNvSpPr/>
      </dsp:nvSpPr>
      <dsp:spPr>
        <a:xfrm>
          <a:off x="0" y="0"/>
          <a:ext cx="9566674" cy="3547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педагоги располагают большим временем, чтобы помочь обучающимся, объяснить разделы, вызвавшие затруднение</a:t>
          </a:r>
          <a:endParaRPr lang="ru-RU" sz="1700" kern="1200" dirty="0"/>
        </a:p>
      </dsp:txBody>
      <dsp:txXfrm>
        <a:off x="0" y="0"/>
        <a:ext cx="9566674" cy="753850"/>
      </dsp:txXfrm>
    </dsp:sp>
    <dsp:sp modelId="{2DB9D03C-64A1-4404-91DD-AC2A8F045717}">
      <dsp:nvSpPr>
        <dsp:cNvPr id="0" name=""/>
        <dsp:cNvSpPr/>
      </dsp:nvSpPr>
      <dsp:spPr>
        <a:xfrm>
          <a:off x="-940520" y="739905"/>
          <a:ext cx="2616305" cy="2616305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A97F-1F55-4BE7-A75A-B1C90C07E4DA}">
      <dsp:nvSpPr>
        <dsp:cNvPr id="0" name=""/>
        <dsp:cNvSpPr/>
      </dsp:nvSpPr>
      <dsp:spPr>
        <a:xfrm>
          <a:off x="0" y="668428"/>
          <a:ext cx="9498486" cy="926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 ученики не игнорируют выполнение домашнего задания, потому что не поняли объяснение нового материала на уроке, так как  традиционное домашнее задание  делается в классе, при поддержке учителя</a:t>
          </a:r>
        </a:p>
      </dsp:txBody>
      <dsp:txXfrm>
        <a:off x="0" y="668428"/>
        <a:ext cx="9498486" cy="266893"/>
      </dsp:txXfrm>
    </dsp:sp>
    <dsp:sp modelId="{25D17889-3F99-4458-8A54-8C0C4555B69E}">
      <dsp:nvSpPr>
        <dsp:cNvPr id="0" name=""/>
        <dsp:cNvSpPr/>
      </dsp:nvSpPr>
      <dsp:spPr>
        <a:xfrm>
          <a:off x="-689144" y="1394733"/>
          <a:ext cx="1685078" cy="1690200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60286-43C0-4ABB-9904-DA82D8BF3777}">
      <dsp:nvSpPr>
        <dsp:cNvPr id="0" name=""/>
        <dsp:cNvSpPr/>
      </dsp:nvSpPr>
      <dsp:spPr>
        <a:xfrm>
          <a:off x="0" y="1394700"/>
          <a:ext cx="9602366" cy="874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 обучающиеся не испытывают неловкости или смущения, просматривая один и тот же материал несколько раз, пока не поймут его, после просмотра видеоматериала дети записывают возникшие вопросы, и педагог разбирает эти вопросы отдельно </a:t>
          </a:r>
          <a:endParaRPr lang="ru-RU" sz="1700" kern="1200" dirty="0"/>
        </a:p>
      </dsp:txBody>
      <dsp:txXfrm>
        <a:off x="0" y="1394700"/>
        <a:ext cx="9602366" cy="391414"/>
      </dsp:txXfrm>
    </dsp:sp>
    <dsp:sp modelId="{959AFF41-F6EF-4262-BD11-28776B129969}">
      <dsp:nvSpPr>
        <dsp:cNvPr id="0" name=""/>
        <dsp:cNvSpPr/>
      </dsp:nvSpPr>
      <dsp:spPr>
        <a:xfrm>
          <a:off x="-242630" y="2138263"/>
          <a:ext cx="753850" cy="762859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B5FEE-BE56-44B9-862C-8FF25A93F745}">
      <dsp:nvSpPr>
        <dsp:cNvPr id="0" name=""/>
        <dsp:cNvSpPr/>
      </dsp:nvSpPr>
      <dsp:spPr>
        <a:xfrm>
          <a:off x="116035" y="2138614"/>
          <a:ext cx="8933109" cy="6006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- педагог на уроке имеет возможность качественно организовать учебную деятельность, вовлекая в разные виды работ всех учеников класса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16035" y="2138614"/>
        <a:ext cx="8933109" cy="60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экран с проектором картинка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539" y="2329479"/>
            <a:ext cx="3973665" cy="37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75252" y="523875"/>
            <a:ext cx="11153104" cy="1522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Инновационная модель обучения «Перевёрнутый класс» </a:t>
            </a:r>
          </a:p>
        </p:txBody>
      </p:sp>
      <p:pic>
        <p:nvPicPr>
          <p:cNvPr id="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719" y="2695632"/>
            <a:ext cx="2962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Выгнутая вниз стрелка 34"/>
          <p:cNvSpPr/>
          <p:nvPr/>
        </p:nvSpPr>
        <p:spPr>
          <a:xfrm rot="16731210">
            <a:off x="5997764" y="3430593"/>
            <a:ext cx="1596272" cy="74829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86576">
            <a:off x="4364026" y="2912424"/>
            <a:ext cx="2159786" cy="18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872494" y="3541767"/>
            <a:ext cx="4624056" cy="561975"/>
          </a:xfrm>
          <a:prstGeom prst="rect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42000"/>
                </a:srgbClr>
              </a:gs>
              <a:gs pos="87000">
                <a:srgbClr val="92D050">
                  <a:tint val="44500"/>
                  <a:satMod val="160000"/>
                </a:srgbClr>
              </a:gs>
              <a:gs pos="68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обобщает, конструирует, комбинирует,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интегрирует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создаёт</a:t>
            </a:r>
            <a:r>
              <a:rPr lang="ru-RU" sz="1600" dirty="0">
                <a:solidFill>
                  <a:schemeClr val="tx1"/>
                </a:solidFill>
              </a:rPr>
              <a:t>, выражает гипотезу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6088" y="2979792"/>
            <a:ext cx="4654237" cy="561975"/>
          </a:xfrm>
          <a:prstGeom prst="rect">
            <a:avLst/>
          </a:prstGeom>
          <a:gradFill flip="none" rotWithShape="1">
            <a:gsLst>
              <a:gs pos="36000">
                <a:srgbClr val="B381D9">
                  <a:tint val="66000"/>
                  <a:satMod val="160000"/>
                  <a:alpha val="48000"/>
                </a:srgbClr>
              </a:gs>
              <a:gs pos="44000">
                <a:srgbClr val="B381D9">
                  <a:tint val="44500"/>
                  <a:satMod val="160000"/>
                </a:srgbClr>
              </a:gs>
              <a:gs pos="66000">
                <a:srgbClr val="B381D9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критически оценивает, выбирает, тестирует,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делает </a:t>
            </a:r>
            <a:r>
              <a:rPr lang="ru-RU" sz="1600" dirty="0">
                <a:solidFill>
                  <a:schemeClr val="tx1"/>
                </a:solidFill>
              </a:rPr>
              <a:t>выводы, принимает решения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2183" y="4071937"/>
            <a:ext cx="4608217" cy="561975"/>
          </a:xfrm>
          <a:prstGeom prst="rect">
            <a:avLst/>
          </a:prstGeom>
          <a:gradFill flip="none" rotWithShape="1">
            <a:gsLst>
              <a:gs pos="82000">
                <a:srgbClr val="FFFF81">
                  <a:tint val="66000"/>
                  <a:satMod val="160000"/>
                  <a:alpha val="35000"/>
                </a:srgbClr>
              </a:gs>
              <a:gs pos="93000">
                <a:srgbClr val="FFFF81">
                  <a:tint val="44500"/>
                  <a:satMod val="160000"/>
                </a:srgbClr>
              </a:gs>
              <a:gs pos="5000">
                <a:srgbClr val="FFFF8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анализирует, находит связь, классифицирует, </a:t>
            </a:r>
            <a:r>
              <a:rPr lang="ru-RU" sz="1600" dirty="0" smtClean="0">
                <a:solidFill>
                  <a:schemeClr val="tx1"/>
                </a:solidFill>
              </a:rPr>
              <a:t>сравнивает</a:t>
            </a:r>
            <a:r>
              <a:rPr lang="ru-RU" sz="1600" dirty="0">
                <a:solidFill>
                  <a:schemeClr val="tx1"/>
                </a:solidFill>
              </a:rPr>
              <a:t>, группирует, систематизирует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1775" y="4567237"/>
            <a:ext cx="4429125" cy="561975"/>
          </a:xfrm>
          <a:prstGeom prst="rect">
            <a:avLst/>
          </a:prstGeom>
          <a:gradFill flip="none" rotWithShape="1">
            <a:gsLst>
              <a:gs pos="5000">
                <a:srgbClr val="FD6A5F">
                  <a:tint val="66000"/>
                  <a:satMod val="160000"/>
                  <a:alpha val="0"/>
                </a:srgbClr>
              </a:gs>
              <a:gs pos="76000">
                <a:srgbClr val="FD6A5F">
                  <a:tint val="44500"/>
                  <a:satMod val="160000"/>
                </a:srgbClr>
              </a:gs>
              <a:gs pos="61000">
                <a:srgbClr val="FD6A5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использует</a:t>
            </a:r>
            <a:r>
              <a:rPr lang="ru-RU" sz="1600" dirty="0">
                <a:solidFill>
                  <a:schemeClr val="tx1"/>
                </a:solidFill>
              </a:rPr>
              <a:t>, решает, экспериментирует,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делает </a:t>
            </a:r>
            <a:r>
              <a:rPr lang="ru-RU" sz="1600" dirty="0">
                <a:solidFill>
                  <a:schemeClr val="tx1"/>
                </a:solidFill>
              </a:rPr>
              <a:t>прогноз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4675" y="5105398"/>
            <a:ext cx="4181475" cy="561975"/>
          </a:xfrm>
          <a:prstGeom prst="rect">
            <a:avLst/>
          </a:prstGeom>
          <a:gradFill flip="none" rotWithShape="1">
            <a:gsLst>
              <a:gs pos="38000">
                <a:srgbClr val="96C7FF">
                  <a:alpha val="32000"/>
                </a:srgbClr>
              </a:gs>
              <a:gs pos="100000">
                <a:srgbClr val="1199FF">
                  <a:tint val="66000"/>
                  <a:satMod val="160000"/>
                </a:srgbClr>
              </a:gs>
              <a:gs pos="90000">
                <a:srgbClr val="1199FF">
                  <a:tint val="44500"/>
                  <a:satMod val="160000"/>
                </a:srgbClr>
              </a:gs>
              <a:gs pos="66000">
                <a:srgbClr val="1199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объясняет, описывает своими словами, обосновывает, приводит примеры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8525" y="5667374"/>
            <a:ext cx="4171950" cy="561975"/>
          </a:xfrm>
          <a:prstGeom prst="rect">
            <a:avLst/>
          </a:prstGeom>
          <a:gradFill flip="none" rotWithShape="1">
            <a:gsLst>
              <a:gs pos="25000">
                <a:srgbClr val="EDE4E1"/>
              </a:gs>
              <a:gs pos="44000">
                <a:schemeClr val="accent4">
                  <a:lumMod val="60000"/>
                  <a:lumOff val="40000"/>
                  <a:tint val="66000"/>
                  <a:satMod val="160000"/>
                  <a:alpha val="41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6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перечисляет, </a:t>
            </a:r>
            <a:r>
              <a:rPr lang="ru-RU" sz="1600" dirty="0" smtClean="0">
                <a:solidFill>
                  <a:schemeClr val="tx1"/>
                </a:solidFill>
              </a:rPr>
              <a:t>воссоздаёт</a:t>
            </a:r>
            <a:r>
              <a:rPr lang="ru-RU" sz="1600" dirty="0">
                <a:solidFill>
                  <a:schemeClr val="tx1"/>
                </a:solidFill>
              </a:rPr>
              <a:t>, показывает, представляет, демонстрирует, вспоминает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6606" y="3114675"/>
            <a:ext cx="2809875" cy="18002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2. </a:t>
            </a:r>
            <a:r>
              <a:rPr lang="ru-RU" b="1" dirty="0" smtClean="0"/>
              <a:t>На </a:t>
            </a:r>
            <a:r>
              <a:rPr lang="ru-RU" b="1" dirty="0"/>
              <a:t>обычном уроке трудно достичь высокого уровня владения учащимися материалом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876674" y="381476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57452508"/>
              </p:ext>
            </p:extLst>
          </p:nvPr>
        </p:nvGraphicFramePr>
        <p:xfrm>
          <a:off x="3225956" y="2957512"/>
          <a:ext cx="460057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4129085" y="2325596"/>
            <a:ext cx="2795589" cy="5494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Пирамида </a:t>
            </a:r>
            <a:r>
              <a:rPr lang="ru-RU" sz="2400" b="1" dirty="0" err="1" smtClean="0">
                <a:solidFill>
                  <a:schemeClr val="tx1"/>
                </a:solidFill>
              </a:rPr>
              <a:t>Блума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8233" y="3221845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/>
              <a:t>ОЦЕНКА</a:t>
            </a:r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95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6" grpId="0" animBg="1"/>
      <p:bldP spid="2" grpId="0" animBg="1"/>
      <p:bldP spid="3" grpId="0" animBg="1"/>
      <p:bldGraphic spid="4" grpId="0">
        <p:bldAsOne/>
      </p:bldGraphic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" t="3998" r="3020"/>
          <a:stretch/>
        </p:blipFill>
        <p:spPr bwMode="auto">
          <a:xfrm>
            <a:off x="2300285" y="1180281"/>
            <a:ext cx="7591425" cy="4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462334" y="2540073"/>
            <a:ext cx="5076826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8238BA"/>
                </a:solidFill>
              </a:rPr>
              <a:t>Какого уровня </a:t>
            </a:r>
            <a:endParaRPr lang="ru-RU" sz="2400" b="1" dirty="0" smtClean="0">
              <a:solidFill>
                <a:srgbClr val="8238BA"/>
              </a:solidFill>
            </a:endParaRPr>
          </a:p>
          <a:p>
            <a:r>
              <a:rPr lang="ru-RU" sz="2400" b="1" dirty="0" smtClean="0">
                <a:solidFill>
                  <a:srgbClr val="8238BA"/>
                </a:solidFill>
              </a:rPr>
              <a:t>достигают </a:t>
            </a:r>
            <a:r>
              <a:rPr lang="ru-RU" sz="2400" b="1" dirty="0">
                <a:solidFill>
                  <a:srgbClr val="8238BA"/>
                </a:solidFill>
              </a:rPr>
              <a:t>ученики, </a:t>
            </a:r>
            <a:endParaRPr lang="ru-RU" sz="2400" b="1" dirty="0" smtClean="0">
              <a:solidFill>
                <a:srgbClr val="8238BA"/>
              </a:solidFill>
            </a:endParaRPr>
          </a:p>
          <a:p>
            <a:r>
              <a:rPr lang="ru-RU" sz="2400" b="1" dirty="0" smtClean="0">
                <a:solidFill>
                  <a:srgbClr val="8238BA"/>
                </a:solidFill>
              </a:rPr>
              <a:t>которых </a:t>
            </a:r>
            <a:r>
              <a:rPr lang="ru-RU" sz="2400" b="1" dirty="0">
                <a:solidFill>
                  <a:srgbClr val="8238BA"/>
                </a:solidFill>
              </a:rPr>
              <a:t>учат </a:t>
            </a:r>
            <a:r>
              <a:rPr lang="ru-RU" sz="2400" b="1" dirty="0" smtClean="0">
                <a:solidFill>
                  <a:srgbClr val="8238BA"/>
                </a:solidFill>
              </a:rPr>
              <a:t>традиционно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6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796" y="3926601"/>
            <a:ext cx="851902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1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24675" y="5105398"/>
            <a:ext cx="4181475" cy="561975"/>
          </a:xfrm>
          <a:prstGeom prst="rect">
            <a:avLst/>
          </a:prstGeom>
          <a:gradFill flip="none" rotWithShape="1">
            <a:gsLst>
              <a:gs pos="38000">
                <a:srgbClr val="96C7FF">
                  <a:alpha val="32000"/>
                </a:srgbClr>
              </a:gs>
              <a:gs pos="38000">
                <a:srgbClr val="1199FF">
                  <a:tint val="66000"/>
                  <a:satMod val="160000"/>
                </a:srgbClr>
              </a:gs>
              <a:gs pos="90000">
                <a:srgbClr val="1199FF">
                  <a:tint val="44500"/>
                  <a:satMod val="160000"/>
                </a:srgbClr>
              </a:gs>
              <a:gs pos="66000">
                <a:srgbClr val="1199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объясняет, описывает своими словами, обосновывает, приводит примеры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8525" y="5667374"/>
            <a:ext cx="4171950" cy="561975"/>
          </a:xfrm>
          <a:prstGeom prst="rect">
            <a:avLst/>
          </a:prstGeom>
          <a:gradFill flip="none" rotWithShape="1">
            <a:gsLst>
              <a:gs pos="25000">
                <a:srgbClr val="EDE4E1"/>
              </a:gs>
              <a:gs pos="44000">
                <a:schemeClr val="accent4">
                  <a:lumMod val="60000"/>
                  <a:lumOff val="40000"/>
                  <a:tint val="66000"/>
                  <a:satMod val="160000"/>
                  <a:alpha val="41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6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перечисляет, </a:t>
            </a:r>
            <a:r>
              <a:rPr lang="ru-RU" sz="1600" dirty="0" smtClean="0">
                <a:solidFill>
                  <a:schemeClr val="tx1"/>
                </a:solidFill>
              </a:rPr>
              <a:t>воссоздаёт</a:t>
            </a:r>
            <a:r>
              <a:rPr lang="ru-RU" sz="1600" dirty="0">
                <a:solidFill>
                  <a:schemeClr val="tx1"/>
                </a:solidFill>
              </a:rPr>
              <a:t>, показывает, представляет, демонстрирует, вспоминает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6606" y="3114675"/>
            <a:ext cx="2809875" cy="18002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При традиционном обучении учащиеся, как правило, достигают второго уровня владения материалом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876674" y="381476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88284170"/>
              </p:ext>
            </p:extLst>
          </p:nvPr>
        </p:nvGraphicFramePr>
        <p:xfrm>
          <a:off x="3225956" y="2957512"/>
          <a:ext cx="460057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88233" y="3221845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/>
              <a:t>ОЦЕНКА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374" y="3910012"/>
            <a:ext cx="2295525" cy="1282215"/>
          </a:xfrm>
          <a:prstGeom prst="rect">
            <a:avLst/>
          </a:prstGeom>
        </p:spPr>
      </p:pic>
      <p:sp>
        <p:nvSpPr>
          <p:cNvPr id="9" name="Правая фигурная скобка 8"/>
          <p:cNvSpPr/>
          <p:nvPr/>
        </p:nvSpPr>
        <p:spPr>
          <a:xfrm>
            <a:off x="6729076" y="2990851"/>
            <a:ext cx="414675" cy="2079511"/>
          </a:xfrm>
          <a:custGeom>
            <a:avLst/>
            <a:gdLst>
              <a:gd name="connsiteX0" fmla="*/ 0 w 519449"/>
              <a:gd name="connsiteY0" fmla="*/ 0 h 2114548"/>
              <a:gd name="connsiteX1" fmla="*/ 259725 w 519449"/>
              <a:gd name="connsiteY1" fmla="*/ 43286 h 2114548"/>
              <a:gd name="connsiteX2" fmla="*/ 259725 w 519449"/>
              <a:gd name="connsiteY2" fmla="*/ 1013988 h 2114548"/>
              <a:gd name="connsiteX3" fmla="*/ 519450 w 519449"/>
              <a:gd name="connsiteY3" fmla="*/ 1057274 h 2114548"/>
              <a:gd name="connsiteX4" fmla="*/ 259725 w 519449"/>
              <a:gd name="connsiteY4" fmla="*/ 1100560 h 2114548"/>
              <a:gd name="connsiteX5" fmla="*/ 259725 w 519449"/>
              <a:gd name="connsiteY5" fmla="*/ 2071262 h 2114548"/>
              <a:gd name="connsiteX6" fmla="*/ 0 w 519449"/>
              <a:gd name="connsiteY6" fmla="*/ 2114548 h 2114548"/>
              <a:gd name="connsiteX7" fmla="*/ 0 w 519449"/>
              <a:gd name="connsiteY7" fmla="*/ 0 h 2114548"/>
              <a:gd name="connsiteX0" fmla="*/ 0 w 519449"/>
              <a:gd name="connsiteY0" fmla="*/ 0 h 2114548"/>
              <a:gd name="connsiteX1" fmla="*/ 259725 w 519449"/>
              <a:gd name="connsiteY1" fmla="*/ 43286 h 2114548"/>
              <a:gd name="connsiteX2" fmla="*/ 259725 w 519449"/>
              <a:gd name="connsiteY2" fmla="*/ 1013988 h 2114548"/>
              <a:gd name="connsiteX3" fmla="*/ 519450 w 519449"/>
              <a:gd name="connsiteY3" fmla="*/ 1057274 h 2114548"/>
              <a:gd name="connsiteX4" fmla="*/ 259725 w 519449"/>
              <a:gd name="connsiteY4" fmla="*/ 1100560 h 2114548"/>
              <a:gd name="connsiteX5" fmla="*/ 259725 w 519449"/>
              <a:gd name="connsiteY5" fmla="*/ 2071262 h 2114548"/>
              <a:gd name="connsiteX6" fmla="*/ 0 w 519449"/>
              <a:gd name="connsiteY6" fmla="*/ 2114548 h 2114548"/>
              <a:gd name="connsiteX0" fmla="*/ 0 w 519450"/>
              <a:gd name="connsiteY0" fmla="*/ 0 h 2114548"/>
              <a:gd name="connsiteX1" fmla="*/ 259725 w 519450"/>
              <a:gd name="connsiteY1" fmla="*/ 43286 h 2114548"/>
              <a:gd name="connsiteX2" fmla="*/ 259725 w 519450"/>
              <a:gd name="connsiteY2" fmla="*/ 1013988 h 2114548"/>
              <a:gd name="connsiteX3" fmla="*/ 519450 w 519450"/>
              <a:gd name="connsiteY3" fmla="*/ 1057274 h 2114548"/>
              <a:gd name="connsiteX4" fmla="*/ 259725 w 519450"/>
              <a:gd name="connsiteY4" fmla="*/ 1100560 h 2114548"/>
              <a:gd name="connsiteX5" fmla="*/ 259725 w 519450"/>
              <a:gd name="connsiteY5" fmla="*/ 2071262 h 2114548"/>
              <a:gd name="connsiteX6" fmla="*/ 0 w 519450"/>
              <a:gd name="connsiteY6" fmla="*/ 2114548 h 2114548"/>
              <a:gd name="connsiteX7" fmla="*/ 0 w 519450"/>
              <a:gd name="connsiteY7" fmla="*/ 0 h 2114548"/>
              <a:gd name="connsiteX0" fmla="*/ 0 w 519450"/>
              <a:gd name="connsiteY0" fmla="*/ 0 h 2114548"/>
              <a:gd name="connsiteX1" fmla="*/ 259725 w 519450"/>
              <a:gd name="connsiteY1" fmla="*/ 43286 h 2114548"/>
              <a:gd name="connsiteX2" fmla="*/ 259725 w 519450"/>
              <a:gd name="connsiteY2" fmla="*/ 1013988 h 2114548"/>
              <a:gd name="connsiteX3" fmla="*/ 386100 w 519450"/>
              <a:gd name="connsiteY3" fmla="*/ 1047749 h 2114548"/>
              <a:gd name="connsiteX4" fmla="*/ 259725 w 519450"/>
              <a:gd name="connsiteY4" fmla="*/ 1100560 h 2114548"/>
              <a:gd name="connsiteX5" fmla="*/ 259725 w 519450"/>
              <a:gd name="connsiteY5" fmla="*/ 2071262 h 2114548"/>
              <a:gd name="connsiteX6" fmla="*/ 0 w 519450"/>
              <a:gd name="connsiteY6" fmla="*/ 2114548 h 2114548"/>
              <a:gd name="connsiteX0" fmla="*/ 0 w 414675"/>
              <a:gd name="connsiteY0" fmla="*/ 0 h 2114548"/>
              <a:gd name="connsiteX1" fmla="*/ 259725 w 414675"/>
              <a:gd name="connsiteY1" fmla="*/ 43286 h 2114548"/>
              <a:gd name="connsiteX2" fmla="*/ 259725 w 414675"/>
              <a:gd name="connsiteY2" fmla="*/ 1013988 h 2114548"/>
              <a:gd name="connsiteX3" fmla="*/ 414675 w 414675"/>
              <a:gd name="connsiteY3" fmla="*/ 1038224 h 2114548"/>
              <a:gd name="connsiteX4" fmla="*/ 259725 w 414675"/>
              <a:gd name="connsiteY4" fmla="*/ 1100560 h 2114548"/>
              <a:gd name="connsiteX5" fmla="*/ 259725 w 414675"/>
              <a:gd name="connsiteY5" fmla="*/ 2071262 h 2114548"/>
              <a:gd name="connsiteX6" fmla="*/ 0 w 414675"/>
              <a:gd name="connsiteY6" fmla="*/ 2114548 h 2114548"/>
              <a:gd name="connsiteX7" fmla="*/ 0 w 414675"/>
              <a:gd name="connsiteY7" fmla="*/ 0 h 2114548"/>
              <a:gd name="connsiteX0" fmla="*/ 0 w 414675"/>
              <a:gd name="connsiteY0" fmla="*/ 0 h 2114548"/>
              <a:gd name="connsiteX1" fmla="*/ 259725 w 414675"/>
              <a:gd name="connsiteY1" fmla="*/ 43286 h 2114548"/>
              <a:gd name="connsiteX2" fmla="*/ 259725 w 414675"/>
              <a:gd name="connsiteY2" fmla="*/ 1013988 h 2114548"/>
              <a:gd name="connsiteX3" fmla="*/ 386100 w 414675"/>
              <a:gd name="connsiteY3" fmla="*/ 1047749 h 2114548"/>
              <a:gd name="connsiteX4" fmla="*/ 259725 w 414675"/>
              <a:gd name="connsiteY4" fmla="*/ 1100560 h 2114548"/>
              <a:gd name="connsiteX5" fmla="*/ 259725 w 414675"/>
              <a:gd name="connsiteY5" fmla="*/ 2071262 h 2114548"/>
              <a:gd name="connsiteX6" fmla="*/ 0 w 414675"/>
              <a:gd name="connsiteY6" fmla="*/ 2114548 h 2114548"/>
              <a:gd name="connsiteX0" fmla="*/ 0 w 414675"/>
              <a:gd name="connsiteY0" fmla="*/ 0 h 2910444"/>
              <a:gd name="connsiteX1" fmla="*/ 259725 w 414675"/>
              <a:gd name="connsiteY1" fmla="*/ 43286 h 2910444"/>
              <a:gd name="connsiteX2" fmla="*/ 259725 w 414675"/>
              <a:gd name="connsiteY2" fmla="*/ 1013988 h 2910444"/>
              <a:gd name="connsiteX3" fmla="*/ 414675 w 414675"/>
              <a:gd name="connsiteY3" fmla="*/ 1038224 h 2910444"/>
              <a:gd name="connsiteX4" fmla="*/ 259725 w 414675"/>
              <a:gd name="connsiteY4" fmla="*/ 1100560 h 2910444"/>
              <a:gd name="connsiteX5" fmla="*/ 259725 w 414675"/>
              <a:gd name="connsiteY5" fmla="*/ 2071262 h 2910444"/>
              <a:gd name="connsiteX6" fmla="*/ 0 w 414675"/>
              <a:gd name="connsiteY6" fmla="*/ 2114548 h 2910444"/>
              <a:gd name="connsiteX7" fmla="*/ 0 w 414675"/>
              <a:gd name="connsiteY7" fmla="*/ 0 h 2910444"/>
              <a:gd name="connsiteX0" fmla="*/ 0 w 414675"/>
              <a:gd name="connsiteY0" fmla="*/ 0 h 2910444"/>
              <a:gd name="connsiteX1" fmla="*/ 259725 w 414675"/>
              <a:gd name="connsiteY1" fmla="*/ 43286 h 2910444"/>
              <a:gd name="connsiteX2" fmla="*/ 259725 w 414675"/>
              <a:gd name="connsiteY2" fmla="*/ 1013988 h 2910444"/>
              <a:gd name="connsiteX3" fmla="*/ 386100 w 414675"/>
              <a:gd name="connsiteY3" fmla="*/ 1047749 h 2910444"/>
              <a:gd name="connsiteX4" fmla="*/ 259725 w 414675"/>
              <a:gd name="connsiteY4" fmla="*/ 1100560 h 2910444"/>
              <a:gd name="connsiteX5" fmla="*/ 278775 w 414675"/>
              <a:gd name="connsiteY5" fmla="*/ 2909931 h 2910444"/>
              <a:gd name="connsiteX6" fmla="*/ 0 w 414675"/>
              <a:gd name="connsiteY6" fmla="*/ 2114548 h 2910444"/>
              <a:gd name="connsiteX0" fmla="*/ 0 w 414675"/>
              <a:gd name="connsiteY0" fmla="*/ 0 h 2953217"/>
              <a:gd name="connsiteX1" fmla="*/ 259725 w 414675"/>
              <a:gd name="connsiteY1" fmla="*/ 43286 h 2953217"/>
              <a:gd name="connsiteX2" fmla="*/ 259725 w 414675"/>
              <a:gd name="connsiteY2" fmla="*/ 1013988 h 2953217"/>
              <a:gd name="connsiteX3" fmla="*/ 414675 w 414675"/>
              <a:gd name="connsiteY3" fmla="*/ 1038224 h 2953217"/>
              <a:gd name="connsiteX4" fmla="*/ 259725 w 414675"/>
              <a:gd name="connsiteY4" fmla="*/ 1100560 h 2953217"/>
              <a:gd name="connsiteX5" fmla="*/ 259725 w 414675"/>
              <a:gd name="connsiteY5" fmla="*/ 2071262 h 2953217"/>
              <a:gd name="connsiteX6" fmla="*/ 0 w 414675"/>
              <a:gd name="connsiteY6" fmla="*/ 2114548 h 2953217"/>
              <a:gd name="connsiteX7" fmla="*/ 0 w 414675"/>
              <a:gd name="connsiteY7" fmla="*/ 0 h 2953217"/>
              <a:gd name="connsiteX0" fmla="*/ 0 w 414675"/>
              <a:gd name="connsiteY0" fmla="*/ 0 h 2953217"/>
              <a:gd name="connsiteX1" fmla="*/ 259725 w 414675"/>
              <a:gd name="connsiteY1" fmla="*/ 43286 h 2953217"/>
              <a:gd name="connsiteX2" fmla="*/ 259725 w 414675"/>
              <a:gd name="connsiteY2" fmla="*/ 1013988 h 2953217"/>
              <a:gd name="connsiteX3" fmla="*/ 386100 w 414675"/>
              <a:gd name="connsiteY3" fmla="*/ 1047749 h 2953217"/>
              <a:gd name="connsiteX4" fmla="*/ 259725 w 414675"/>
              <a:gd name="connsiteY4" fmla="*/ 1100560 h 2953217"/>
              <a:gd name="connsiteX5" fmla="*/ 278775 w 414675"/>
              <a:gd name="connsiteY5" fmla="*/ 2909931 h 2953217"/>
              <a:gd name="connsiteX6" fmla="*/ 57150 w 414675"/>
              <a:gd name="connsiteY6" fmla="*/ 2953217 h 29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75" h="2953217" stroke="0" extrusionOk="0">
                <a:moveTo>
                  <a:pt x="0" y="0"/>
                </a:moveTo>
                <a:cubicBezTo>
                  <a:pt x="143442" y="0"/>
                  <a:pt x="259725" y="19380"/>
                  <a:pt x="259725" y="43286"/>
                </a:cubicBezTo>
                <a:lnTo>
                  <a:pt x="259725" y="1013988"/>
                </a:lnTo>
                <a:cubicBezTo>
                  <a:pt x="259725" y="1037894"/>
                  <a:pt x="271233" y="1038224"/>
                  <a:pt x="414675" y="1038224"/>
                </a:cubicBezTo>
                <a:cubicBezTo>
                  <a:pt x="271233" y="1038224"/>
                  <a:pt x="259725" y="1076654"/>
                  <a:pt x="259725" y="1100560"/>
                </a:cubicBezTo>
                <a:lnTo>
                  <a:pt x="259725" y="2071262"/>
                </a:lnTo>
                <a:cubicBezTo>
                  <a:pt x="259725" y="2095168"/>
                  <a:pt x="143442" y="2114548"/>
                  <a:pt x="0" y="2114548"/>
                </a:cubicBezTo>
                <a:lnTo>
                  <a:pt x="0" y="0"/>
                </a:lnTo>
                <a:close/>
              </a:path>
              <a:path w="414675" h="2953217" fill="none">
                <a:moveTo>
                  <a:pt x="0" y="0"/>
                </a:moveTo>
                <a:cubicBezTo>
                  <a:pt x="143442" y="0"/>
                  <a:pt x="259725" y="19380"/>
                  <a:pt x="259725" y="43286"/>
                </a:cubicBezTo>
                <a:lnTo>
                  <a:pt x="259725" y="1013988"/>
                </a:lnTo>
                <a:cubicBezTo>
                  <a:pt x="259725" y="1037894"/>
                  <a:pt x="242658" y="1047749"/>
                  <a:pt x="386100" y="1047749"/>
                </a:cubicBezTo>
                <a:cubicBezTo>
                  <a:pt x="242658" y="1047749"/>
                  <a:pt x="259725" y="1076654"/>
                  <a:pt x="259725" y="1100560"/>
                </a:cubicBezTo>
                <a:lnTo>
                  <a:pt x="278775" y="2909931"/>
                </a:lnTo>
                <a:cubicBezTo>
                  <a:pt x="278775" y="2933837"/>
                  <a:pt x="200592" y="2953217"/>
                  <a:pt x="57150" y="295321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248525" y="2990850"/>
            <a:ext cx="3857625" cy="53877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ИЗУЧАЮТ САМОСТОЯТЕЛЬНО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5631" y="2998425"/>
            <a:ext cx="3815600" cy="22169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Т</a:t>
            </a:r>
            <a:r>
              <a:rPr lang="ru-RU" b="1" dirty="0" smtClean="0"/>
              <a:t>радиционное </a:t>
            </a:r>
            <a:r>
              <a:rPr lang="ru-RU" b="1" dirty="0"/>
              <a:t>обучение ограничивает возможности реализации </a:t>
            </a:r>
            <a:r>
              <a:rPr lang="ru-RU" b="1" dirty="0" err="1"/>
              <a:t>компетентностного</a:t>
            </a:r>
            <a:r>
              <a:rPr lang="ru-RU" b="1" dirty="0"/>
              <a:t> </a:t>
            </a:r>
            <a:r>
              <a:rPr lang="ru-RU" b="1" dirty="0" smtClean="0"/>
              <a:t>подхода: слабо справляется </a:t>
            </a:r>
            <a:r>
              <a:rPr lang="ru-RU" b="1" dirty="0"/>
              <a:t>с формированием и развитием у учащихся актуальных в XXI веке </a:t>
            </a:r>
            <a:r>
              <a:rPr lang="ru-RU" b="1" dirty="0" smtClean="0"/>
              <a:t>компетенций 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629057" y="395187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07419" y="2775694"/>
            <a:ext cx="3127996" cy="283333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9548" y="3049310"/>
            <a:ext cx="1728000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ответственность и лидерство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8716" y="2509310"/>
            <a:ext cx="1888164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творческий </a:t>
            </a:r>
            <a:r>
              <a:rPr lang="ru-RU" sz="1600" dirty="0" smtClean="0"/>
              <a:t>подход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и новаторство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17790" y="2998425"/>
            <a:ext cx="1338943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критическое мышление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08735" y="3828221"/>
            <a:ext cx="1764000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способность решать проблемы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565674" y="4843196"/>
            <a:ext cx="2007061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коммуникабельность и сотрудничество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12015" y="5526739"/>
            <a:ext cx="1769169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информационная </a:t>
            </a:r>
            <a:r>
              <a:rPr lang="ru-RU" sz="1600" dirty="0" smtClean="0"/>
              <a:t>грамотность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21990" y="4818523"/>
            <a:ext cx="2297059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гибкость и </a:t>
            </a:r>
            <a:r>
              <a:rPr lang="ru-RU" sz="1600" dirty="0" smtClean="0"/>
              <a:t>способность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к адаптации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39548" y="3881897"/>
            <a:ext cx="1908000" cy="540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инициативность и самостоятельность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689180" y="3393055"/>
            <a:ext cx="1660159" cy="1517684"/>
            <a:chOff x="7689180" y="3393055"/>
            <a:chExt cx="1660159" cy="1517684"/>
          </a:xfrm>
        </p:grpSpPr>
        <p:sp>
          <p:nvSpPr>
            <p:cNvPr id="8" name="Овал 7"/>
            <p:cNvSpPr/>
            <p:nvPr/>
          </p:nvSpPr>
          <p:spPr>
            <a:xfrm>
              <a:off x="7733070" y="3393055"/>
              <a:ext cx="1572380" cy="151768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21" name="Picture 2" descr="Картинки по запросу делает уроки 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180" y="3538425"/>
              <a:ext cx="1660159" cy="12036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2707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8238BA"/>
                </a:solidFill>
              </a:rPr>
              <a:t>Обучение в рамках модели «</a:t>
            </a:r>
            <a:r>
              <a:rPr lang="ru-RU" sz="3200" b="1" dirty="0" smtClean="0">
                <a:solidFill>
                  <a:srgbClr val="8238BA"/>
                </a:solidFill>
              </a:rPr>
              <a:t>Перевернутого класса» 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558" y="2714397"/>
            <a:ext cx="2736000" cy="15735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</a:t>
            </a:r>
            <a:r>
              <a:rPr lang="ru-RU" dirty="0"/>
              <a:t>. Педагоги готовят несколько </a:t>
            </a:r>
            <a:r>
              <a:rPr lang="ru-RU" dirty="0" err="1"/>
              <a:t>видеолекций</a:t>
            </a:r>
            <a:r>
              <a:rPr lang="ru-RU" dirty="0"/>
              <a:t> в неделю (это могут </a:t>
            </a:r>
            <a:r>
              <a:rPr lang="ru-RU" dirty="0" smtClean="0"/>
              <a:t>быть и </a:t>
            </a:r>
            <a:r>
              <a:rPr lang="ru-RU" dirty="0"/>
              <a:t>готовые материалы </a:t>
            </a:r>
            <a:r>
              <a:rPr lang="ru-RU" dirty="0" smtClean="0"/>
              <a:t>из Интернета)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016562" y="3227254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02617" y="2721529"/>
            <a:ext cx="2664000" cy="9057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2. Обучающиеся </a:t>
            </a:r>
            <a:r>
              <a:rPr lang="ru-RU" dirty="0"/>
              <a:t>смотрят </a:t>
            </a:r>
            <a:r>
              <a:rPr lang="ru-RU" dirty="0" err="1" smtClean="0"/>
              <a:t>видеолекции</a:t>
            </a:r>
            <a:r>
              <a:rPr lang="ru-RU" dirty="0" smtClean="0"/>
              <a:t> </a:t>
            </a:r>
            <a:r>
              <a:rPr lang="ru-RU" dirty="0"/>
              <a:t>дома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5734497" y="3730543"/>
            <a:ext cx="338750" cy="31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40839" y="4156617"/>
            <a:ext cx="3672000" cy="20149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600" dirty="0"/>
              <a:t>Особенности </a:t>
            </a:r>
            <a:r>
              <a:rPr lang="ru-RU" sz="1600" dirty="0" smtClean="0"/>
              <a:t>просмотра:  </a:t>
            </a:r>
          </a:p>
          <a:p>
            <a:pPr fontAlgn="base"/>
            <a:r>
              <a:rPr lang="ru-RU" sz="1600" dirty="0" smtClean="0"/>
              <a:t>- ученик </a:t>
            </a:r>
            <a:r>
              <a:rPr lang="ru-RU" sz="1600" dirty="0"/>
              <a:t>осваивает материал в </a:t>
            </a:r>
            <a:r>
              <a:rPr lang="ru-RU" sz="1600" dirty="0" smtClean="0"/>
              <a:t>индивидуальном </a:t>
            </a:r>
            <a:r>
              <a:rPr lang="ru-RU" sz="1600" dirty="0"/>
              <a:t>темпе;</a:t>
            </a:r>
          </a:p>
          <a:p>
            <a:pPr lvl="0" fontAlgn="base"/>
            <a:r>
              <a:rPr lang="ru-RU" sz="1600" dirty="0" smtClean="0"/>
              <a:t>- отсутствуют </a:t>
            </a:r>
            <a:r>
              <a:rPr lang="ru-RU" sz="1600" dirty="0"/>
              <a:t>временные </a:t>
            </a:r>
            <a:r>
              <a:rPr lang="ru-RU" sz="1600" dirty="0" smtClean="0"/>
              <a:t>ограничения;</a:t>
            </a:r>
            <a:endParaRPr lang="ru-RU" sz="1600" dirty="0"/>
          </a:p>
          <a:p>
            <a:pPr lvl="0" fontAlgn="base"/>
            <a:r>
              <a:rPr lang="ru-RU" sz="1600" dirty="0" smtClean="0"/>
              <a:t>- возможность </a:t>
            </a:r>
            <a:r>
              <a:rPr lang="ru-RU" sz="1600" dirty="0"/>
              <a:t>общаться со сверстниками и </a:t>
            </a:r>
            <a:r>
              <a:rPr lang="ru-RU" sz="1600" dirty="0" smtClean="0"/>
              <a:t>педагогом посредством </a:t>
            </a:r>
            <a:r>
              <a:rPr lang="ru-RU" sz="1600" dirty="0"/>
              <a:t>онлайновых дискуссий.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7554664" y="324061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87182" y="2716031"/>
            <a:ext cx="2844000" cy="143196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Урочное </a:t>
            </a:r>
            <a:r>
              <a:rPr lang="ru-RU" dirty="0"/>
              <a:t>время используется для выполнения практических работ или другой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82786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1707" y="3074805"/>
            <a:ext cx="5668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Обучающиеся могут делиться на </a:t>
            </a:r>
            <a:r>
              <a:rPr lang="ru-RU" sz="2000" b="1" dirty="0" smtClean="0"/>
              <a:t>группы: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 smtClean="0"/>
              <a:t>по </a:t>
            </a:r>
            <a:r>
              <a:rPr lang="ru-RU" sz="2000" dirty="0"/>
              <a:t>уровню </a:t>
            </a:r>
            <a:r>
              <a:rPr lang="ru-RU" sz="2000" dirty="0" smtClean="0"/>
              <a:t>подготовленности;</a:t>
            </a:r>
          </a:p>
          <a:p>
            <a:pPr marL="342900" indent="-342900" fontAlgn="base">
              <a:buFontTx/>
              <a:buChar char="-"/>
            </a:pPr>
            <a:r>
              <a:rPr lang="ru-RU" sz="2000" dirty="0" smtClean="0"/>
              <a:t>по предпочтению определённого вида деятельности (просмотр видео, чтение, письмо).</a:t>
            </a:r>
          </a:p>
          <a:p>
            <a:pPr fontAlgn="base"/>
            <a:r>
              <a:rPr lang="ru-RU" sz="2000" dirty="0" smtClean="0"/>
              <a:t>Сначала используются навыки</a:t>
            </a:r>
            <a:r>
              <a:rPr lang="ru-RU" sz="2000" dirty="0"/>
              <a:t>, которые у </a:t>
            </a:r>
            <a:r>
              <a:rPr lang="ru-RU" sz="2000" dirty="0" smtClean="0"/>
              <a:t>детей наиболее развиты, а затем </a:t>
            </a:r>
            <a:r>
              <a:rPr lang="ru-RU" sz="2000" dirty="0"/>
              <a:t>следует </a:t>
            </a:r>
            <a:r>
              <a:rPr lang="ru-RU" sz="2000" dirty="0" smtClean="0"/>
              <a:t>развивать </a:t>
            </a:r>
            <a:r>
              <a:rPr lang="ru-RU" sz="2000" dirty="0"/>
              <a:t>и другие </a:t>
            </a:r>
            <a:r>
              <a:rPr lang="ru-RU" sz="2000" dirty="0" smtClean="0"/>
              <a:t>способности.</a:t>
            </a:r>
            <a:endParaRPr lang="ru-RU" sz="2000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1023634"/>
            <a:ext cx="4980165" cy="17281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8238BA"/>
                </a:solidFill>
              </a:rPr>
              <a:t>Обучение в рамках модели «</a:t>
            </a:r>
            <a:r>
              <a:rPr lang="ru-RU" sz="3200" dirty="0" smtClean="0">
                <a:solidFill>
                  <a:srgbClr val="8238BA"/>
                </a:solidFill>
              </a:rPr>
              <a:t>Перевернутого класса» </a:t>
            </a:r>
            <a:endParaRPr lang="ru-RU" sz="3200" dirty="0">
              <a:solidFill>
                <a:srgbClr val="8238BA"/>
              </a:solidFill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096" y="1893120"/>
            <a:ext cx="4468458" cy="29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405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Преимущества </a:t>
            </a:r>
            <a:r>
              <a:rPr lang="ru-RU" sz="3200" b="1" dirty="0">
                <a:solidFill>
                  <a:srgbClr val="8238BA"/>
                </a:solidFill>
              </a:rPr>
              <a:t>модели «Перевёрнутого класса»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733294140"/>
              </p:ext>
            </p:extLst>
          </p:nvPr>
        </p:nvGraphicFramePr>
        <p:xfrm>
          <a:off x="1828800" y="2581274"/>
          <a:ext cx="9566693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2098" y="5407656"/>
            <a:ext cx="929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 использование </a:t>
            </a:r>
            <a:r>
              <a:rPr lang="ru-RU" dirty="0"/>
              <a:t>образовательных возможностей </a:t>
            </a:r>
            <a:r>
              <a:rPr lang="ru-RU" dirty="0" smtClean="0"/>
              <a:t>сети Интернет, общение </a:t>
            </a:r>
            <a:r>
              <a:rPr lang="ru-RU" dirty="0"/>
              <a:t>между учащимися способствуют </a:t>
            </a:r>
            <a:r>
              <a:rPr lang="ru-RU" dirty="0" smtClean="0"/>
              <a:t>формированию ключевых компетенций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496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432" y="2988541"/>
            <a:ext cx="5254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стереотипы</a:t>
            </a:r>
            <a:r>
              <a:rPr lang="ru-RU" sz="2000" dirty="0"/>
              <a:t>, которые сложились у педагогов и руководителей относительно того, как надо учить </a:t>
            </a:r>
            <a:r>
              <a:rPr lang="ru-RU" sz="2000" dirty="0" smtClean="0"/>
              <a:t>детей;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не </a:t>
            </a:r>
            <a:r>
              <a:rPr lang="ru-RU" sz="2000" dirty="0"/>
              <a:t>все обучающиеся имеют технические возможности для изучения теории посредством </a:t>
            </a:r>
            <a:r>
              <a:rPr lang="ru-RU" sz="2000" dirty="0" smtClean="0"/>
              <a:t>сети Интернет</a:t>
            </a:r>
            <a:r>
              <a:rPr lang="ru-RU" sz="2000" dirty="0"/>
              <a:t>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1023634"/>
            <a:ext cx="4980165" cy="17281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8238BA"/>
                </a:solidFill>
              </a:rPr>
              <a:t>П</a:t>
            </a:r>
            <a:r>
              <a:rPr lang="ru-RU" sz="3200" dirty="0" smtClean="0">
                <a:solidFill>
                  <a:srgbClr val="8238BA"/>
                </a:solidFill>
              </a:rPr>
              <a:t>репятствия </a:t>
            </a:r>
            <a:r>
              <a:rPr lang="ru-RU" sz="3200" dirty="0">
                <a:solidFill>
                  <a:srgbClr val="8238BA"/>
                </a:solidFill>
              </a:rPr>
              <a:t>и ограничения по применению модели «Перевернутого класса</a:t>
            </a:r>
            <a:r>
              <a:rPr lang="ru-RU" sz="3200" dirty="0" smtClean="0">
                <a:solidFill>
                  <a:srgbClr val="8238BA"/>
                </a:solidFill>
              </a:rPr>
              <a:t>» </a:t>
            </a:r>
            <a:endParaRPr lang="ru-RU" sz="3200" dirty="0">
              <a:solidFill>
                <a:srgbClr val="8238BA"/>
              </a:solidFill>
            </a:endParaRPr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93" y="2125899"/>
            <a:ext cx="4554324" cy="26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3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432" y="2988541"/>
            <a:ext cx="52542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000" dirty="0" smtClean="0"/>
              <a:t>каждое </a:t>
            </a:r>
            <a:r>
              <a:rPr lang="ru-RU" sz="2000" dirty="0"/>
              <a:t>учебное видео </a:t>
            </a:r>
            <a:r>
              <a:rPr lang="ru-RU" sz="2000" dirty="0" smtClean="0"/>
              <a:t>следует </a:t>
            </a:r>
            <a:r>
              <a:rPr lang="ru-RU" sz="2000" dirty="0"/>
              <a:t>сопровождать </a:t>
            </a:r>
            <a:r>
              <a:rPr lang="ru-RU" sz="2000" dirty="0" smtClean="0"/>
              <a:t>чёткими </a:t>
            </a:r>
            <a:r>
              <a:rPr lang="ru-RU" sz="2000" dirty="0"/>
              <a:t>учебными целями и поэтапной </a:t>
            </a:r>
            <a:r>
              <a:rPr lang="ru-RU" sz="2000" dirty="0" smtClean="0"/>
              <a:t>инструкцией;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к каждому учебному </a:t>
            </a:r>
            <a:r>
              <a:rPr lang="ru-RU" sz="2000" dirty="0"/>
              <a:t>видео </a:t>
            </a:r>
            <a:r>
              <a:rPr lang="ru-RU" sz="2000" dirty="0" smtClean="0"/>
              <a:t>необходимо давать задания;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привлекать </a:t>
            </a:r>
            <a:r>
              <a:rPr lang="ru-RU" sz="2000" dirty="0"/>
              <a:t>учеников к написанию конспектов или небольших заметок по просмотренному видео.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1023634"/>
            <a:ext cx="4980165" cy="17281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8238BA"/>
                </a:solidFill>
              </a:rPr>
              <a:t>Рекомендации по организации обучения</a:t>
            </a:r>
            <a:endParaRPr lang="ru-RU" sz="3200" dirty="0">
              <a:solidFill>
                <a:srgbClr val="8238BA"/>
              </a:solidFill>
            </a:endParaRPr>
          </a:p>
        </p:txBody>
      </p:sp>
      <p:pic>
        <p:nvPicPr>
          <p:cNvPr id="19460" name="Picture 4" descr="Картинки по запросу ученик за компом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92" y="1942284"/>
            <a:ext cx="4375329" cy="29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6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" t="3998" r="3020"/>
          <a:stretch/>
        </p:blipFill>
        <p:spPr bwMode="auto">
          <a:xfrm>
            <a:off x="2300285" y="1256481"/>
            <a:ext cx="7591425" cy="4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376609" y="2740098"/>
            <a:ext cx="5076826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8238BA"/>
                </a:solidFill>
              </a:rPr>
              <a:t>Где взять </a:t>
            </a:r>
            <a:r>
              <a:rPr lang="ru-RU" sz="2400" b="1" dirty="0" err="1" smtClean="0">
                <a:solidFill>
                  <a:srgbClr val="8238BA"/>
                </a:solidFill>
              </a:rPr>
              <a:t>видеолекции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6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796" y="3926601"/>
            <a:ext cx="851902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54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855" y="1003297"/>
            <a:ext cx="2831993" cy="21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741" y="1291866"/>
            <a:ext cx="3361422" cy="38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>
            <a:off x="2419350" y="1291867"/>
            <a:ext cx="1765300" cy="27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61814" y="4700587"/>
            <a:ext cx="2880372" cy="847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 – </a:t>
            </a:r>
            <a:br>
              <a:rPr lang="ru-RU" dirty="0" smtClean="0"/>
            </a:br>
            <a:r>
              <a:rPr lang="ru-RU" dirty="0" smtClean="0"/>
              <a:t>активный участник учебной деятельности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61740" y="4967287"/>
            <a:ext cx="2480322" cy="5715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– направляющее звено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581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4144" y="1939882"/>
            <a:ext cx="5949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Академия Сал Хана </a:t>
            </a:r>
            <a:r>
              <a:rPr lang="ru-RU" dirty="0" smtClean="0"/>
              <a:t>- </a:t>
            </a:r>
            <a:r>
              <a:rPr lang="ru-RU" dirty="0"/>
              <a:t>некоммерческая организация, ставящая своей целью улучшение системы образования </a:t>
            </a:r>
            <a:r>
              <a:rPr lang="ru-RU" dirty="0" smtClean="0"/>
              <a:t>путём </a:t>
            </a:r>
            <a:r>
              <a:rPr lang="ru-RU" dirty="0"/>
              <a:t>предоставления бесплатного образования мирового класса каждому человеку в любой точке мира.  </a:t>
            </a:r>
          </a:p>
          <a:p>
            <a:r>
              <a:rPr lang="ru-RU" dirty="0" smtClean="0"/>
              <a:t>В </a:t>
            </a:r>
            <a:r>
              <a:rPr lang="ru-RU" dirty="0"/>
              <a:t>настоящее время видео библиотека Академии Хана включает в себя более 2400 видео и </a:t>
            </a:r>
            <a:r>
              <a:rPr lang="ru-RU" dirty="0" err="1"/>
              <a:t>флеш</a:t>
            </a:r>
            <a:r>
              <a:rPr lang="ru-RU" dirty="0"/>
              <a:t> уроков, которые </a:t>
            </a:r>
            <a:r>
              <a:rPr lang="ru-RU" dirty="0" smtClean="0"/>
              <a:t>покрывают </a:t>
            </a:r>
            <a:r>
              <a:rPr lang="ru-RU" dirty="0"/>
              <a:t>уровень средней школы (США) по математике, естественным наукам - биологии, химии, </a:t>
            </a:r>
            <a:r>
              <a:rPr lang="ru-RU" dirty="0" smtClean="0"/>
              <a:t>физике. Имеются </a:t>
            </a:r>
            <a:r>
              <a:rPr lang="ru-RU" dirty="0"/>
              <a:t>лекции по гуманитарным </a:t>
            </a:r>
            <a:r>
              <a:rPr lang="ru-RU" dirty="0" smtClean="0"/>
              <a:t>предметам. </a:t>
            </a:r>
            <a:endParaRPr lang="ru-RU" dirty="0"/>
          </a:p>
          <a:p>
            <a:r>
              <a:rPr lang="ru-RU" dirty="0"/>
              <a:t>Уроки интенсивно переводятся с английского на другие языки мира.</a:t>
            </a: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993" y="1939881"/>
            <a:ext cx="2056139" cy="29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4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50634" y="1971428"/>
            <a:ext cx="5193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- использовать </a:t>
            </a:r>
            <a:r>
              <a:rPr lang="ru-RU" sz="2000" dirty="0"/>
              <a:t>в процессе обучения технологические инструменты, а также «персонализировать учебное пространство для углубления знаний»;</a:t>
            </a:r>
          </a:p>
          <a:p>
            <a:pPr lvl="0"/>
            <a:r>
              <a:rPr lang="ru-RU" sz="2000" dirty="0" smtClean="0"/>
              <a:t>- понимать </a:t>
            </a:r>
            <a:r>
              <a:rPr lang="ru-RU" sz="2000" dirty="0"/>
              <a:t>специфику обучения в цифровом мире и действовать только безопасными и законными методами;</a:t>
            </a:r>
          </a:p>
          <a:p>
            <a:pPr lvl="0"/>
            <a:r>
              <a:rPr lang="ru-RU" sz="2000" dirty="0" smtClean="0"/>
              <a:t>- при </a:t>
            </a:r>
            <a:r>
              <a:rPr lang="ru-RU" sz="2000" dirty="0"/>
              <a:t>изучении материала учащийся должен мыслить критически;</a:t>
            </a:r>
          </a:p>
          <a:p>
            <a:pPr lvl="0"/>
            <a:r>
              <a:rPr lang="ru-RU" sz="2000" dirty="0" smtClean="0"/>
              <a:t>- важно </a:t>
            </a:r>
            <a:r>
              <a:rPr lang="ru-RU" sz="2000" dirty="0"/>
              <a:t>не только изучить </a:t>
            </a:r>
            <a:r>
              <a:rPr lang="ru-RU" sz="2000" dirty="0" smtClean="0"/>
              <a:t>материалы</a:t>
            </a:r>
            <a:r>
              <a:rPr lang="ru-RU" sz="2000" dirty="0"/>
              <a:t>, но и уметь «решать проблемы </a:t>
            </a:r>
            <a:r>
              <a:rPr lang="ru-RU" sz="2000" dirty="0" smtClean="0"/>
              <a:t>путём </a:t>
            </a:r>
            <a:r>
              <a:rPr lang="ru-RU" sz="2000" dirty="0"/>
              <a:t>создания новых решений».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35631" y="845390"/>
            <a:ext cx="5515003" cy="19064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8238BA"/>
                </a:solidFill>
              </a:rPr>
              <a:t>Требования, предъявляемые к </a:t>
            </a:r>
            <a:r>
              <a:rPr lang="ru-RU" sz="3200" dirty="0">
                <a:solidFill>
                  <a:srgbClr val="8238BA"/>
                </a:solidFill>
              </a:rPr>
              <a:t>обучению в рамках модели «Перевернутого класса</a:t>
            </a:r>
            <a:r>
              <a:rPr lang="ru-RU" sz="3200" dirty="0" smtClean="0">
                <a:solidFill>
                  <a:srgbClr val="8238BA"/>
                </a:solidFill>
              </a:rPr>
              <a:t>»</a:t>
            </a:r>
            <a:endParaRPr lang="ru-RU" sz="3200" dirty="0">
              <a:solidFill>
                <a:srgbClr val="8238BA"/>
              </a:solidFill>
            </a:endParaRPr>
          </a:p>
        </p:txBody>
      </p:sp>
      <p:sp>
        <p:nvSpPr>
          <p:cNvPr id="2" name="AutoShape 2" descr="Картинки по запросу flipped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flipped classro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flipped class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3" y="3378500"/>
            <a:ext cx="2984651" cy="235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06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407" y="2334269"/>
            <a:ext cx="5725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ереход </a:t>
            </a:r>
            <a:r>
              <a:rPr lang="ru-RU" dirty="0"/>
              <a:t>к модели «Перевернутого класса» является переходом от главенства педагога к главенству ученика. </a:t>
            </a:r>
            <a:r>
              <a:rPr lang="ru-RU" dirty="0" smtClean="0"/>
              <a:t>Обучающиеся </a:t>
            </a:r>
            <a:r>
              <a:rPr lang="ru-RU" dirty="0"/>
              <a:t>перестают быть пассивными участниками образовательного </a:t>
            </a:r>
            <a:r>
              <a:rPr lang="ru-RU" dirty="0" smtClean="0"/>
              <a:t>процесса, ответственность за знания возлагается  </a:t>
            </a:r>
            <a:r>
              <a:rPr lang="ru-RU" smtClean="0"/>
              <a:t>на их плечи</a:t>
            </a:r>
            <a:r>
              <a:rPr lang="ru-RU" dirty="0" smtClean="0"/>
              <a:t>, что даёт стимул </a:t>
            </a:r>
            <a:r>
              <a:rPr lang="ru-RU" dirty="0"/>
              <a:t>для дальнейшего творчества, направляя процесс обучения в русло практического применения полученных знаний.</a:t>
            </a: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89"/>
          <a:stretch/>
        </p:blipFill>
        <p:spPr bwMode="auto">
          <a:xfrm>
            <a:off x="7157503" y="2114327"/>
            <a:ext cx="4210071" cy="24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>
            <a:off x="4584700" y="864488"/>
            <a:ext cx="1765300" cy="27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2524124" y="996104"/>
            <a:ext cx="2149467" cy="911715"/>
          </a:xfrm>
          <a:custGeom>
            <a:avLst/>
            <a:gdLst>
              <a:gd name="connsiteX0" fmla="*/ 0 w 2880372"/>
              <a:gd name="connsiteY0" fmla="*/ 141290 h 847725"/>
              <a:gd name="connsiteX1" fmla="*/ 141290 w 2880372"/>
              <a:gd name="connsiteY1" fmla="*/ 0 h 847725"/>
              <a:gd name="connsiteX2" fmla="*/ 480062 w 2880372"/>
              <a:gd name="connsiteY2" fmla="*/ 0 h 847725"/>
              <a:gd name="connsiteX3" fmla="*/ 480062 w 2880372"/>
              <a:gd name="connsiteY3" fmla="*/ 0 h 847725"/>
              <a:gd name="connsiteX4" fmla="*/ 1200155 w 2880372"/>
              <a:gd name="connsiteY4" fmla="*/ 0 h 847725"/>
              <a:gd name="connsiteX5" fmla="*/ 2739082 w 2880372"/>
              <a:gd name="connsiteY5" fmla="*/ 0 h 847725"/>
              <a:gd name="connsiteX6" fmla="*/ 2880372 w 2880372"/>
              <a:gd name="connsiteY6" fmla="*/ 141290 h 847725"/>
              <a:gd name="connsiteX7" fmla="*/ 2880372 w 2880372"/>
              <a:gd name="connsiteY7" fmla="*/ 494506 h 847725"/>
              <a:gd name="connsiteX8" fmla="*/ 2880372 w 2880372"/>
              <a:gd name="connsiteY8" fmla="*/ 494506 h 847725"/>
              <a:gd name="connsiteX9" fmla="*/ 2880372 w 2880372"/>
              <a:gd name="connsiteY9" fmla="*/ 706438 h 847725"/>
              <a:gd name="connsiteX10" fmla="*/ 2880372 w 2880372"/>
              <a:gd name="connsiteY10" fmla="*/ 706435 h 847725"/>
              <a:gd name="connsiteX11" fmla="*/ 2739082 w 2880372"/>
              <a:gd name="connsiteY11" fmla="*/ 847725 h 847725"/>
              <a:gd name="connsiteX12" fmla="*/ 1200155 w 2880372"/>
              <a:gd name="connsiteY12" fmla="*/ 847725 h 847725"/>
              <a:gd name="connsiteX13" fmla="*/ 840118 w 2880372"/>
              <a:gd name="connsiteY13" fmla="*/ 953691 h 847725"/>
              <a:gd name="connsiteX14" fmla="*/ 480062 w 2880372"/>
              <a:gd name="connsiteY14" fmla="*/ 847725 h 847725"/>
              <a:gd name="connsiteX15" fmla="*/ 141290 w 2880372"/>
              <a:gd name="connsiteY15" fmla="*/ 847725 h 847725"/>
              <a:gd name="connsiteX16" fmla="*/ 0 w 2880372"/>
              <a:gd name="connsiteY16" fmla="*/ 706435 h 847725"/>
              <a:gd name="connsiteX17" fmla="*/ 0 w 2880372"/>
              <a:gd name="connsiteY17" fmla="*/ 706438 h 847725"/>
              <a:gd name="connsiteX18" fmla="*/ 0 w 2880372"/>
              <a:gd name="connsiteY18" fmla="*/ 494506 h 847725"/>
              <a:gd name="connsiteX19" fmla="*/ 0 w 2880372"/>
              <a:gd name="connsiteY19" fmla="*/ 494506 h 847725"/>
              <a:gd name="connsiteX20" fmla="*/ 0 w 2880372"/>
              <a:gd name="connsiteY20" fmla="*/ 141290 h 847725"/>
              <a:gd name="connsiteX0" fmla="*/ 569582 w 3449954"/>
              <a:gd name="connsiteY0" fmla="*/ 141290 h 1229916"/>
              <a:gd name="connsiteX1" fmla="*/ 710872 w 3449954"/>
              <a:gd name="connsiteY1" fmla="*/ 0 h 1229916"/>
              <a:gd name="connsiteX2" fmla="*/ 1049644 w 3449954"/>
              <a:gd name="connsiteY2" fmla="*/ 0 h 1229916"/>
              <a:gd name="connsiteX3" fmla="*/ 1049644 w 3449954"/>
              <a:gd name="connsiteY3" fmla="*/ 0 h 1229916"/>
              <a:gd name="connsiteX4" fmla="*/ 1769737 w 3449954"/>
              <a:gd name="connsiteY4" fmla="*/ 0 h 1229916"/>
              <a:gd name="connsiteX5" fmla="*/ 3308664 w 3449954"/>
              <a:gd name="connsiteY5" fmla="*/ 0 h 1229916"/>
              <a:gd name="connsiteX6" fmla="*/ 3449954 w 3449954"/>
              <a:gd name="connsiteY6" fmla="*/ 141290 h 1229916"/>
              <a:gd name="connsiteX7" fmla="*/ 3449954 w 3449954"/>
              <a:gd name="connsiteY7" fmla="*/ 494506 h 1229916"/>
              <a:gd name="connsiteX8" fmla="*/ 3449954 w 3449954"/>
              <a:gd name="connsiteY8" fmla="*/ 494506 h 1229916"/>
              <a:gd name="connsiteX9" fmla="*/ 3449954 w 3449954"/>
              <a:gd name="connsiteY9" fmla="*/ 706438 h 1229916"/>
              <a:gd name="connsiteX10" fmla="*/ 3449954 w 3449954"/>
              <a:gd name="connsiteY10" fmla="*/ 706435 h 1229916"/>
              <a:gd name="connsiteX11" fmla="*/ 3308664 w 3449954"/>
              <a:gd name="connsiteY11" fmla="*/ 847725 h 1229916"/>
              <a:gd name="connsiteX12" fmla="*/ 1769737 w 3449954"/>
              <a:gd name="connsiteY12" fmla="*/ 847725 h 1229916"/>
              <a:gd name="connsiteX13" fmla="*/ 0 w 3449954"/>
              <a:gd name="connsiteY13" fmla="*/ 1229916 h 1229916"/>
              <a:gd name="connsiteX14" fmla="*/ 1049644 w 3449954"/>
              <a:gd name="connsiteY14" fmla="*/ 847725 h 1229916"/>
              <a:gd name="connsiteX15" fmla="*/ 710872 w 3449954"/>
              <a:gd name="connsiteY15" fmla="*/ 847725 h 1229916"/>
              <a:gd name="connsiteX16" fmla="*/ 569582 w 3449954"/>
              <a:gd name="connsiteY16" fmla="*/ 706435 h 1229916"/>
              <a:gd name="connsiteX17" fmla="*/ 569582 w 3449954"/>
              <a:gd name="connsiteY17" fmla="*/ 706438 h 1229916"/>
              <a:gd name="connsiteX18" fmla="*/ 569582 w 3449954"/>
              <a:gd name="connsiteY18" fmla="*/ 494506 h 1229916"/>
              <a:gd name="connsiteX19" fmla="*/ 569582 w 3449954"/>
              <a:gd name="connsiteY19" fmla="*/ 494506 h 1229916"/>
              <a:gd name="connsiteX20" fmla="*/ 569582 w 3449954"/>
              <a:gd name="connsiteY20" fmla="*/ 141290 h 12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49954" h="1229916">
                <a:moveTo>
                  <a:pt x="569582" y="141290"/>
                </a:moveTo>
                <a:cubicBezTo>
                  <a:pt x="569582" y="63258"/>
                  <a:pt x="632840" y="0"/>
                  <a:pt x="710872" y="0"/>
                </a:cubicBezTo>
                <a:lnTo>
                  <a:pt x="1049644" y="0"/>
                </a:lnTo>
                <a:lnTo>
                  <a:pt x="1049644" y="0"/>
                </a:lnTo>
                <a:lnTo>
                  <a:pt x="1769737" y="0"/>
                </a:lnTo>
                <a:lnTo>
                  <a:pt x="3308664" y="0"/>
                </a:lnTo>
                <a:cubicBezTo>
                  <a:pt x="3386696" y="0"/>
                  <a:pt x="3449954" y="63258"/>
                  <a:pt x="3449954" y="141290"/>
                </a:cubicBezTo>
                <a:lnTo>
                  <a:pt x="3449954" y="494506"/>
                </a:lnTo>
                <a:lnTo>
                  <a:pt x="3449954" y="494506"/>
                </a:lnTo>
                <a:lnTo>
                  <a:pt x="3449954" y="706438"/>
                </a:lnTo>
                <a:lnTo>
                  <a:pt x="3449954" y="706435"/>
                </a:lnTo>
                <a:cubicBezTo>
                  <a:pt x="3449954" y="784467"/>
                  <a:pt x="3386696" y="847725"/>
                  <a:pt x="3308664" y="847725"/>
                </a:cubicBezTo>
                <a:lnTo>
                  <a:pt x="1769737" y="847725"/>
                </a:lnTo>
                <a:lnTo>
                  <a:pt x="0" y="1229916"/>
                </a:lnTo>
                <a:lnTo>
                  <a:pt x="1049644" y="847725"/>
                </a:lnTo>
                <a:lnTo>
                  <a:pt x="710872" y="847725"/>
                </a:lnTo>
                <a:cubicBezTo>
                  <a:pt x="632840" y="847725"/>
                  <a:pt x="569582" y="784467"/>
                  <a:pt x="569582" y="706435"/>
                </a:cubicBezTo>
                <a:lnTo>
                  <a:pt x="569582" y="706438"/>
                </a:lnTo>
                <a:lnTo>
                  <a:pt x="569582" y="494506"/>
                </a:lnTo>
                <a:lnTo>
                  <a:pt x="569582" y="494506"/>
                </a:lnTo>
                <a:lnTo>
                  <a:pt x="569582" y="1412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 smtClean="0"/>
              <a:t>    </a:t>
            </a:r>
            <a:r>
              <a:rPr lang="ru-RU" sz="2400" b="1" dirty="0" smtClean="0"/>
              <a:t>Я САМ!</a:t>
            </a:r>
            <a:endParaRPr lang="ru-RU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727260" y="585904"/>
            <a:ext cx="2771632" cy="2594673"/>
            <a:chOff x="7727260" y="585904"/>
            <a:chExt cx="2771632" cy="259467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/>
            <a:srcRect l="31728" r="38896" b="51216"/>
            <a:stretch/>
          </p:blipFill>
          <p:spPr>
            <a:xfrm rot="12126822">
              <a:off x="7727260" y="585904"/>
              <a:ext cx="2771632" cy="2594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Заголовок 5"/>
            <p:cNvSpPr txBox="1">
              <a:spLocks/>
            </p:cNvSpPr>
            <p:nvPr/>
          </p:nvSpPr>
          <p:spPr>
            <a:xfrm flipH="1">
              <a:off x="8267543" y="1890044"/>
              <a:ext cx="1952780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ПЛАНИРОВАНИЕ ДЕЯТЕЛЬНОСТИ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62481" y="215261"/>
            <a:ext cx="2545443" cy="3376073"/>
            <a:chOff x="6262481" y="215261"/>
            <a:chExt cx="2545443" cy="337607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/>
            <a:srcRect l="64034" t="51817"/>
            <a:stretch/>
          </p:blipFill>
          <p:spPr>
            <a:xfrm rot="15440763">
              <a:off x="5847166" y="630576"/>
              <a:ext cx="3376073" cy="2545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Заголовок 5"/>
            <p:cNvSpPr txBox="1">
              <a:spLocks/>
            </p:cNvSpPr>
            <p:nvPr/>
          </p:nvSpPr>
          <p:spPr>
            <a:xfrm flipH="1">
              <a:off x="6702366" y="1303448"/>
              <a:ext cx="2045884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ВОПЛОЩЕНИЕ ИДЕЙ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64333" y="4071528"/>
            <a:ext cx="2213132" cy="2070058"/>
            <a:chOff x="4731108" y="3733053"/>
            <a:chExt cx="2213132" cy="207005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/>
            <a:srcRect l="31728" r="38896" b="51216"/>
            <a:stretch/>
          </p:blipFill>
          <p:spPr>
            <a:xfrm rot="19448288">
              <a:off x="4731108" y="3733053"/>
              <a:ext cx="2213132" cy="20700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Заголовок 5"/>
            <p:cNvSpPr txBox="1">
              <a:spLocks/>
            </p:cNvSpPr>
            <p:nvPr/>
          </p:nvSpPr>
          <p:spPr>
            <a:xfrm flipH="1">
              <a:off x="4850639" y="4170222"/>
              <a:ext cx="1499361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500" b="1" dirty="0" smtClean="0"/>
                <a:t>ИСКАТЕЛЬ</a:t>
              </a:r>
              <a:r>
                <a:rPr lang="ru-RU" sz="1400" b="1" dirty="0" smtClean="0"/>
                <a:t> </a:t>
              </a:r>
              <a:r>
                <a:rPr lang="ru-RU" sz="1500" b="1" dirty="0" smtClean="0"/>
                <a:t>ИСТИНЫ</a:t>
              </a:r>
              <a:endParaRPr lang="ru-RU" sz="15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498823" y="1453956"/>
            <a:ext cx="3060739" cy="3001268"/>
            <a:chOff x="9498823" y="1453956"/>
            <a:chExt cx="3060739" cy="300126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/>
            <a:srcRect t="43910" r="67237"/>
            <a:stretch/>
          </p:blipFill>
          <p:spPr>
            <a:xfrm rot="20657667">
              <a:off x="9498823" y="1453956"/>
              <a:ext cx="3060739" cy="300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Заголовок 5"/>
            <p:cNvSpPr txBox="1">
              <a:spLocks/>
            </p:cNvSpPr>
            <p:nvPr/>
          </p:nvSpPr>
          <p:spPr>
            <a:xfrm flipH="1">
              <a:off x="9831427" y="2699315"/>
              <a:ext cx="1648799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КРИТИЧЕСКОЕ МЫШЛЕНИЕ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5493" y="2274362"/>
            <a:ext cx="1985064" cy="2041052"/>
            <a:chOff x="1608135" y="2753965"/>
            <a:chExt cx="1985064" cy="2041052"/>
          </a:xfrm>
        </p:grpSpPr>
        <p:pic>
          <p:nvPicPr>
            <p:cNvPr id="3078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451815">
              <a:off x="1580141" y="2781959"/>
              <a:ext cx="2041052" cy="198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Заголовок 5"/>
            <p:cNvSpPr txBox="1">
              <a:spLocks/>
            </p:cNvSpPr>
            <p:nvPr/>
          </p:nvSpPr>
          <p:spPr>
            <a:xfrm flipH="1">
              <a:off x="1781781" y="3431749"/>
              <a:ext cx="1636430" cy="88366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АКТИВНЫЙ </a:t>
              </a:r>
            </a:p>
            <a:p>
              <a:r>
                <a:rPr lang="ru-RU" sz="1400" b="1" dirty="0" smtClean="0"/>
                <a:t>ДОБЫТЧИК </a:t>
              </a:r>
            </a:p>
            <a:p>
              <a:r>
                <a:rPr lang="ru-RU" sz="1400" b="1" dirty="0" smtClean="0"/>
                <a:t>ЗНАНИЙ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64328" y="3835811"/>
            <a:ext cx="1967264" cy="1967264"/>
            <a:chOff x="7958437" y="3744684"/>
            <a:chExt cx="1967264" cy="1967264"/>
          </a:xfrm>
        </p:grpSpPr>
        <p:pic>
          <p:nvPicPr>
            <p:cNvPr id="3080" name="Picture 8" descr="Картинки по запросу пазлы вектор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53164">
              <a:off x="7958437" y="3744684"/>
              <a:ext cx="1967264" cy="196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Заголовок 5"/>
            <p:cNvSpPr txBox="1">
              <a:spLocks/>
            </p:cNvSpPr>
            <p:nvPr/>
          </p:nvSpPr>
          <p:spPr>
            <a:xfrm flipH="1">
              <a:off x="8067674" y="4306006"/>
              <a:ext cx="1748793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</a:rPr>
                <a:t>РАЗРАБОТЧИК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94642" y="3153170"/>
            <a:ext cx="2364552" cy="2155176"/>
            <a:chOff x="2805881" y="4390572"/>
            <a:chExt cx="2364552" cy="2155176"/>
          </a:xfrm>
        </p:grpSpPr>
        <p:pic>
          <p:nvPicPr>
            <p:cNvPr id="3086" name="Picture 14" descr="Картинки по запросу пазлы вектор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371688">
              <a:off x="2843774" y="4390572"/>
              <a:ext cx="2326659" cy="215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Заголовок 5"/>
            <p:cNvSpPr txBox="1">
              <a:spLocks/>
            </p:cNvSpPr>
            <p:nvPr/>
          </p:nvSpPr>
          <p:spPr>
            <a:xfrm flipH="1">
              <a:off x="2805881" y="5202645"/>
              <a:ext cx="2323259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400" b="1" dirty="0" smtClean="0"/>
                <a:t>ПЕРВООТКРЫВАТЕЛЬ</a:t>
              </a:r>
              <a:endParaRPr lang="ru-RU" sz="1400" b="1" dirty="0">
                <a:solidFill>
                  <a:srgbClr val="8238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235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00677" y="2426691"/>
            <a:ext cx="5819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 </a:t>
            </a:r>
            <a:r>
              <a:rPr lang="ru-RU" sz="2000" b="1" dirty="0"/>
              <a:t>Смешанное обучение </a:t>
            </a:r>
            <a:r>
              <a:rPr lang="ru-RU" sz="2000" dirty="0" smtClean="0"/>
              <a:t>-– </a:t>
            </a:r>
            <a:r>
              <a:rPr lang="ru-RU" sz="2000" dirty="0"/>
              <a:t>это смешение традиционной классно-урочной системы и современного цифрового образования. </a:t>
            </a:r>
            <a:endParaRPr lang="ru-RU" sz="2000" dirty="0" smtClean="0"/>
          </a:p>
          <a:p>
            <a:r>
              <a:rPr lang="ru-RU" sz="2000" dirty="0" smtClean="0"/>
              <a:t>Одной </a:t>
            </a:r>
            <a:r>
              <a:rPr lang="ru-RU" sz="2000" dirty="0"/>
              <a:t>из наиболее удачных моделей смешанного обучения является </a:t>
            </a:r>
            <a:r>
              <a:rPr lang="ru-RU" sz="2000" b="1" dirty="0"/>
              <a:t>«</a:t>
            </a:r>
            <a:r>
              <a:rPr lang="ru-RU" sz="2000" b="1" dirty="0" smtClean="0"/>
              <a:t>Перевёрнутый </a:t>
            </a:r>
            <a:r>
              <a:rPr lang="ru-RU" sz="2000" b="1" dirty="0"/>
              <a:t>класс»</a:t>
            </a:r>
            <a:r>
              <a:rPr lang="ru-RU" sz="2000" dirty="0"/>
              <a:t>, где «</a:t>
            </a:r>
            <a:r>
              <a:rPr lang="ru-RU" sz="2000" dirty="0" smtClean="0"/>
              <a:t>перевёрнутым</a:t>
            </a:r>
            <a:r>
              <a:rPr lang="ru-RU" sz="2000" dirty="0"/>
              <a:t>» становится сам процесс обучения.</a:t>
            </a:r>
          </a:p>
        </p:txBody>
      </p:sp>
      <p:sp>
        <p:nvSpPr>
          <p:cNvPr id="4" name="Выгнутая вниз стрелка 3"/>
          <p:cNvSpPr/>
          <p:nvPr/>
        </p:nvSpPr>
        <p:spPr>
          <a:xfrm rot="16731210">
            <a:off x="3526535" y="2782744"/>
            <a:ext cx="1898137" cy="863441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86576">
            <a:off x="1418256" y="2046647"/>
            <a:ext cx="2679379" cy="22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810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72223" y="3134190"/>
            <a:ext cx="4991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Придумали</a:t>
            </a:r>
            <a:r>
              <a:rPr lang="ru-RU" sz="2400" dirty="0"/>
              <a:t>, как обеспечить своими лекциями спортсменов, часто пропускающих занятия, а затем развили эту идею в новое образовательное направление.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1344" y="5262562"/>
            <a:ext cx="4220306" cy="6048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учителя химии </a:t>
            </a:r>
            <a:endParaRPr lang="ru-RU" dirty="0" smtClean="0"/>
          </a:p>
          <a:p>
            <a:pPr algn="ctr"/>
            <a:r>
              <a:rPr lang="ru-RU" b="1" dirty="0" smtClean="0"/>
              <a:t>Аарон </a:t>
            </a:r>
            <a:r>
              <a:rPr lang="ru-RU" b="1" dirty="0" err="1"/>
              <a:t>Самс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/>
              <a:t>Джонатан </a:t>
            </a:r>
            <a:r>
              <a:rPr lang="ru-RU" b="1" dirty="0" smtClean="0"/>
              <a:t>Бергман</a:t>
            </a:r>
            <a:endParaRPr lang="ru-RU" b="1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76595" y="1123747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Основатели модели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6146" name="Picture 2" descr="Рисунок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343" y="2787183"/>
            <a:ext cx="422030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81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635631" y="8331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8238BA"/>
                </a:solidFill>
              </a:rPr>
              <a:t>Суть модели «</a:t>
            </a:r>
            <a:r>
              <a:rPr lang="ru-RU" sz="3200" b="1" dirty="0" smtClean="0">
                <a:solidFill>
                  <a:srgbClr val="8238BA"/>
                </a:solidFill>
              </a:rPr>
              <a:t>Перевёрнутого </a:t>
            </a:r>
            <a:r>
              <a:rPr lang="ru-RU" sz="3200" b="1" dirty="0">
                <a:solidFill>
                  <a:srgbClr val="8238BA"/>
                </a:solidFill>
              </a:rPr>
              <a:t>класса»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31" y="3755735"/>
            <a:ext cx="1983745" cy="1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635631" y="2498782"/>
            <a:ext cx="469515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Традиционный урок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Картинки по запросу делает уроки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099" y="3755735"/>
            <a:ext cx="2059283" cy="149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Стрелка вправо 13"/>
          <p:cNvSpPr/>
          <p:nvPr/>
        </p:nvSpPr>
        <p:spPr>
          <a:xfrm>
            <a:off x="2905125" y="4352925"/>
            <a:ext cx="46672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4933055" y="3183406"/>
            <a:ext cx="1036745" cy="77127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319483 w 1035371"/>
              <a:gd name="connsiteY0" fmla="*/ 708606 h 629872"/>
              <a:gd name="connsiteX1" fmla="*/ 301987 w 1035371"/>
              <a:gd name="connsiteY1" fmla="*/ 726102 h 629872"/>
              <a:gd name="connsiteX2" fmla="*/ 284491 w 1035371"/>
              <a:gd name="connsiteY2" fmla="*/ 708606 h 629872"/>
              <a:gd name="connsiteX3" fmla="*/ 301987 w 1035371"/>
              <a:gd name="connsiteY3" fmla="*/ 691110 h 629872"/>
              <a:gd name="connsiteX4" fmla="*/ 319483 w 1035371"/>
              <a:gd name="connsiteY4" fmla="*/ 708606 h 629872"/>
              <a:gd name="connsiteX0" fmla="*/ 348706 w 1035371"/>
              <a:gd name="connsiteY0" fmla="*/ 687204 h 629872"/>
              <a:gd name="connsiteX1" fmla="*/ 313713 w 1035371"/>
              <a:gd name="connsiteY1" fmla="*/ 722197 h 629872"/>
              <a:gd name="connsiteX2" fmla="*/ 278720 w 1035371"/>
              <a:gd name="connsiteY2" fmla="*/ 687204 h 629872"/>
              <a:gd name="connsiteX3" fmla="*/ 313713 w 1035371"/>
              <a:gd name="connsiteY3" fmla="*/ 652211 h 629872"/>
              <a:gd name="connsiteX4" fmla="*/ 348706 w 1035371"/>
              <a:gd name="connsiteY4" fmla="*/ 687204 h 629872"/>
              <a:gd name="connsiteX0" fmla="*/ 394744 w 1035371"/>
              <a:gd name="connsiteY0" fmla="*/ 635113 h 629872"/>
              <a:gd name="connsiteX1" fmla="*/ 342255 w 1035371"/>
              <a:gd name="connsiteY1" fmla="*/ 687602 h 629872"/>
              <a:gd name="connsiteX2" fmla="*/ 289766 w 1035371"/>
              <a:gd name="connsiteY2" fmla="*/ 635113 h 629872"/>
              <a:gd name="connsiteX3" fmla="*/ 342255 w 1035371"/>
              <a:gd name="connsiteY3" fmla="*/ 582624 h 629872"/>
              <a:gd name="connsiteX4" fmla="*/ 394744 w 1035371"/>
              <a:gd name="connsiteY4" fmla="*/ 635113 h 62987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5586 w 44906"/>
              <a:gd name="connsiteY0" fmla="*/ 14229 h 52898"/>
              <a:gd name="connsiteX1" fmla="*/ 7309 w 44906"/>
              <a:gd name="connsiteY1" fmla="*/ 6766 h 52898"/>
              <a:gd name="connsiteX2" fmla="*/ 15691 w 44906"/>
              <a:gd name="connsiteY2" fmla="*/ 5061 h 52898"/>
              <a:gd name="connsiteX3" fmla="*/ 24142 w 44906"/>
              <a:gd name="connsiteY3" fmla="*/ 3291 h 52898"/>
              <a:gd name="connsiteX4" fmla="*/ 27435 w 44906"/>
              <a:gd name="connsiteY4" fmla="*/ 59 h 52898"/>
              <a:gd name="connsiteX5" fmla="*/ 31519 w 44906"/>
              <a:gd name="connsiteY5" fmla="*/ 2340 h 52898"/>
              <a:gd name="connsiteX6" fmla="*/ 37149 w 44906"/>
              <a:gd name="connsiteY6" fmla="*/ 549 h 52898"/>
              <a:gd name="connsiteX7" fmla="*/ 40004 w 44906"/>
              <a:gd name="connsiteY7" fmla="*/ 5435 h 52898"/>
              <a:gd name="connsiteX8" fmla="*/ 43668 w 44906"/>
              <a:gd name="connsiteY8" fmla="*/ 10177 h 52898"/>
              <a:gd name="connsiteX9" fmla="*/ 43504 w 44906"/>
              <a:gd name="connsiteY9" fmla="*/ 15319 h 52898"/>
              <a:gd name="connsiteX10" fmla="*/ 44702 w 44906"/>
              <a:gd name="connsiteY10" fmla="*/ 23181 h 52898"/>
              <a:gd name="connsiteX11" fmla="*/ 39090 w 44906"/>
              <a:gd name="connsiteY11" fmla="*/ 30063 h 52898"/>
              <a:gd name="connsiteX12" fmla="*/ 37081 w 44906"/>
              <a:gd name="connsiteY12" fmla="*/ 35960 h 52898"/>
              <a:gd name="connsiteX13" fmla="*/ 30241 w 44906"/>
              <a:gd name="connsiteY13" fmla="*/ 36674 h 52898"/>
              <a:gd name="connsiteX14" fmla="*/ 25353 w 44906"/>
              <a:gd name="connsiteY14" fmla="*/ 42965 h 52898"/>
              <a:gd name="connsiteX15" fmla="*/ 18166 w 44906"/>
              <a:gd name="connsiteY15" fmla="*/ 39125 h 52898"/>
              <a:gd name="connsiteX16" fmla="*/ 7490 w 44906"/>
              <a:gd name="connsiteY16" fmla="*/ 35331 h 52898"/>
              <a:gd name="connsiteX17" fmla="*/ 2796 w 44906"/>
              <a:gd name="connsiteY17" fmla="*/ 31109 h 52898"/>
              <a:gd name="connsiteX18" fmla="*/ 3799 w 44906"/>
              <a:gd name="connsiteY18" fmla="*/ 25410 h 52898"/>
              <a:gd name="connsiteX19" fmla="*/ 1681 w 44906"/>
              <a:gd name="connsiteY19" fmla="*/ 19563 h 52898"/>
              <a:gd name="connsiteX20" fmla="*/ 5549 w 44906"/>
              <a:gd name="connsiteY20" fmla="*/ 14366 h 52898"/>
              <a:gd name="connsiteX21" fmla="*/ 5586 w 44906"/>
              <a:gd name="connsiteY21" fmla="*/ 14229 h 52898"/>
              <a:gd name="connsiteX0" fmla="*/ 359900 w 1076267"/>
              <a:gd name="connsiteY0" fmla="*/ 706550 h 771271"/>
              <a:gd name="connsiteX1" fmla="*/ 342404 w 1076267"/>
              <a:gd name="connsiteY1" fmla="*/ 724046 h 771271"/>
              <a:gd name="connsiteX2" fmla="*/ 324908 w 1076267"/>
              <a:gd name="connsiteY2" fmla="*/ 706550 h 771271"/>
              <a:gd name="connsiteX3" fmla="*/ 342404 w 1076267"/>
              <a:gd name="connsiteY3" fmla="*/ 689054 h 771271"/>
              <a:gd name="connsiteX4" fmla="*/ 359900 w 1076267"/>
              <a:gd name="connsiteY4" fmla="*/ 706550 h 771271"/>
              <a:gd name="connsiteX0" fmla="*/ 389123 w 1076267"/>
              <a:gd name="connsiteY0" fmla="*/ 685148 h 771271"/>
              <a:gd name="connsiteX1" fmla="*/ 354130 w 1076267"/>
              <a:gd name="connsiteY1" fmla="*/ 720141 h 771271"/>
              <a:gd name="connsiteX2" fmla="*/ 319137 w 1076267"/>
              <a:gd name="connsiteY2" fmla="*/ 685148 h 771271"/>
              <a:gd name="connsiteX3" fmla="*/ 354130 w 1076267"/>
              <a:gd name="connsiteY3" fmla="*/ 650155 h 771271"/>
              <a:gd name="connsiteX4" fmla="*/ 389123 w 1076267"/>
              <a:gd name="connsiteY4" fmla="*/ 685148 h 771271"/>
              <a:gd name="connsiteX0" fmla="*/ 435161 w 1076267"/>
              <a:gd name="connsiteY0" fmla="*/ 633057 h 771271"/>
              <a:gd name="connsiteX1" fmla="*/ 1672 w 1076267"/>
              <a:gd name="connsiteY1" fmla="*/ 771271 h 771271"/>
              <a:gd name="connsiteX2" fmla="*/ 330183 w 1076267"/>
              <a:gd name="connsiteY2" fmla="*/ 633057 h 771271"/>
              <a:gd name="connsiteX3" fmla="*/ 382672 w 1076267"/>
              <a:gd name="connsiteY3" fmla="*/ 580568 h 771271"/>
              <a:gd name="connsiteX4" fmla="*/ 435161 w 1076267"/>
              <a:gd name="connsiteY4" fmla="*/ 633057 h 771271"/>
              <a:gd name="connsiteX0" fmla="*/ 6379 w 44906"/>
              <a:gd name="connsiteY0" fmla="*/ 26036 h 52898"/>
              <a:gd name="connsiteX1" fmla="*/ 3846 w 44906"/>
              <a:gd name="connsiteY1" fmla="*/ 25239 h 52898"/>
              <a:gd name="connsiteX2" fmla="*/ 8614 w 44906"/>
              <a:gd name="connsiteY2" fmla="*/ 34758 h 52898"/>
              <a:gd name="connsiteX3" fmla="*/ 7506 w 44906"/>
              <a:gd name="connsiteY3" fmla="*/ 35139 h 52898"/>
              <a:gd name="connsiteX4" fmla="*/ 18164 w 44906"/>
              <a:gd name="connsiteY4" fmla="*/ 38949 h 52898"/>
              <a:gd name="connsiteX5" fmla="*/ 17496 w 44906"/>
              <a:gd name="connsiteY5" fmla="*/ 37209 h 52898"/>
              <a:gd name="connsiteX6" fmla="*/ 30513 w 44906"/>
              <a:gd name="connsiteY6" fmla="*/ 34610 h 52898"/>
              <a:gd name="connsiteX7" fmla="*/ 30246 w 44906"/>
              <a:gd name="connsiteY7" fmla="*/ 36519 h 52898"/>
              <a:gd name="connsiteX8" fmla="*/ 35815 w 44906"/>
              <a:gd name="connsiteY8" fmla="*/ 22813 h 52898"/>
              <a:gd name="connsiteX9" fmla="*/ 39066 w 44906"/>
              <a:gd name="connsiteY9" fmla="*/ 29949 h 52898"/>
              <a:gd name="connsiteX10" fmla="*/ 43484 w 44906"/>
              <a:gd name="connsiteY10" fmla="*/ 15213 h 52898"/>
              <a:gd name="connsiteX11" fmla="*/ 42036 w 44906"/>
              <a:gd name="connsiteY11" fmla="*/ 17889 h 52898"/>
              <a:gd name="connsiteX12" fmla="*/ 40010 w 44906"/>
              <a:gd name="connsiteY12" fmla="*/ 5285 h 52898"/>
              <a:gd name="connsiteX13" fmla="*/ 40086 w 44906"/>
              <a:gd name="connsiteY13" fmla="*/ 6549 h 52898"/>
              <a:gd name="connsiteX14" fmla="*/ 30764 w 44906"/>
              <a:gd name="connsiteY14" fmla="*/ 3811 h 52898"/>
              <a:gd name="connsiteX15" fmla="*/ 31506 w 44906"/>
              <a:gd name="connsiteY15" fmla="*/ 2199 h 52898"/>
              <a:gd name="connsiteX16" fmla="*/ 23827 w 44906"/>
              <a:gd name="connsiteY16" fmla="*/ 4579 h 52898"/>
              <a:gd name="connsiteX17" fmla="*/ 24186 w 44906"/>
              <a:gd name="connsiteY17" fmla="*/ 3189 h 52898"/>
              <a:gd name="connsiteX18" fmla="*/ 15686 w 44906"/>
              <a:gd name="connsiteY18" fmla="*/ 5051 h 52898"/>
              <a:gd name="connsiteX19" fmla="*/ 16986 w 44906"/>
              <a:gd name="connsiteY19" fmla="*/ 6399 h 52898"/>
              <a:gd name="connsiteX20" fmla="*/ 5813 w 44906"/>
              <a:gd name="connsiteY20" fmla="*/ 15648 h 52898"/>
              <a:gd name="connsiteX21" fmla="*/ 5586 w 44906"/>
              <a:gd name="connsiteY21" fmla="*/ 14229 h 52898"/>
              <a:gd name="connsiteX0" fmla="*/ 3937 w 43257"/>
              <a:gd name="connsiteY0" fmla="*/ 14229 h 52898"/>
              <a:gd name="connsiteX1" fmla="*/ 5660 w 43257"/>
              <a:gd name="connsiteY1" fmla="*/ 6766 h 52898"/>
              <a:gd name="connsiteX2" fmla="*/ 14042 w 43257"/>
              <a:gd name="connsiteY2" fmla="*/ 5061 h 52898"/>
              <a:gd name="connsiteX3" fmla="*/ 22493 w 43257"/>
              <a:gd name="connsiteY3" fmla="*/ 3291 h 52898"/>
              <a:gd name="connsiteX4" fmla="*/ 25786 w 43257"/>
              <a:gd name="connsiteY4" fmla="*/ 59 h 52898"/>
              <a:gd name="connsiteX5" fmla="*/ 29870 w 43257"/>
              <a:gd name="connsiteY5" fmla="*/ 2340 h 52898"/>
              <a:gd name="connsiteX6" fmla="*/ 35500 w 43257"/>
              <a:gd name="connsiteY6" fmla="*/ 549 h 52898"/>
              <a:gd name="connsiteX7" fmla="*/ 38355 w 43257"/>
              <a:gd name="connsiteY7" fmla="*/ 5435 h 52898"/>
              <a:gd name="connsiteX8" fmla="*/ 42019 w 43257"/>
              <a:gd name="connsiteY8" fmla="*/ 10177 h 52898"/>
              <a:gd name="connsiteX9" fmla="*/ 41855 w 43257"/>
              <a:gd name="connsiteY9" fmla="*/ 15319 h 52898"/>
              <a:gd name="connsiteX10" fmla="*/ 43053 w 43257"/>
              <a:gd name="connsiteY10" fmla="*/ 23181 h 52898"/>
              <a:gd name="connsiteX11" fmla="*/ 37441 w 43257"/>
              <a:gd name="connsiteY11" fmla="*/ 30063 h 52898"/>
              <a:gd name="connsiteX12" fmla="*/ 35432 w 43257"/>
              <a:gd name="connsiteY12" fmla="*/ 35960 h 52898"/>
              <a:gd name="connsiteX13" fmla="*/ 28592 w 43257"/>
              <a:gd name="connsiteY13" fmla="*/ 36674 h 52898"/>
              <a:gd name="connsiteX14" fmla="*/ 23704 w 43257"/>
              <a:gd name="connsiteY14" fmla="*/ 42965 h 52898"/>
              <a:gd name="connsiteX15" fmla="*/ 16517 w 43257"/>
              <a:gd name="connsiteY15" fmla="*/ 39125 h 52898"/>
              <a:gd name="connsiteX16" fmla="*/ 5841 w 43257"/>
              <a:gd name="connsiteY16" fmla="*/ 35331 h 52898"/>
              <a:gd name="connsiteX17" fmla="*/ 1147 w 43257"/>
              <a:gd name="connsiteY17" fmla="*/ 31109 h 52898"/>
              <a:gd name="connsiteX18" fmla="*/ 2150 w 43257"/>
              <a:gd name="connsiteY18" fmla="*/ 25410 h 52898"/>
              <a:gd name="connsiteX19" fmla="*/ 32 w 43257"/>
              <a:gd name="connsiteY19" fmla="*/ 19563 h 52898"/>
              <a:gd name="connsiteX20" fmla="*/ 3900 w 43257"/>
              <a:gd name="connsiteY20" fmla="*/ 14366 h 52898"/>
              <a:gd name="connsiteX21" fmla="*/ 3937 w 43257"/>
              <a:gd name="connsiteY21" fmla="*/ 14229 h 52898"/>
              <a:gd name="connsiteX0" fmla="*/ 320378 w 1036745"/>
              <a:gd name="connsiteY0" fmla="*/ 706550 h 771271"/>
              <a:gd name="connsiteX1" fmla="*/ 302882 w 1036745"/>
              <a:gd name="connsiteY1" fmla="*/ 724046 h 771271"/>
              <a:gd name="connsiteX2" fmla="*/ 285386 w 1036745"/>
              <a:gd name="connsiteY2" fmla="*/ 706550 h 771271"/>
              <a:gd name="connsiteX3" fmla="*/ 302882 w 1036745"/>
              <a:gd name="connsiteY3" fmla="*/ 689054 h 771271"/>
              <a:gd name="connsiteX4" fmla="*/ 320378 w 1036745"/>
              <a:gd name="connsiteY4" fmla="*/ 706550 h 771271"/>
              <a:gd name="connsiteX0" fmla="*/ 349601 w 1036745"/>
              <a:gd name="connsiteY0" fmla="*/ 685148 h 771271"/>
              <a:gd name="connsiteX1" fmla="*/ 314608 w 1036745"/>
              <a:gd name="connsiteY1" fmla="*/ 720141 h 771271"/>
              <a:gd name="connsiteX2" fmla="*/ 279615 w 1036745"/>
              <a:gd name="connsiteY2" fmla="*/ 685148 h 771271"/>
              <a:gd name="connsiteX3" fmla="*/ 314608 w 1036745"/>
              <a:gd name="connsiteY3" fmla="*/ 650155 h 771271"/>
              <a:gd name="connsiteX4" fmla="*/ 349601 w 1036745"/>
              <a:gd name="connsiteY4" fmla="*/ 685148 h 771271"/>
              <a:gd name="connsiteX0" fmla="*/ 395639 w 1036745"/>
              <a:gd name="connsiteY0" fmla="*/ 633057 h 771271"/>
              <a:gd name="connsiteX1" fmla="*/ 124075 w 1036745"/>
              <a:gd name="connsiteY1" fmla="*/ 771271 h 771271"/>
              <a:gd name="connsiteX2" fmla="*/ 290661 w 1036745"/>
              <a:gd name="connsiteY2" fmla="*/ 633057 h 771271"/>
              <a:gd name="connsiteX3" fmla="*/ 343150 w 1036745"/>
              <a:gd name="connsiteY3" fmla="*/ 580568 h 771271"/>
              <a:gd name="connsiteX4" fmla="*/ 395639 w 1036745"/>
              <a:gd name="connsiteY4" fmla="*/ 633057 h 771271"/>
              <a:gd name="connsiteX0" fmla="*/ 4730 w 43257"/>
              <a:gd name="connsiteY0" fmla="*/ 26036 h 52898"/>
              <a:gd name="connsiteX1" fmla="*/ 2197 w 43257"/>
              <a:gd name="connsiteY1" fmla="*/ 25239 h 52898"/>
              <a:gd name="connsiteX2" fmla="*/ 6965 w 43257"/>
              <a:gd name="connsiteY2" fmla="*/ 34758 h 52898"/>
              <a:gd name="connsiteX3" fmla="*/ 5857 w 43257"/>
              <a:gd name="connsiteY3" fmla="*/ 35139 h 52898"/>
              <a:gd name="connsiteX4" fmla="*/ 16515 w 43257"/>
              <a:gd name="connsiteY4" fmla="*/ 38949 h 52898"/>
              <a:gd name="connsiteX5" fmla="*/ 15847 w 43257"/>
              <a:gd name="connsiteY5" fmla="*/ 37209 h 52898"/>
              <a:gd name="connsiteX6" fmla="*/ 28864 w 43257"/>
              <a:gd name="connsiteY6" fmla="*/ 34610 h 52898"/>
              <a:gd name="connsiteX7" fmla="*/ 28597 w 43257"/>
              <a:gd name="connsiteY7" fmla="*/ 36519 h 52898"/>
              <a:gd name="connsiteX8" fmla="*/ 34166 w 43257"/>
              <a:gd name="connsiteY8" fmla="*/ 22813 h 52898"/>
              <a:gd name="connsiteX9" fmla="*/ 37417 w 43257"/>
              <a:gd name="connsiteY9" fmla="*/ 29949 h 52898"/>
              <a:gd name="connsiteX10" fmla="*/ 41835 w 43257"/>
              <a:gd name="connsiteY10" fmla="*/ 15213 h 52898"/>
              <a:gd name="connsiteX11" fmla="*/ 40387 w 43257"/>
              <a:gd name="connsiteY11" fmla="*/ 17889 h 52898"/>
              <a:gd name="connsiteX12" fmla="*/ 38361 w 43257"/>
              <a:gd name="connsiteY12" fmla="*/ 5285 h 52898"/>
              <a:gd name="connsiteX13" fmla="*/ 38437 w 43257"/>
              <a:gd name="connsiteY13" fmla="*/ 6549 h 52898"/>
              <a:gd name="connsiteX14" fmla="*/ 29115 w 43257"/>
              <a:gd name="connsiteY14" fmla="*/ 3811 h 52898"/>
              <a:gd name="connsiteX15" fmla="*/ 29857 w 43257"/>
              <a:gd name="connsiteY15" fmla="*/ 2199 h 52898"/>
              <a:gd name="connsiteX16" fmla="*/ 22178 w 43257"/>
              <a:gd name="connsiteY16" fmla="*/ 4579 h 52898"/>
              <a:gd name="connsiteX17" fmla="*/ 22537 w 43257"/>
              <a:gd name="connsiteY17" fmla="*/ 3189 h 52898"/>
              <a:gd name="connsiteX18" fmla="*/ 14037 w 43257"/>
              <a:gd name="connsiteY18" fmla="*/ 5051 h 52898"/>
              <a:gd name="connsiteX19" fmla="*/ 15337 w 43257"/>
              <a:gd name="connsiteY19" fmla="*/ 6399 h 52898"/>
              <a:gd name="connsiteX20" fmla="*/ 4164 w 43257"/>
              <a:gd name="connsiteY20" fmla="*/ 15648 h 52898"/>
              <a:gd name="connsiteX21" fmla="*/ 3937 w 43257"/>
              <a:gd name="connsiteY21" fmla="*/ 14229 h 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7" h="52898">
                <a:moveTo>
                  <a:pt x="3937" y="14229"/>
                </a:moveTo>
                <a:cubicBezTo>
                  <a:pt x="3666" y="11516"/>
                  <a:pt x="4298" y="8780"/>
                  <a:pt x="5660" y="6766"/>
                </a:cubicBezTo>
                <a:cubicBezTo>
                  <a:pt x="7812" y="3585"/>
                  <a:pt x="11301" y="2876"/>
                  <a:pt x="14042" y="5061"/>
                </a:cubicBezTo>
                <a:cubicBezTo>
                  <a:pt x="15715" y="768"/>
                  <a:pt x="19951" y="-119"/>
                  <a:pt x="22493" y="3291"/>
                </a:cubicBezTo>
                <a:cubicBezTo>
                  <a:pt x="23134" y="1542"/>
                  <a:pt x="24365" y="333"/>
                  <a:pt x="25786" y="59"/>
                </a:cubicBezTo>
                <a:cubicBezTo>
                  <a:pt x="27350" y="-243"/>
                  <a:pt x="28912" y="629"/>
                  <a:pt x="29870" y="2340"/>
                </a:cubicBezTo>
                <a:cubicBezTo>
                  <a:pt x="31252" y="126"/>
                  <a:pt x="33538" y="-601"/>
                  <a:pt x="35500" y="549"/>
                </a:cubicBezTo>
                <a:cubicBezTo>
                  <a:pt x="36995" y="1425"/>
                  <a:pt x="38067" y="3259"/>
                  <a:pt x="38355" y="5435"/>
                </a:cubicBezTo>
                <a:cubicBezTo>
                  <a:pt x="40083" y="6077"/>
                  <a:pt x="41459" y="7857"/>
                  <a:pt x="42019" y="10177"/>
                </a:cubicBezTo>
                <a:cubicBezTo>
                  <a:pt x="42426" y="11861"/>
                  <a:pt x="42368" y="13690"/>
                  <a:pt x="41855" y="15319"/>
                </a:cubicBezTo>
                <a:cubicBezTo>
                  <a:pt x="43116" y="17553"/>
                  <a:pt x="43557" y="20449"/>
                  <a:pt x="43053" y="23181"/>
                </a:cubicBezTo>
                <a:cubicBezTo>
                  <a:pt x="42383" y="26813"/>
                  <a:pt x="40165" y="29533"/>
                  <a:pt x="37441" y="30063"/>
                </a:cubicBezTo>
                <a:cubicBezTo>
                  <a:pt x="37428" y="32330"/>
                  <a:pt x="36695" y="34480"/>
                  <a:pt x="35432" y="35960"/>
                </a:cubicBezTo>
                <a:cubicBezTo>
                  <a:pt x="33513" y="38209"/>
                  <a:pt x="30741" y="38498"/>
                  <a:pt x="28592" y="36674"/>
                </a:cubicBezTo>
                <a:cubicBezTo>
                  <a:pt x="27897" y="39807"/>
                  <a:pt x="26036" y="42202"/>
                  <a:pt x="23704" y="42965"/>
                </a:cubicBezTo>
                <a:cubicBezTo>
                  <a:pt x="20956" y="43864"/>
                  <a:pt x="18088" y="42332"/>
                  <a:pt x="16517" y="39125"/>
                </a:cubicBezTo>
                <a:cubicBezTo>
                  <a:pt x="12809" y="42169"/>
                  <a:pt x="7993" y="40458"/>
                  <a:pt x="5841" y="35331"/>
                </a:cubicBezTo>
                <a:cubicBezTo>
                  <a:pt x="3727" y="35668"/>
                  <a:pt x="1742" y="33883"/>
                  <a:pt x="1147" y="31109"/>
                </a:cubicBezTo>
                <a:cubicBezTo>
                  <a:pt x="716" y="29102"/>
                  <a:pt x="1097" y="26936"/>
                  <a:pt x="2150" y="25410"/>
                </a:cubicBezTo>
                <a:cubicBezTo>
                  <a:pt x="656" y="24213"/>
                  <a:pt x="-176" y="21916"/>
                  <a:pt x="32" y="19563"/>
                </a:cubicBezTo>
                <a:cubicBezTo>
                  <a:pt x="276" y="16808"/>
                  <a:pt x="1882" y="14650"/>
                  <a:pt x="3900" y="14366"/>
                </a:cubicBezTo>
                <a:cubicBezTo>
                  <a:pt x="3912" y="14320"/>
                  <a:pt x="3925" y="14275"/>
                  <a:pt x="3937" y="14229"/>
                </a:cubicBezTo>
                <a:close/>
              </a:path>
              <a:path w="1036745" h="771271">
                <a:moveTo>
                  <a:pt x="320378" y="706550"/>
                </a:moveTo>
                <a:cubicBezTo>
                  <a:pt x="320378" y="716213"/>
                  <a:pt x="312545" y="724046"/>
                  <a:pt x="302882" y="724046"/>
                </a:cubicBezTo>
                <a:cubicBezTo>
                  <a:pt x="293219" y="724046"/>
                  <a:pt x="285386" y="716213"/>
                  <a:pt x="285386" y="706550"/>
                </a:cubicBezTo>
                <a:cubicBezTo>
                  <a:pt x="285386" y="696887"/>
                  <a:pt x="293219" y="689054"/>
                  <a:pt x="302882" y="689054"/>
                </a:cubicBezTo>
                <a:cubicBezTo>
                  <a:pt x="312545" y="689054"/>
                  <a:pt x="320378" y="696887"/>
                  <a:pt x="320378" y="706550"/>
                </a:cubicBezTo>
                <a:close/>
              </a:path>
              <a:path w="1036745" h="771271">
                <a:moveTo>
                  <a:pt x="349601" y="685148"/>
                </a:moveTo>
                <a:cubicBezTo>
                  <a:pt x="349601" y="704474"/>
                  <a:pt x="333934" y="720141"/>
                  <a:pt x="314608" y="720141"/>
                </a:cubicBezTo>
                <a:cubicBezTo>
                  <a:pt x="295282" y="720141"/>
                  <a:pt x="279615" y="704474"/>
                  <a:pt x="279615" y="685148"/>
                </a:cubicBezTo>
                <a:cubicBezTo>
                  <a:pt x="279615" y="665822"/>
                  <a:pt x="295282" y="650155"/>
                  <a:pt x="314608" y="650155"/>
                </a:cubicBezTo>
                <a:cubicBezTo>
                  <a:pt x="333934" y="650155"/>
                  <a:pt x="349601" y="665822"/>
                  <a:pt x="349601" y="685148"/>
                </a:cubicBezTo>
                <a:close/>
              </a:path>
              <a:path w="1036745" h="771271">
                <a:moveTo>
                  <a:pt x="395639" y="633057"/>
                </a:moveTo>
                <a:cubicBezTo>
                  <a:pt x="359126" y="664841"/>
                  <a:pt x="153064" y="771271"/>
                  <a:pt x="124075" y="771271"/>
                </a:cubicBezTo>
                <a:cubicBezTo>
                  <a:pt x="95086" y="771271"/>
                  <a:pt x="290661" y="662046"/>
                  <a:pt x="290661" y="633057"/>
                </a:cubicBezTo>
                <a:cubicBezTo>
                  <a:pt x="290661" y="604068"/>
                  <a:pt x="314161" y="580568"/>
                  <a:pt x="343150" y="580568"/>
                </a:cubicBezTo>
                <a:cubicBezTo>
                  <a:pt x="372139" y="580568"/>
                  <a:pt x="432152" y="601273"/>
                  <a:pt x="395639" y="633057"/>
                </a:cubicBezTo>
                <a:close/>
              </a:path>
              <a:path w="43257" h="52898" fill="none" extrusionOk="0">
                <a:moveTo>
                  <a:pt x="4730" y="26036"/>
                </a:moveTo>
                <a:cubicBezTo>
                  <a:pt x="3846" y="26130"/>
                  <a:pt x="2962" y="25852"/>
                  <a:pt x="2197" y="25239"/>
                </a:cubicBezTo>
                <a:moveTo>
                  <a:pt x="6965" y="34758"/>
                </a:moveTo>
                <a:cubicBezTo>
                  <a:pt x="6610" y="34951"/>
                  <a:pt x="6237" y="35079"/>
                  <a:pt x="5857" y="35139"/>
                </a:cubicBezTo>
                <a:moveTo>
                  <a:pt x="16515" y="38949"/>
                </a:moveTo>
                <a:cubicBezTo>
                  <a:pt x="16248" y="38403"/>
                  <a:pt x="16024" y="37820"/>
                  <a:pt x="15847" y="37209"/>
                </a:cubicBezTo>
                <a:moveTo>
                  <a:pt x="28864" y="34610"/>
                </a:moveTo>
                <a:cubicBezTo>
                  <a:pt x="28825" y="35257"/>
                  <a:pt x="28735" y="35897"/>
                  <a:pt x="28597" y="36519"/>
                </a:cubicBezTo>
                <a:moveTo>
                  <a:pt x="34166" y="22813"/>
                </a:moveTo>
                <a:cubicBezTo>
                  <a:pt x="36170" y="24141"/>
                  <a:pt x="37435" y="26917"/>
                  <a:pt x="37417" y="29949"/>
                </a:cubicBezTo>
                <a:moveTo>
                  <a:pt x="41835" y="15213"/>
                </a:moveTo>
                <a:cubicBezTo>
                  <a:pt x="41510" y="16245"/>
                  <a:pt x="41015" y="17161"/>
                  <a:pt x="40387" y="17889"/>
                </a:cubicBezTo>
                <a:moveTo>
                  <a:pt x="38361" y="5285"/>
                </a:moveTo>
                <a:cubicBezTo>
                  <a:pt x="38416" y="5702"/>
                  <a:pt x="38442" y="6125"/>
                  <a:pt x="38437" y="6549"/>
                </a:cubicBezTo>
                <a:moveTo>
                  <a:pt x="29115" y="3811"/>
                </a:moveTo>
                <a:cubicBezTo>
                  <a:pt x="29304" y="3228"/>
                  <a:pt x="29553" y="2685"/>
                  <a:pt x="29857" y="2199"/>
                </a:cubicBezTo>
                <a:moveTo>
                  <a:pt x="22178" y="4579"/>
                </a:moveTo>
                <a:cubicBezTo>
                  <a:pt x="22255" y="4097"/>
                  <a:pt x="22376" y="3630"/>
                  <a:pt x="22537" y="3189"/>
                </a:cubicBezTo>
                <a:moveTo>
                  <a:pt x="14037" y="5051"/>
                </a:moveTo>
                <a:cubicBezTo>
                  <a:pt x="14509" y="5427"/>
                  <a:pt x="14945" y="5880"/>
                  <a:pt x="15337" y="6399"/>
                </a:cubicBezTo>
                <a:moveTo>
                  <a:pt x="4164" y="15648"/>
                </a:moveTo>
                <a:cubicBezTo>
                  <a:pt x="4061" y="15184"/>
                  <a:pt x="3985" y="14710"/>
                  <a:pt x="3937" y="14229"/>
                </a:cubicBezTo>
              </a:path>
            </a:pathLst>
          </a:cu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095" y="3248577"/>
            <a:ext cx="291444" cy="5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8848725" y="4253407"/>
            <a:ext cx="46672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6501148" y="2498781"/>
            <a:ext cx="469515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«Перевёрнутый» урок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598" y="3679537"/>
            <a:ext cx="191452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9410365" y="3686087"/>
            <a:ext cx="2411121" cy="1943187"/>
            <a:chOff x="9410365" y="3686087"/>
            <a:chExt cx="2411121" cy="1943187"/>
          </a:xfrm>
        </p:grpSpPr>
        <p:pic>
          <p:nvPicPr>
            <p:cNvPr id="33" name="Picture 2" descr="Картинки по запросу учитель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6634" y="4034699"/>
              <a:ext cx="1404852" cy="159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365" y="3686087"/>
              <a:ext cx="1643062" cy="180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0975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95902" y="1815349"/>
            <a:ext cx="58197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Дома </a:t>
            </a:r>
            <a:r>
              <a:rPr lang="ru-RU" sz="2000" dirty="0" smtClean="0"/>
              <a:t>учащиеся самостоятельно знакомятся с теоретическим материалом.</a:t>
            </a:r>
          </a:p>
          <a:p>
            <a:pPr fontAlgn="base"/>
            <a:r>
              <a:rPr lang="ru-RU" sz="2000" b="1" dirty="0" smtClean="0"/>
              <a:t>На уроке </a:t>
            </a:r>
            <a:r>
              <a:rPr lang="ru-RU" sz="2000" dirty="0" smtClean="0"/>
              <a:t>выполняют  задания на закрепление посредством общения  с </a:t>
            </a:r>
            <a:r>
              <a:rPr lang="ru-RU" sz="2000" dirty="0"/>
              <a:t>одноклассниками и педагогом. </a:t>
            </a:r>
            <a:endParaRPr lang="ru-RU" sz="2000" dirty="0" smtClean="0"/>
          </a:p>
          <a:p>
            <a:pPr fontAlgn="base"/>
            <a:r>
              <a:rPr lang="ru-RU" sz="2000" dirty="0" smtClean="0"/>
              <a:t>Среди </a:t>
            </a:r>
            <a:r>
              <a:rPr lang="ru-RU" sz="2000" dirty="0"/>
              <a:t>популярных </a:t>
            </a:r>
            <a:r>
              <a:rPr lang="ru-RU" sz="2000" b="1" dirty="0"/>
              <a:t>форм</a:t>
            </a:r>
            <a:r>
              <a:rPr lang="ru-RU" sz="2000" dirty="0"/>
              <a:t> классной работы в такой модели – выполнение упражнений, дискуссии и презентация проектов. </a:t>
            </a:r>
            <a:endParaRPr lang="ru-RU" sz="2000" dirty="0" smtClean="0"/>
          </a:p>
          <a:p>
            <a:pPr fontAlgn="base"/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уроке </a:t>
            </a:r>
            <a:r>
              <a:rPr lang="ru-RU" sz="2000" b="1" dirty="0"/>
              <a:t>акцент</a:t>
            </a:r>
            <a:r>
              <a:rPr lang="ru-RU" sz="2000" dirty="0"/>
              <a:t> смещается от обзорного знакомства с новой темой в сторону </a:t>
            </a:r>
            <a:r>
              <a:rPr lang="ru-RU" sz="2000" dirty="0" smtClean="0"/>
              <a:t>её </a:t>
            </a:r>
            <a:r>
              <a:rPr lang="ru-RU" sz="2000" dirty="0"/>
              <a:t>совместного изучения и исследования.</a:t>
            </a: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32271"/>
            <a:ext cx="3695700" cy="27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64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" t="3998" r="3020"/>
          <a:stretch/>
        </p:blipFill>
        <p:spPr bwMode="auto">
          <a:xfrm>
            <a:off x="2300285" y="1256481"/>
            <a:ext cx="7591425" cy="44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376609" y="2740098"/>
            <a:ext cx="5076826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8238BA"/>
                </a:solidFill>
              </a:rPr>
              <a:t>Зачем </a:t>
            </a:r>
            <a:endParaRPr lang="ru-RU" sz="2400" b="1" dirty="0" smtClean="0">
              <a:solidFill>
                <a:srgbClr val="8238BA"/>
              </a:solidFill>
            </a:endParaRPr>
          </a:p>
          <a:p>
            <a:r>
              <a:rPr lang="ru-RU" sz="2400" b="1" dirty="0" smtClean="0">
                <a:solidFill>
                  <a:srgbClr val="8238BA"/>
                </a:solidFill>
              </a:rPr>
              <a:t>«переворачивать» обучение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6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796" y="3926601"/>
            <a:ext cx="851902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3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6606" y="3114675"/>
            <a:ext cx="2809875" cy="18002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1. Проблемы, </a:t>
            </a:r>
            <a:r>
              <a:rPr lang="ru-RU" b="1" dirty="0"/>
              <a:t>которые невозможно или трудно решить в рамках </a:t>
            </a:r>
            <a:r>
              <a:rPr lang="ru-RU" b="1" dirty="0" smtClean="0"/>
              <a:t>традиционного урока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876674" y="3814762"/>
            <a:ext cx="5048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574886805"/>
              </p:ext>
            </p:extLst>
          </p:nvPr>
        </p:nvGraphicFramePr>
        <p:xfrm>
          <a:off x="4838699" y="2581274"/>
          <a:ext cx="6457952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Заголовок 5"/>
          <p:cNvSpPr txBox="1">
            <a:spLocks/>
          </p:cNvSpPr>
          <p:nvPr/>
        </p:nvSpPr>
        <p:spPr>
          <a:xfrm>
            <a:off x="635631" y="1023635"/>
            <a:ext cx="11153104" cy="9050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Причины внедрения «перевёрнутого»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20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9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2551</TotalTime>
  <Words>890</Words>
  <Application>Microsoft Office PowerPoint</Application>
  <PresentationFormat>Произвольный</PresentationFormat>
  <Paragraphs>118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Инновационная модель обучения «Перевёрнутый класс»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256</cp:revision>
  <dcterms:created xsi:type="dcterms:W3CDTF">2017-01-09T10:38:11Z</dcterms:created>
  <dcterms:modified xsi:type="dcterms:W3CDTF">2018-12-27T18:59:48Z</dcterms:modified>
</cp:coreProperties>
</file>