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8" r:id="rId3"/>
    <p:sldId id="283" r:id="rId4"/>
    <p:sldId id="285" r:id="rId5"/>
    <p:sldId id="284" r:id="rId6"/>
    <p:sldId id="274" r:id="rId7"/>
    <p:sldId id="266" r:id="rId8"/>
    <p:sldId id="269" r:id="rId9"/>
    <p:sldId id="264" r:id="rId10"/>
    <p:sldId id="279" r:id="rId11"/>
    <p:sldId id="281" r:id="rId12"/>
    <p:sldId id="282" r:id="rId13"/>
    <p:sldId id="280" r:id="rId14"/>
    <p:sldId id="256" r:id="rId15"/>
    <p:sldId id="257" r:id="rId16"/>
    <p:sldId id="258" r:id="rId17"/>
    <p:sldId id="259" r:id="rId18"/>
    <p:sldId id="261" r:id="rId19"/>
    <p:sldId id="260" r:id="rId20"/>
    <p:sldId id="262" r:id="rId21"/>
    <p:sldId id="263" r:id="rId22"/>
    <p:sldId id="272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9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101;&#1074;&#1088;&#1080;&#1082;&#1072;%20&#1103;&#1085;&#1074;&#1072;&#1088;&#1100;\&#1057;&#1090;&#1072;&#1090;&#1080;&#1089;&#1090;&#1080;&#1095;&#1077;&#1089;&#1082;&#1080;&#1077;%20&#1076;&#1072;&#1085;&#1085;&#1099;&#1077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Девочек</c:v>
                </c:pt>
                <c:pt idx="1">
                  <c:v>Мальчиков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380</c:v>
                </c:pt>
                <c:pt idx="1">
                  <c:v>382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 хотят детей</c:v>
                </c:pt>
                <c:pt idx="1">
                  <c:v>1 ребёнок</c:v>
                </c:pt>
                <c:pt idx="2">
                  <c:v>2 ребёнка</c:v>
                </c:pt>
                <c:pt idx="3">
                  <c:v>3 ребёнка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7565398075241672E-2"/>
          <c:w val="0.64919643168681174"/>
          <c:h val="0.610424978127734"/>
        </c:manualLayout>
      </c:layout>
      <c:pieChart>
        <c:varyColors val="1"/>
        <c:dLbls>
          <c:showPercent val="1"/>
        </c:dLbls>
        <c:firstSliceAng val="0"/>
      </c:pieChart>
    </c:plotArea>
    <c:legend>
      <c:legendPos val="r"/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0841336009469349"/>
          <c:y val="4.7687007874015988E-2"/>
          <c:w val="0.37197879676805445"/>
          <c:h val="0.904625984251968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0929723209194893E-3"/>
          <c:y val="1.4184555855727497E-2"/>
          <c:w val="0.63526596923382084"/>
          <c:h val="0.951715015593251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Лист1!$A$2:$A$15</c:f>
              <c:strCache>
                <c:ptCount val="14"/>
                <c:pt idx="0">
                  <c:v>Не определились</c:v>
                </c:pt>
                <c:pt idx="1">
                  <c:v>Ветеринер</c:v>
                </c:pt>
                <c:pt idx="2">
                  <c:v>Врач</c:v>
                </c:pt>
                <c:pt idx="3">
                  <c:v>Экономист</c:v>
                </c:pt>
                <c:pt idx="4">
                  <c:v>Фотограф</c:v>
                </c:pt>
                <c:pt idx="5">
                  <c:v>Генетик</c:v>
                </c:pt>
                <c:pt idx="6">
                  <c:v>Социолог</c:v>
                </c:pt>
                <c:pt idx="7">
                  <c:v>Судья</c:v>
                </c:pt>
                <c:pt idx="8">
                  <c:v>Дизайнер</c:v>
                </c:pt>
                <c:pt idx="9">
                  <c:v>Актриса</c:v>
                </c:pt>
                <c:pt idx="10">
                  <c:v>Визажист</c:v>
                </c:pt>
                <c:pt idx="11">
                  <c:v>МЧС</c:v>
                </c:pt>
                <c:pt idx="12">
                  <c:v>Сфера спорта (футбол)</c:v>
                </c:pt>
                <c:pt idx="13">
                  <c:v>Политик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033751100410304"/>
          <c:y val="0"/>
          <c:w val="0.39966248899589718"/>
          <c:h val="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Младшее звено</c:v>
                </c:pt>
                <c:pt idx="1">
                  <c:v>Среднее звено</c:v>
                </c:pt>
                <c:pt idx="2">
                  <c:v>Старшее звено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</c:v>
                </c:pt>
                <c:pt idx="1">
                  <c:v>361</c:v>
                </c:pt>
                <c:pt idx="2">
                  <c:v>49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title/>
    <c:plotArea>
      <c:layout/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девочек и мальчиков в нашем классе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cat>
            <c:strRef>
              <c:f>Лист1!$B$1:$C$1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Москва</c:v>
                </c:pt>
                <c:pt idx="1">
                  <c:v>М.О.</c:v>
                </c:pt>
                <c:pt idx="2">
                  <c:v>Кувандык</c:v>
                </c:pt>
                <c:pt idx="3">
                  <c:v>Калуга</c:v>
                </c:pt>
                <c:pt idx="4">
                  <c:v>Саратов</c:v>
                </c:pt>
                <c:pt idx="5">
                  <c:v>Татарстан</c:v>
                </c:pt>
                <c:pt idx="6">
                  <c:v>Георгиевск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hape val="cylinder"/>
        <c:axId val="108458368"/>
        <c:axId val="108459904"/>
        <c:axId val="0"/>
      </c:bar3DChart>
      <c:catAx>
        <c:axId val="108458368"/>
        <c:scaling>
          <c:orientation val="minMax"/>
        </c:scaling>
        <c:axPos val="b"/>
        <c:tickLblPos val="nextTo"/>
        <c:crossAx val="108459904"/>
        <c:crosses val="autoZero"/>
        <c:auto val="1"/>
        <c:lblAlgn val="ctr"/>
        <c:lblOffset val="100"/>
      </c:catAx>
      <c:valAx>
        <c:axId val="108459904"/>
        <c:scaling>
          <c:orientation val="minMax"/>
        </c:scaling>
        <c:axPos val="l"/>
        <c:majorGridlines/>
        <c:numFmt formatCode="General" sourceLinked="1"/>
        <c:tickLblPos val="nextTo"/>
        <c:crossAx val="108458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Русские</c:v>
                </c:pt>
                <c:pt idx="1">
                  <c:v>Татары</c:v>
                </c:pt>
                <c:pt idx="2">
                  <c:v>Украинцы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hape val="cylinder"/>
        <c:axId val="101054720"/>
        <c:axId val="108728320"/>
        <c:axId val="0"/>
      </c:bar3DChart>
      <c:catAx>
        <c:axId val="101054720"/>
        <c:scaling>
          <c:orientation val="minMax"/>
        </c:scaling>
        <c:axPos val="b"/>
        <c:tickLblPos val="nextTo"/>
        <c:crossAx val="108728320"/>
        <c:crosses val="autoZero"/>
        <c:auto val="1"/>
        <c:lblAlgn val="ctr"/>
        <c:lblOffset val="100"/>
      </c:catAx>
      <c:valAx>
        <c:axId val="108728320"/>
        <c:scaling>
          <c:orientation val="minMax"/>
        </c:scaling>
        <c:axPos val="l"/>
        <c:majorGridlines/>
        <c:numFmt formatCode="General" sourceLinked="1"/>
        <c:tickLblPos val="nextTo"/>
        <c:crossAx val="101054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9535925196850899E-2"/>
          <c:y val="0.14801574803149653"/>
          <c:w val="0.54715616797900257"/>
          <c:h val="0.820734251968505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6"/>
          </c:dPt>
          <c:dPt>
            <c:idx val="1"/>
            <c:explosion val="5"/>
          </c:dPt>
          <c:dPt>
            <c:idx val="2"/>
            <c:explosion val="2"/>
          </c:dPt>
          <c:cat>
            <c:strRef>
              <c:f>Лист1!$A$2:$A$4</c:f>
              <c:strCache>
                <c:ptCount val="3"/>
                <c:pt idx="0">
                  <c:v>Христианство</c:v>
                </c:pt>
                <c:pt idx="1">
                  <c:v>Атеизм</c:v>
                </c:pt>
                <c:pt idx="2">
                  <c:v>Другие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Лист1!$A$2:$A$10</c:f>
              <c:strCache>
                <c:ptCount val="7"/>
                <c:pt idx="0">
                  <c:v>Комп. Игры</c:v>
                </c:pt>
                <c:pt idx="1">
                  <c:v>Танцы</c:v>
                </c:pt>
                <c:pt idx="2">
                  <c:v>Рисование</c:v>
                </c:pt>
                <c:pt idx="3">
                  <c:v>Чтение</c:v>
                </c:pt>
                <c:pt idx="4">
                  <c:v>Спорт</c:v>
                </c:pt>
                <c:pt idx="5">
                  <c:v>Другие</c:v>
                </c:pt>
                <c:pt idx="6">
                  <c:v>Нет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hape val="cylinder"/>
        <c:axId val="108795008"/>
        <c:axId val="108796544"/>
        <c:axId val="0"/>
      </c:bar3DChart>
      <c:catAx>
        <c:axId val="108795008"/>
        <c:scaling>
          <c:orientation val="minMax"/>
        </c:scaling>
        <c:axPos val="b"/>
        <c:tickLblPos val="nextTo"/>
        <c:crossAx val="108796544"/>
        <c:crosses val="autoZero"/>
        <c:auto val="1"/>
        <c:lblAlgn val="ctr"/>
        <c:lblOffset val="100"/>
      </c:catAx>
      <c:valAx>
        <c:axId val="108796544"/>
        <c:scaling>
          <c:orientation val="minMax"/>
        </c:scaling>
        <c:axPos val="l"/>
        <c:majorGridlines/>
        <c:numFmt formatCode="General" sourceLinked="1"/>
        <c:tickLblPos val="nextTo"/>
        <c:crossAx val="108795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Физ-ра</c:v>
                </c:pt>
                <c:pt idx="1">
                  <c:v>История</c:v>
                </c:pt>
                <c:pt idx="2">
                  <c:v>Биология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ОБЖ</c:v>
                </c:pt>
                <c:pt idx="7">
                  <c:v>Химия</c:v>
                </c:pt>
                <c:pt idx="8">
                  <c:v>Технология</c:v>
                </c:pt>
                <c:pt idx="9">
                  <c:v>Нет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hape val="cylinder"/>
        <c:axId val="100813440"/>
        <c:axId val="100815232"/>
        <c:axId val="0"/>
      </c:bar3DChart>
      <c:catAx>
        <c:axId val="100813440"/>
        <c:scaling>
          <c:orientation val="minMax"/>
        </c:scaling>
        <c:axPos val="b"/>
        <c:tickLblPos val="nextTo"/>
        <c:crossAx val="100815232"/>
        <c:crosses val="autoZero"/>
        <c:auto val="1"/>
        <c:lblAlgn val="ctr"/>
        <c:lblOffset val="100"/>
      </c:catAx>
      <c:valAx>
        <c:axId val="100815232"/>
        <c:scaling>
          <c:orientation val="minMax"/>
        </c:scaling>
        <c:axPos val="l"/>
        <c:majorGridlines/>
        <c:numFmt formatCode="General" sourceLinked="1"/>
        <c:tickLblPos val="nextTo"/>
        <c:crossAx val="100813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ребёнок</c:v>
                </c:pt>
                <c:pt idx="1">
                  <c:v>2 ребёнка</c:v>
                </c:pt>
                <c:pt idx="2">
                  <c:v> 3 ребёнка</c:v>
                </c:pt>
                <c:pt idx="3">
                  <c:v>4 ребёнка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0.4321</cdr:x>
      <cdr:y>0.44492</cdr:y>
    </cdr:from>
    <cdr:to>
      <cdr:x>0.61728</cdr:x>
      <cdr:y>0.50848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0330" y="2000251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46%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0.24691</cdr:x>
      <cdr:y>0.19068</cdr:y>
    </cdr:from>
    <cdr:to>
      <cdr:x>0.34568</cdr:x>
      <cdr:y>0.25424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60" y="857243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0.11111</cdr:x>
      <cdr:y>0.46081</cdr:y>
    </cdr:from>
    <cdr:to>
      <cdr:x>0.32099</cdr:x>
      <cdr:y>0.54026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2942" y="2071689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48%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0.50549</cdr:x>
      <cdr:y>0.40625</cdr:y>
    </cdr:from>
    <cdr:to>
      <cdr:x>0.63736</cdr:x>
      <cdr:y>0.45313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1857388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61%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0.1978</cdr:x>
      <cdr:y>0.40625</cdr:y>
    </cdr:from>
    <cdr:to>
      <cdr:x>0.31868</cdr:x>
      <cdr:y>0.45313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84" y="1857388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39%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0.45868</cdr:x>
      <cdr:y>0.5</cdr:y>
    </cdr:from>
    <cdr:to>
      <cdr:x>0.61984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0"/>
          <a:ext cx="92869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0.29752</cdr:x>
      <cdr:y>0.23333</cdr:y>
    </cdr:from>
    <cdr:to>
      <cdr:x>0.42149</cdr:x>
      <cdr:y>0.31667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14512" y="1000132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5%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0.14876</cdr:x>
      <cdr:y>0.41667</cdr:y>
    </cdr:from>
    <cdr:to>
      <cdr:x>0.32232</cdr:x>
      <cdr:y>0.46667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7256" y="1785950"/>
          <a:ext cx="100013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29%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0.4336</cdr:x>
      <cdr:y>0.36914</cdr:y>
    </cdr:from>
    <cdr:to>
      <cdr:x>0.63282</cdr:x>
      <cdr:y>0.45703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150019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38%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0.31641</cdr:x>
      <cdr:y>0.12305</cdr:y>
    </cdr:from>
    <cdr:to>
      <cdr:x>0.42188</cdr:x>
      <cdr:y>0.1582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28826" y="500066"/>
          <a:ext cx="64294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5%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0.1875</cdr:x>
      <cdr:y>0.19336</cdr:y>
    </cdr:from>
    <cdr:to>
      <cdr:x>0.30469</cdr:x>
      <cdr:y>0.22852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785818"/>
          <a:ext cx="71438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0.17578</cdr:x>
      <cdr:y>0.54493</cdr:y>
    </cdr:from>
    <cdr:to>
      <cdr:x>0.33985</cdr:x>
      <cdr:y>0.59766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1570" y="2214578"/>
          <a:ext cx="100013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48%</a:t>
          </a:r>
          <a:endParaRPr lang="ru-RU" sz="1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0.20931</cdr:x>
      <cdr:y>0.61404</cdr:y>
    </cdr:from>
    <cdr:to>
      <cdr:x>0.38373</cdr:x>
      <cdr:y>0.68421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916" y="2500330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48%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0.15117</cdr:x>
      <cdr:y>0.24561</cdr:y>
    </cdr:from>
    <cdr:to>
      <cdr:x>0.32559</cdr:x>
      <cdr:y>0.31579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726" y="1000132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0.47675</cdr:x>
      <cdr:y>0.40351</cdr:y>
    </cdr:from>
    <cdr:to>
      <cdr:x>0.6628</cdr:x>
      <cdr:y>0.45614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28990" y="1643074"/>
          <a:ext cx="114300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0.38373</cdr:x>
      <cdr:y>0.15789</cdr:y>
    </cdr:from>
    <cdr:to>
      <cdr:x>0.51163</cdr:x>
      <cdr:y>0.21053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57486" y="642942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12%</a:t>
          </a:r>
          <a:endParaRPr lang="ru-RU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0.37406</cdr:x>
      <cdr:y>0.29668</cdr:y>
    </cdr:from>
    <cdr:to>
      <cdr:x>0.56606</cdr:x>
      <cdr:y>0.34546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7993" y="1657362"/>
          <a:ext cx="1205193" cy="272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0.26025</cdr:x>
      <cdr:y>0.25831</cdr:y>
    </cdr:from>
    <cdr:to>
      <cdr:x>0.39226</cdr:x>
      <cdr:y>0.2949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3613" y="1443048"/>
          <a:ext cx="828634" cy="20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4%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0.03321</cdr:x>
      <cdr:y>0.33333</cdr:y>
    </cdr:from>
    <cdr:to>
      <cdr:x>0.15321</cdr:x>
      <cdr:y>0.39431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4314" y="1928826"/>
          <a:ext cx="774388" cy="352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0.21473</cdr:x>
      <cdr:y>0.52686</cdr:y>
    </cdr:from>
    <cdr:to>
      <cdr:x>0.29222</cdr:x>
      <cdr:y>0.58859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47861" y="2943246"/>
          <a:ext cx="486409" cy="34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0.29439</cdr:x>
      <cdr:y>0.52686</cdr:y>
    </cdr:from>
    <cdr:to>
      <cdr:x>0.37189</cdr:x>
      <cdr:y>0.5639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47927" y="2943246"/>
          <a:ext cx="486471" cy="206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0.36268</cdr:x>
      <cdr:y>0.48849</cdr:y>
    </cdr:from>
    <cdr:to>
      <cdr:x>0.45124</cdr:x>
      <cdr:y>0.51318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76555" y="2728932"/>
          <a:ext cx="555896" cy="13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9%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0.48709</cdr:x>
      <cdr:y>0.43734</cdr:y>
    </cdr:from>
    <cdr:to>
      <cdr:x>0.56458</cdr:x>
      <cdr:y>0.51407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57489" y="2443181"/>
          <a:ext cx="4864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9%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0.51063</cdr:x>
      <cdr:y>0.38619</cdr:y>
    </cdr:from>
    <cdr:to>
      <cdr:x>0.61026</cdr:x>
      <cdr:y>0.42322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05249" y="2157428"/>
          <a:ext cx="625382" cy="206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9%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0.02214</cdr:x>
      <cdr:y>0.37037</cdr:y>
    </cdr:from>
    <cdr:to>
      <cdr:x>0.16605</cdr:x>
      <cdr:y>0.4321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2876" y="2143140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0.23247</cdr:x>
      <cdr:y>0.18519</cdr:y>
    </cdr:from>
    <cdr:to>
      <cdr:x>0.4096</cdr:x>
      <cdr:y>0.22222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00198" y="1071570"/>
          <a:ext cx="114300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0.02214</cdr:x>
      <cdr:y>0.38272</cdr:y>
    </cdr:from>
    <cdr:to>
      <cdr:x>0.17712</cdr:x>
      <cdr:y>0.4321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42876" y="2214578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0.02214</cdr:x>
      <cdr:y>0.41975</cdr:y>
    </cdr:from>
    <cdr:to>
      <cdr:x>0.25461</cdr:x>
      <cdr:y>0.45679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42876" y="2428892"/>
          <a:ext cx="150019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0.03321</cdr:x>
      <cdr:y>0.45679</cdr:y>
    </cdr:from>
    <cdr:to>
      <cdr:x>0.13284</cdr:x>
      <cdr:y>0.50617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14314" y="2643206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0.15498</cdr:x>
      <cdr:y>0.19753</cdr:y>
    </cdr:from>
    <cdr:to>
      <cdr:x>0.28782</cdr:x>
      <cdr:y>0.23457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000132" y="1143008"/>
          <a:ext cx="85725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0.07749</cdr:x>
      <cdr:y>0.49383</cdr:y>
    </cdr:from>
    <cdr:to>
      <cdr:x>0.19926</cdr:x>
      <cdr:y>0.53086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00066" y="2857520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0.15782</cdr:x>
      <cdr:y>0.50128</cdr:y>
    </cdr:from>
    <cdr:to>
      <cdr:x>0.27959</cdr:x>
      <cdr:y>0.55067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990671" y="2800370"/>
          <a:ext cx="764357" cy="275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643570" y="3357562"/>
            <a:ext cx="3286148" cy="3214710"/>
          </a:xfrm>
        </p:spPr>
        <p:txBody>
          <a:bodyPr>
            <a:normAutofit/>
          </a:bodyPr>
          <a:lstStyle/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644515"/>
            <a:ext cx="7668344" cy="12858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Какие мы разные </a:t>
            </a:r>
            <a:r>
              <a:rPr lang="ru-RU" sz="2400" dirty="0" smtClean="0"/>
              <a:t>(школьная перепись населения).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Социальный проект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6386" name="Picture 2" descr="http://www.dobro-sosedstvo.ru/dobro/getimage?objectId=20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928934"/>
            <a:ext cx="3808928" cy="2185995"/>
          </a:xfrm>
          <a:prstGeom prst="rect">
            <a:avLst/>
          </a:prstGeom>
          <a:noFill/>
        </p:spPr>
      </p:pic>
      <p:pic>
        <p:nvPicPr>
          <p:cNvPr id="16390" name="Picture 6" descr="http://molurist.ru/wp-content/uploads/2015/05/ANO-IITS-Statistika-Rossii-8-cop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441166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8153400" cy="449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знаем, что в нашей школе 29 классов, в которых учится 762 ученика из них 61 ребенок из многодетной семьи. Девочек в нашей школе 380, мальчиков 382.В начальной школе учится 352 ученика, в средней – 361 и в старшем – 49 учеников.</a:t>
            </a:r>
            <a:endParaRPr lang="ru-RU" sz="2800" dirty="0"/>
          </a:p>
        </p:txBody>
      </p:sp>
      <p:pic>
        <p:nvPicPr>
          <p:cNvPr id="10242" name="Picture 2" descr="http://mikhailovkasoosh.ru/wp-content/uploads/2014/01/BIMBI-IN-CLAS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645969"/>
            <a:ext cx="3929090" cy="321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девочек и мальчиков в нашей школе.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71802" y="2214554"/>
          <a:ext cx="607219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64305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Мальчиков в нашей школе на два человека больше, чем девочек.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учеников в младшем, среднем и старшем звене.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285984" y="1643063"/>
          <a:ext cx="578647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Перепись нашего класса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53400" cy="4495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Мы решили рассмотреть такие вопросы:</a:t>
            </a:r>
          </a:p>
          <a:p>
            <a:r>
              <a:rPr lang="ru-RU" dirty="0" smtClean="0"/>
              <a:t>Пол;</a:t>
            </a:r>
          </a:p>
          <a:p>
            <a:r>
              <a:rPr lang="ru-RU" dirty="0" smtClean="0"/>
              <a:t>Национальность;</a:t>
            </a:r>
          </a:p>
          <a:p>
            <a:r>
              <a:rPr lang="ru-RU" dirty="0" smtClean="0"/>
              <a:t>Место рождения;</a:t>
            </a:r>
          </a:p>
          <a:p>
            <a:r>
              <a:rPr lang="ru-RU" dirty="0" smtClean="0"/>
              <a:t>Сколько детей в семье;</a:t>
            </a:r>
          </a:p>
          <a:p>
            <a:r>
              <a:rPr lang="ru-RU" dirty="0" smtClean="0"/>
              <a:t>Сколько детей хотели бы иметь в своей будущей семье;</a:t>
            </a:r>
          </a:p>
          <a:p>
            <a:r>
              <a:rPr lang="ru-RU" dirty="0" smtClean="0"/>
              <a:t>Вероисповедание;</a:t>
            </a:r>
          </a:p>
          <a:p>
            <a:r>
              <a:rPr lang="ru-RU" dirty="0" smtClean="0"/>
              <a:t>Любимое занятие;</a:t>
            </a:r>
          </a:p>
          <a:p>
            <a:r>
              <a:rPr lang="ru-RU" dirty="0" smtClean="0"/>
              <a:t>Любимый предмет в школе;</a:t>
            </a:r>
          </a:p>
          <a:p>
            <a:r>
              <a:rPr lang="ru-RU" dirty="0" smtClean="0"/>
              <a:t>Будущая профессия.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девочек и мальчиков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</p:nvPr>
        </p:nvGraphicFramePr>
        <p:xfrm>
          <a:off x="2428860" y="1643050"/>
          <a:ext cx="650085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0" name="Picture 4" descr="http://boswtol.com/wp-content/uploads/sites/default/files/09/Dec/52/boy_gir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500330" cy="2256548"/>
          </a:xfrm>
          <a:prstGeom prst="rect">
            <a:avLst/>
          </a:prstGeom>
          <a:noFill/>
        </p:spPr>
      </p:pic>
      <p:pic>
        <p:nvPicPr>
          <p:cNvPr id="9222" name="Picture 6" descr="http://fscomps.fotosearch.com/compc/CSP/CSP943/k9434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248409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Место рождения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://www.moscowtopnews.com/image/article/3/3/6/23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1"/>
            <a:ext cx="2714644" cy="2035983"/>
          </a:xfrm>
          <a:prstGeom prst="rect">
            <a:avLst/>
          </a:prstGeom>
          <a:noFill/>
        </p:spPr>
      </p:pic>
      <p:pic>
        <p:nvPicPr>
          <p:cNvPr id="8196" name="Picture 4" descr="http://romashka-dou20.ru/images/9193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4714884"/>
            <a:ext cx="2808673" cy="164307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2928926" y="19288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Национальность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50017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Национальность всех учеников в нашем классе – русские. Но у многих в роду были и другие народы. 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643174" y="2500306"/>
          <a:ext cx="635798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matricca.ru/i/full1332095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2239760" cy="3286148"/>
          </a:xfrm>
          <a:prstGeom prst="rect">
            <a:avLst/>
          </a:prstGeom>
          <a:noFill/>
        </p:spPr>
      </p:pic>
      <p:pic>
        <p:nvPicPr>
          <p:cNvPr id="7172" name="Picture 4" descr="http://dic.academic.ru/pictures/es/285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62226"/>
            <a:ext cx="2143140" cy="269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Вероисповедание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28926" y="1785926"/>
          <a:ext cx="576264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http://f.mypage.ru/0daa272ed84bc1162cb1d0a2f65fc881_eae3121d3b2f18a53cd9c539d871c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314373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Любимое занятие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00298" y="1714488"/>
          <a:ext cx="664370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s://ejournal4writing.files.wordpress.com/2013/05/drawing-pal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7"/>
            <a:ext cx="2484563" cy="1928826"/>
          </a:xfrm>
          <a:prstGeom prst="rect">
            <a:avLst/>
          </a:prstGeom>
          <a:noFill/>
        </p:spPr>
      </p:pic>
      <p:sp>
        <p:nvSpPr>
          <p:cNvPr id="5124" name="AutoShape 4" descr="https://im1-tub-ru.yandex.net/i?id=e14b0ebb1cf9b44ae2afdd30892780d2&amp;n=33&amp;h=215&amp;w=1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1-tub-ru.yandex.net/i?id=e14b0ebb1cf9b44ae2afdd30892780d2&amp;n=33&amp;h=215&amp;w=1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www.jumpintoabook.com/wp-content/uploads/2013/06/book-pi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487599" cy="324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Любимый предмет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786050" y="1571612"/>
          <a:ext cx="623887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http://sport.mstuca.ru/v2/wp-content/uploads/2015/11/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2682903" cy="2928958"/>
          </a:xfrm>
          <a:prstGeom prst="rect">
            <a:avLst/>
          </a:prstGeom>
          <a:noFill/>
        </p:spPr>
      </p:pic>
      <p:pic>
        <p:nvPicPr>
          <p:cNvPr id="4100" name="Picture 4" descr="http://www.cliparthut.com/clip-arts/827/online-math-games-827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268321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286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Какие мы разные (школьная перепись населения).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Социальный проект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3116"/>
            <a:ext cx="8143932" cy="3952884"/>
          </a:xfrm>
        </p:spPr>
        <p:txBody>
          <a:bodyPr/>
          <a:lstStyle/>
          <a:p>
            <a:r>
              <a:rPr lang="ru-RU" sz="2800" dirty="0" smtClean="0"/>
              <a:t>Участники: Владимирова Евгения; </a:t>
            </a:r>
            <a:r>
              <a:rPr lang="ru-RU" sz="2800" dirty="0" err="1" smtClean="0"/>
              <a:t>Шорина</a:t>
            </a:r>
            <a:r>
              <a:rPr lang="ru-RU" sz="2800" dirty="0" smtClean="0"/>
              <a:t> Варвара</a:t>
            </a:r>
          </a:p>
          <a:p>
            <a:r>
              <a:rPr lang="ru-RU" sz="2800" dirty="0" smtClean="0"/>
              <a:t>Научный руководитель: </a:t>
            </a:r>
            <a:r>
              <a:rPr lang="ru-RU" sz="2800" dirty="0" err="1" smtClean="0"/>
              <a:t>Красовицкая</a:t>
            </a:r>
            <a:r>
              <a:rPr lang="ru-RU" sz="2800" dirty="0" smtClean="0"/>
              <a:t> Ольга Александровна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Количество детей в семье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28926" y="1714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http://www.novorab.ru/Content/uploadfiles/%D1%81%D0%B5%D0%BC%D1%8C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2751000" cy="2143140"/>
          </a:xfrm>
          <a:prstGeom prst="rect">
            <a:avLst/>
          </a:prstGeom>
          <a:noFill/>
        </p:spPr>
      </p:pic>
      <p:pic>
        <p:nvPicPr>
          <p:cNvPr id="3076" name="Picture 4" descr="http://shkola42-3b.ucoz.ru/Kartini/023532200912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64851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8687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Сколько хотели бы иметь детей в своей будущей семье?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000332" y="2000240"/>
          <a:ext cx="614366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www.fotovideoeffect.com/uploads/posts/2012-07/1343136765_ws7gy5ysxdadhf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181865" cy="2214578"/>
          </a:xfrm>
          <a:prstGeom prst="rect">
            <a:avLst/>
          </a:prstGeom>
          <a:noFill/>
        </p:spPr>
      </p:pic>
      <p:pic>
        <p:nvPicPr>
          <p:cNvPr id="2052" name="Picture 4" descr="http://gymn3.pinsk.edu.by/ru/sm.aspx?guid=6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03587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tx1"/>
                </a:solidFill>
              </a:rPr>
              <a:t>Кем вы хотите стать?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357686" y="1589088"/>
          <a:ext cx="478631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66949" y="1271572"/>
          <a:ext cx="6277051" cy="558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AutoShape 2" descr="https://im3-tub-ru.yandex.net/i?id=9a06430bb5fe292d989a5460dd201e86&amp;n=33&amp;h=215&amp;w=2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im3-tub-ru.yandex.net/i?id=9a06430bb5fe292d989a5460dd201e86&amp;n=33&amp;h=215&amp;w=2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img1.liveinternet.ru/images/attach/c/5/85/879/85879417_large_Risunok__2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5"/>
            <a:ext cx="2786050" cy="3202357"/>
          </a:xfrm>
          <a:prstGeom prst="rect">
            <a:avLst/>
          </a:prstGeom>
          <a:noFill/>
        </p:spPr>
      </p:pic>
      <p:pic>
        <p:nvPicPr>
          <p:cNvPr id="17416" name="Picture 8" descr="http://invest.novo-sibirsk.ru/upload/content/999/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937629"/>
            <a:ext cx="4572032" cy="19203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7620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766048" cy="7191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Результат.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Проект  позволяет: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929718" cy="53578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Глубже понять демографические процессы, происходящие в нашей стране и области;</a:t>
            </a:r>
          </a:p>
          <a:p>
            <a:pPr lvl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приобрести  навыки самостоятельной работы с большими объемами информации;</a:t>
            </a:r>
          </a:p>
          <a:p>
            <a:pPr lvl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научиться оформлять результаты работы с помощью современных информационных технологий. </a:t>
            </a:r>
          </a:p>
          <a:p>
            <a:pPr lvl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научиться  анализировать статистический материал, строить графики, диаграммы;</a:t>
            </a:r>
          </a:p>
          <a:p>
            <a:pPr lvl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работа над проектом стимулирует познавательную активность и учебную мотивацию, формирует практические навыки.</a:t>
            </a:r>
          </a:p>
          <a:p>
            <a:pPr lvl="0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Проект позволил нам побольше 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узнать о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наших одноклассниках.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400" dirty="0" smtClean="0"/>
          </a:p>
          <a:p>
            <a:pPr>
              <a:buNone/>
            </a:pPr>
            <a:r>
              <a:rPr lang="ru-RU" sz="7400" b="1" dirty="0" smtClean="0"/>
              <a:t> </a:t>
            </a:r>
            <a:endParaRPr lang="ru-RU" sz="7400" dirty="0" smtClean="0"/>
          </a:p>
          <a:p>
            <a:pPr>
              <a:buNone/>
            </a:pPr>
            <a:r>
              <a:rPr lang="ru-RU" sz="7400" b="1" dirty="0" smtClean="0"/>
              <a:t> </a:t>
            </a:r>
            <a:endParaRPr lang="ru-RU" sz="7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53400" cy="8429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октябре 2010 года в стране шла перепись населения, в которой принимали участие  большинство жителей РФ. Мы решили провести свою перепись — </a:t>
            </a:r>
            <a:r>
              <a:rPr lang="ru-RU" dirty="0" err="1" smtClean="0"/>
              <a:t>перепись</a:t>
            </a:r>
            <a:r>
              <a:rPr lang="ru-RU" dirty="0" smtClean="0"/>
              <a:t> населения в школе.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Изучить </a:t>
            </a:r>
            <a:r>
              <a:rPr lang="ru-RU" dirty="0" smtClean="0"/>
              <a:t>проблему переписи населения школы и сформировать целостное представление о школьном </a:t>
            </a:r>
            <a:r>
              <a:rPr lang="ru-RU" dirty="0" smtClean="0"/>
              <a:t>и классном коллективе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Узнать</a:t>
            </a:r>
            <a:r>
              <a:rPr lang="ru-RU" dirty="0" smtClean="0"/>
              <a:t>, для чего проводится перепись населения в стране. Какие особенности жизни общества перепись выявляет? Зачем нужны эти сведения государству?</a:t>
            </a:r>
          </a:p>
          <a:p>
            <a:pPr lvl="0"/>
            <a:r>
              <a:rPr lang="ru-RU" dirty="0" smtClean="0"/>
              <a:t>Определить, чем может быть полезна эта информация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7905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Зачем нужна перепись населения?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8643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Первая  причина проведения переписи населения –  для знания государства текущего положения граждан страны, ведь опираясь на полученные данные государство будет планировать свою политику, а также для  решения различных проблем.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Второй причиной является планирование сборов налогов на основе данных о доходе населения.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euroradio.fm/sites/default/files/styles/gallery_main/public/legacy_articles/miniatures/2015/08/perepisnaselenijabelarusi_2.jpg?itok=9nwGLqM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44" y="4357694"/>
            <a:ext cx="4279856" cy="2172322"/>
          </a:xfrm>
          <a:prstGeom prst="rect">
            <a:avLst/>
          </a:prstGeom>
          <a:noFill/>
        </p:spPr>
      </p:pic>
      <p:pic>
        <p:nvPicPr>
          <p:cNvPr id="5124" name="Picture 4" descr="http://www.komiinform.ru/content/image-news/129749/%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09133"/>
            <a:ext cx="4500594" cy="324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14356"/>
            <a:ext cx="8153400" cy="504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истории переписей населения в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715436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Перепись населения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уникальная статистическая операция. Еще Л.Н. Толстой, принимавший, как и большая часть российской интеллигенции, активное участие в переписи 1897 г., определил ее «как зеркало России, в которое независимо от нашего желания придется взглянуть».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Перепись — это «моментальный снимок» всего населения страны в определенный момент времени.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 многих странах, как и в России, перепись проводится приблизительно один раз в десять лет. Иногда чаще, например, в Канаде — через каждые пять лет. 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100" name="Picture 4" descr="http://orsk.ru/images/stories/2015/08_august/image_27082015193908_14406863482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71942"/>
            <a:ext cx="3557877" cy="2546800"/>
          </a:xfrm>
          <a:prstGeom prst="rect">
            <a:avLst/>
          </a:prstGeom>
          <a:noFill/>
        </p:spPr>
      </p:pic>
      <p:pic>
        <p:nvPicPr>
          <p:cNvPr id="4102" name="Picture 6" descr="http://news-armavir.ru/wp-content/uploads/2010/10/061010_3.jpg?46d3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Интересные факты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историй переписей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721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Из газет 1926 года.   </a:t>
            </a:r>
            <a:r>
              <a:rPr lang="ru-RU" sz="1800" dirty="0" smtClean="0"/>
              <a:t>…Больными вопросами оказались вопросы о брачном состоянии, о жилой площади, и о возрасте у женщин.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 </a:t>
            </a:r>
            <a:r>
              <a:rPr lang="ru-RU" sz="1800" b="1" dirty="0" smtClean="0"/>
              <a:t>При заполнении переписных листов в 1897 году, </a:t>
            </a:r>
            <a:r>
              <a:rPr lang="ru-RU" sz="1800" dirty="0" smtClean="0"/>
              <a:t>на вопрос об имени и отчестве жены, мужики из деревень, отвечали так: «Буду я величать ее! Баба так и есть, и нет ей больше названия».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Николай </a:t>
            </a:r>
            <a:r>
              <a:rPr lang="en-US" sz="1800" b="1" dirty="0" smtClean="0"/>
              <a:t>II</a:t>
            </a:r>
            <a:r>
              <a:rPr lang="ru-RU" sz="1800" b="1" dirty="0" smtClean="0"/>
              <a:t> </a:t>
            </a:r>
            <a:r>
              <a:rPr lang="ru-RU" sz="1800" dirty="0" smtClean="0"/>
              <a:t>в графе «род занятий» скромно указал : «хозяин земли русской, а его супруга – «хозяйка земли русской».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В первых советских переписях основной единицей учета была семья. Именно из-за этого переписчики столкнулись с немалыми трудностями. В 1926 году, как сообщали пензенские газеты того времени, многие жены, в отсутствие мужей, заполняя личный листок переписи, не могли сказать, где работает их супруг.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Всероссийская перепись населения 2002 года показала, что в нашей стране замужних женщин больше, чем женатых мужчин.</a:t>
            </a:r>
            <a:endParaRPr lang="ru-RU" sz="1900" dirty="0" smtClean="0"/>
          </a:p>
          <a:p>
            <a:endParaRPr lang="ru-RU" sz="51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214578" cy="141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572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Перепись населения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7500958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Данный проект – это перепись учеников нашей школы и нашего класса.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перепись мы включили как «классические» переписные вопросы, так и вопросы, из взрослой жизни.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Мы решили получить и рассмотреть следующие сведения: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всего учеников в школе;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мальчиков и девочек в нашей школе;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учеников в начальном среднем и старшем звене;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всего классов;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многодетных семей;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1598</TotalTime>
  <Words>627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Какие мы разные (школьная перепись населения). Социальный проект </vt:lpstr>
      <vt:lpstr>Какие мы разные (школьная перепись населения). Социальный проект</vt:lpstr>
      <vt:lpstr>Актуальность: </vt:lpstr>
      <vt:lpstr>Цель проекта:  </vt:lpstr>
      <vt:lpstr>Основные задачи проекта: </vt:lpstr>
      <vt:lpstr>Зачем нужна перепись населения? </vt:lpstr>
      <vt:lpstr>Из истории переписей населения в России. </vt:lpstr>
      <vt:lpstr>Интересные факты  из историй переписей </vt:lpstr>
      <vt:lpstr> Перепись населения</vt:lpstr>
      <vt:lpstr>Слайд 10</vt:lpstr>
      <vt:lpstr>Количество девочек и мальчиков в нашей школе.</vt:lpstr>
      <vt:lpstr>Количество учеников в младшем, среднем и старшем звене.</vt:lpstr>
      <vt:lpstr>Перепись нашего класса</vt:lpstr>
      <vt:lpstr>Количество девочек и мальчиков</vt:lpstr>
      <vt:lpstr>                 Место рождения</vt:lpstr>
      <vt:lpstr>              Национальность</vt:lpstr>
      <vt:lpstr>              Вероисповедание</vt:lpstr>
      <vt:lpstr>       Любимое занятие</vt:lpstr>
      <vt:lpstr>Любимый предмет</vt:lpstr>
      <vt:lpstr>Количество детей в семье</vt:lpstr>
      <vt:lpstr>Сколько хотели бы иметь детей в своей будущей семье?</vt:lpstr>
      <vt:lpstr>         Кем вы хотите стать?</vt:lpstr>
      <vt:lpstr>  Результат. Проект  позволяет: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ходить в школу из-за…</dc:title>
  <dc:creator>Артём</dc:creator>
  <cp:lastModifiedBy>User</cp:lastModifiedBy>
  <cp:revision>139</cp:revision>
  <dcterms:created xsi:type="dcterms:W3CDTF">2011-01-10T15:26:55Z</dcterms:created>
  <dcterms:modified xsi:type="dcterms:W3CDTF">2016-03-02T06:14:17Z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781381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