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  <p:sldId id="265" r:id="rId11"/>
    <p:sldId id="266" r:id="rId12"/>
    <p:sldId id="267" r:id="rId13"/>
    <p:sldId id="268" r:id="rId14"/>
    <p:sldId id="270" r:id="rId15"/>
    <p:sldId id="269" r:id="rId16"/>
    <p:sldId id="271" r:id="rId17"/>
    <p:sldId id="272" r:id="rId18"/>
    <p:sldId id="274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6" r:id="rId41"/>
    <p:sldId id="295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CC"/>
    <a:srgbClr val="AFA8D8"/>
    <a:srgbClr val="CC6600"/>
    <a:srgbClr val="FF5050"/>
    <a:srgbClr val="333333"/>
    <a:srgbClr val="FF0066"/>
    <a:srgbClr val="0000FF"/>
    <a:srgbClr val="00FF00"/>
    <a:srgbClr val="CC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13.03.2019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slide" Target="slide15.xml"/><Relationship Id="rId18" Type="http://schemas.openxmlformats.org/officeDocument/2006/relationships/slide" Target="slide18.xml"/><Relationship Id="rId26" Type="http://schemas.openxmlformats.org/officeDocument/2006/relationships/slide" Target="slide27.xml"/><Relationship Id="rId39" Type="http://schemas.openxmlformats.org/officeDocument/2006/relationships/slide" Target="slide41.xml"/><Relationship Id="rId3" Type="http://schemas.openxmlformats.org/officeDocument/2006/relationships/slide" Target="slide3.xml"/><Relationship Id="rId21" Type="http://schemas.openxmlformats.org/officeDocument/2006/relationships/slide" Target="slide22.xml"/><Relationship Id="rId34" Type="http://schemas.openxmlformats.org/officeDocument/2006/relationships/slide" Target="slide35.xml"/><Relationship Id="rId42" Type="http://schemas.openxmlformats.org/officeDocument/2006/relationships/slide" Target="slide43.xml"/><Relationship Id="rId47" Type="http://schemas.openxmlformats.org/officeDocument/2006/relationships/slide" Target="slide48.xml"/><Relationship Id="rId50" Type="http://schemas.openxmlformats.org/officeDocument/2006/relationships/slide" Target="slide51.xml"/><Relationship Id="rId7" Type="http://schemas.openxmlformats.org/officeDocument/2006/relationships/slide" Target="slide7.xml"/><Relationship Id="rId12" Type="http://schemas.openxmlformats.org/officeDocument/2006/relationships/slide" Target="slide13.xml"/><Relationship Id="rId17" Type="http://schemas.openxmlformats.org/officeDocument/2006/relationships/slide" Target="slide19.xml"/><Relationship Id="rId25" Type="http://schemas.openxmlformats.org/officeDocument/2006/relationships/slide" Target="slide26.xml"/><Relationship Id="rId33" Type="http://schemas.openxmlformats.org/officeDocument/2006/relationships/slide" Target="slide34.xml"/><Relationship Id="rId38" Type="http://schemas.openxmlformats.org/officeDocument/2006/relationships/slide" Target="slide39.xml"/><Relationship Id="rId46" Type="http://schemas.openxmlformats.org/officeDocument/2006/relationships/slide" Target="slide47.xml"/><Relationship Id="rId2" Type="http://schemas.openxmlformats.org/officeDocument/2006/relationships/slide" Target="slide12.xml"/><Relationship Id="rId16" Type="http://schemas.openxmlformats.org/officeDocument/2006/relationships/slide" Target="slide17.xml"/><Relationship Id="rId20" Type="http://schemas.openxmlformats.org/officeDocument/2006/relationships/slide" Target="slide21.xml"/><Relationship Id="rId29" Type="http://schemas.openxmlformats.org/officeDocument/2006/relationships/slide" Target="slide30.xml"/><Relationship Id="rId41" Type="http://schemas.openxmlformats.org/officeDocument/2006/relationships/slide" Target="slide42.xml"/><Relationship Id="rId1" Type="http://schemas.openxmlformats.org/officeDocument/2006/relationships/slideLayout" Target="../slideLayouts/slideLayout7.xml"/><Relationship Id="rId6" Type="http://schemas.openxmlformats.org/officeDocument/2006/relationships/slide" Target="slide6.xml"/><Relationship Id="rId11" Type="http://schemas.openxmlformats.org/officeDocument/2006/relationships/slide" Target="slide11.xml"/><Relationship Id="rId24" Type="http://schemas.openxmlformats.org/officeDocument/2006/relationships/slide" Target="slide25.xml"/><Relationship Id="rId32" Type="http://schemas.openxmlformats.org/officeDocument/2006/relationships/slide" Target="slide33.xml"/><Relationship Id="rId37" Type="http://schemas.openxmlformats.org/officeDocument/2006/relationships/slide" Target="slide38.xml"/><Relationship Id="rId40" Type="http://schemas.openxmlformats.org/officeDocument/2006/relationships/slide" Target="slide40.xml"/><Relationship Id="rId45" Type="http://schemas.openxmlformats.org/officeDocument/2006/relationships/slide" Target="slide46.xml"/><Relationship Id="rId5" Type="http://schemas.openxmlformats.org/officeDocument/2006/relationships/slide" Target="slide5.xml"/><Relationship Id="rId15" Type="http://schemas.openxmlformats.org/officeDocument/2006/relationships/slide" Target="slide16.xml"/><Relationship Id="rId23" Type="http://schemas.openxmlformats.org/officeDocument/2006/relationships/slide" Target="slide24.xml"/><Relationship Id="rId28" Type="http://schemas.openxmlformats.org/officeDocument/2006/relationships/slide" Target="slide29.xml"/><Relationship Id="rId36" Type="http://schemas.openxmlformats.org/officeDocument/2006/relationships/slide" Target="slide37.xml"/><Relationship Id="rId49" Type="http://schemas.openxmlformats.org/officeDocument/2006/relationships/slide" Target="slide50.xml"/><Relationship Id="rId10" Type="http://schemas.openxmlformats.org/officeDocument/2006/relationships/slide" Target="slide10.xml"/><Relationship Id="rId19" Type="http://schemas.openxmlformats.org/officeDocument/2006/relationships/slide" Target="slide20.xml"/><Relationship Id="rId31" Type="http://schemas.openxmlformats.org/officeDocument/2006/relationships/slide" Target="slide32.xml"/><Relationship Id="rId44" Type="http://schemas.openxmlformats.org/officeDocument/2006/relationships/slide" Target="slide45.xml"/><Relationship Id="rId52" Type="http://schemas.openxmlformats.org/officeDocument/2006/relationships/slide" Target="slide52.xml"/><Relationship Id="rId4" Type="http://schemas.openxmlformats.org/officeDocument/2006/relationships/slide" Target="slide4.xml"/><Relationship Id="rId9" Type="http://schemas.openxmlformats.org/officeDocument/2006/relationships/slide" Target="slide9.xml"/><Relationship Id="rId14" Type="http://schemas.openxmlformats.org/officeDocument/2006/relationships/slide" Target="slide14.xml"/><Relationship Id="rId22" Type="http://schemas.openxmlformats.org/officeDocument/2006/relationships/slide" Target="slide23.xml"/><Relationship Id="rId27" Type="http://schemas.openxmlformats.org/officeDocument/2006/relationships/slide" Target="slide28.xml"/><Relationship Id="rId30" Type="http://schemas.openxmlformats.org/officeDocument/2006/relationships/slide" Target="slide31.xml"/><Relationship Id="rId35" Type="http://schemas.openxmlformats.org/officeDocument/2006/relationships/slide" Target="slide36.xml"/><Relationship Id="rId43" Type="http://schemas.openxmlformats.org/officeDocument/2006/relationships/slide" Target="slide44.xml"/><Relationship Id="rId48" Type="http://schemas.openxmlformats.org/officeDocument/2006/relationships/slide" Target="slide49.xml"/><Relationship Id="rId8" Type="http://schemas.openxmlformats.org/officeDocument/2006/relationships/slide" Target="slide8.xml"/><Relationship Id="rId51" Type="http://schemas.openxmlformats.org/officeDocument/2006/relationships/slide" Target="slide5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642910" y="0"/>
            <a:ext cx="8143932" cy="3571876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CanUp">
              <a:avLst/>
            </a:prstTxWarp>
            <a:spAutoFit/>
          </a:bodyPr>
          <a:lstStyle/>
          <a:p>
            <a:pPr algn="ctr"/>
            <a:r>
              <a:rPr lang="ru-RU" sz="54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Математический </a:t>
            </a:r>
          </a:p>
          <a:p>
            <a:pPr algn="ctr"/>
            <a:r>
              <a:rPr lang="ru-RU" sz="5400" b="1" i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Bookman Old Style" pitchFamily="18" charset="0"/>
              </a:rPr>
              <a:t>калейдоскоп</a:t>
            </a:r>
            <a:endParaRPr lang="ru-RU" sz="5400" b="1" i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  <a:latin typeface="Bookman Old Style" pitchFamily="18" charset="0"/>
            </a:endParaRPr>
          </a:p>
        </p:txBody>
      </p:sp>
      <p:pic>
        <p:nvPicPr>
          <p:cNvPr id="1027" name="Picture 3" descr="D:\Вожатые\ОЛЕСЯ\картинки мои\картинки школьные\shkola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71802" y="3403410"/>
            <a:ext cx="2857520" cy="32243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23486" y="69269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8. Сколько треугольников на рисунке?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44429" y="5429264"/>
            <a:ext cx="38576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10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Штриховая стрелка вправо 5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 descr="http://festival.1september.ru/articles/506144/img2.gif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07904" y="2262356"/>
            <a:ext cx="3384376" cy="2966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1640" y="908720"/>
            <a:ext cx="701745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9. Сколько братьев было у главной героини сказки «Дикие лебеди»?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3827" y="4753285"/>
            <a:ext cx="37147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11 братьев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Штриховая стрелка вправо 5">
            <a:hlinkClick r:id="rId2" action="ppaction://hlinksldjump"/>
          </p:cNvPr>
          <p:cNvSpPr/>
          <p:nvPr/>
        </p:nvSpPr>
        <p:spPr>
          <a:xfrm rot="10800000">
            <a:off x="642910" y="4929198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376369" y="1412776"/>
            <a:ext cx="1007275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10. Как называется линия, имеющая начало, но не имеющая конца?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57686" y="4643446"/>
            <a:ext cx="4286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Луч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Штриховая стрелка вправо 5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1916660"/>
            <a:ext cx="79529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11. Сколько океанов на нашей планете?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1934" y="4396095"/>
            <a:ext cx="46434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5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Штриховая стрелка вправо 5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836712"/>
            <a:ext cx="85725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13. Врач прописал 3 укола – через полчаса каждый. Через  сколько часов будут сделаны все уколы?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03848" y="5138148"/>
            <a:ext cx="52972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Через 1 час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Штриховая стрелка вправо 5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62378" y="1700808"/>
            <a:ext cx="79529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12. К 3 десяткам прибавьте 4 десятка.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29124" y="4214818"/>
            <a:ext cx="42148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70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Штриховая стрелка вправо 5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763688" y="1196752"/>
            <a:ext cx="60121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14. Как называется фигура, не имеющая углов?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71934" y="5031646"/>
            <a:ext cx="47149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Круг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Штриховая стрелка вправо 5">
            <a:hlinkClick r:id="rId2" action="ppaction://hlinksldjump"/>
          </p:cNvPr>
          <p:cNvSpPr/>
          <p:nvPr/>
        </p:nvSpPr>
        <p:spPr>
          <a:xfrm rot="10800000">
            <a:off x="642910" y="5000636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180528" y="476672"/>
            <a:ext cx="943304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4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15. Белоснежка попросила двух гномов приготовить обед, еще троих – убраться в доме, одного – набрать воды из колодца. Сколько гномов осталось отдыхать?</a:t>
            </a:r>
            <a:endParaRPr lang="ru-RU" sz="44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57752" y="4857760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Один  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Штриховая стрелка вправо 5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80728"/>
            <a:ext cx="88582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17. Незнайка написал </a:t>
            </a:r>
            <a:r>
              <a:rPr lang="ru-RU" sz="4800" b="1" i="1" dirty="0" err="1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Гусле</a:t>
            </a:r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 письмо из 14 слов и в каждом допустил по 3 ошибки. Сколько ошибок допустил Незнайка?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88024" y="5220314"/>
            <a:ext cx="36433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42    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Штриховая стрелка вправо 5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786314" y="5033673"/>
            <a:ext cx="39290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Точка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Штриховая стрелка вправо 5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0" y="786356"/>
            <a:ext cx="885828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16. Какое математическое слово нужно вписать, чтоб получить элемент окна?</a:t>
            </a:r>
          </a:p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ФОР _________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Шестиугольник 2"/>
          <p:cNvSpPr/>
          <p:nvPr/>
        </p:nvSpPr>
        <p:spPr>
          <a:xfrm>
            <a:off x="3906828" y="3099377"/>
            <a:ext cx="928694" cy="785818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Шестиугольник 3"/>
          <p:cNvSpPr/>
          <p:nvPr/>
        </p:nvSpPr>
        <p:spPr>
          <a:xfrm>
            <a:off x="3906828" y="2313559"/>
            <a:ext cx="928694" cy="785818"/>
          </a:xfrm>
          <a:prstGeom prst="hexagon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Шестиугольник 4"/>
          <p:cNvSpPr/>
          <p:nvPr/>
        </p:nvSpPr>
        <p:spPr>
          <a:xfrm>
            <a:off x="3906828" y="3885195"/>
            <a:ext cx="928694" cy="785818"/>
          </a:xfrm>
          <a:prstGeom prst="hexagon">
            <a:avLst/>
          </a:prstGeom>
          <a:solidFill>
            <a:srgbClr val="CC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Шестиугольник 5"/>
          <p:cNvSpPr/>
          <p:nvPr/>
        </p:nvSpPr>
        <p:spPr>
          <a:xfrm>
            <a:off x="3906828" y="4671013"/>
            <a:ext cx="928694" cy="785818"/>
          </a:xfrm>
          <a:prstGeom prst="hexago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Шестиугольник 6"/>
          <p:cNvSpPr/>
          <p:nvPr/>
        </p:nvSpPr>
        <p:spPr>
          <a:xfrm>
            <a:off x="3906828" y="1527741"/>
            <a:ext cx="928694" cy="785818"/>
          </a:xfrm>
          <a:prstGeom prst="hexagon">
            <a:avLst/>
          </a:prstGeom>
          <a:solidFill>
            <a:srgbClr val="CC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Шестиугольник 7"/>
          <p:cNvSpPr/>
          <p:nvPr/>
        </p:nvSpPr>
        <p:spPr>
          <a:xfrm>
            <a:off x="3906828" y="741923"/>
            <a:ext cx="928694" cy="785818"/>
          </a:xfrm>
          <a:prstGeom prst="hexag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Шестиугольник 8"/>
          <p:cNvSpPr/>
          <p:nvPr/>
        </p:nvSpPr>
        <p:spPr>
          <a:xfrm>
            <a:off x="3906828" y="5456831"/>
            <a:ext cx="928694" cy="785818"/>
          </a:xfrm>
          <a:prstGeom prst="hexagon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Шестиугольник 9"/>
          <p:cNvSpPr/>
          <p:nvPr/>
        </p:nvSpPr>
        <p:spPr>
          <a:xfrm>
            <a:off x="4621208" y="2670749"/>
            <a:ext cx="928694" cy="785818"/>
          </a:xfrm>
          <a:prstGeom prst="hexagon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Шестиугольник 10"/>
          <p:cNvSpPr/>
          <p:nvPr/>
        </p:nvSpPr>
        <p:spPr>
          <a:xfrm>
            <a:off x="4621208" y="1884931"/>
            <a:ext cx="928694" cy="785818"/>
          </a:xfrm>
          <a:prstGeom prst="hexagon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Шестиугольник 11"/>
          <p:cNvSpPr/>
          <p:nvPr/>
        </p:nvSpPr>
        <p:spPr>
          <a:xfrm>
            <a:off x="4621208" y="3456567"/>
            <a:ext cx="928694" cy="785818"/>
          </a:xfrm>
          <a:prstGeom prst="hexagon">
            <a:avLst/>
          </a:prstGeom>
          <a:solidFill>
            <a:srgbClr val="FF006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Шестиугольник 12"/>
          <p:cNvSpPr/>
          <p:nvPr/>
        </p:nvSpPr>
        <p:spPr>
          <a:xfrm>
            <a:off x="4621208" y="4242385"/>
            <a:ext cx="928694" cy="785818"/>
          </a:xfrm>
          <a:prstGeom prst="hexagon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Шестиугольник 13"/>
          <p:cNvSpPr/>
          <p:nvPr/>
        </p:nvSpPr>
        <p:spPr>
          <a:xfrm>
            <a:off x="4621208" y="1099113"/>
            <a:ext cx="928694" cy="785818"/>
          </a:xfrm>
          <a:prstGeom prst="hexago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Шестиугольник 14"/>
          <p:cNvSpPr/>
          <p:nvPr/>
        </p:nvSpPr>
        <p:spPr>
          <a:xfrm>
            <a:off x="4621208" y="313295"/>
            <a:ext cx="928694" cy="785818"/>
          </a:xfrm>
          <a:prstGeom prst="hexag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Шестиугольник 15"/>
          <p:cNvSpPr/>
          <p:nvPr/>
        </p:nvSpPr>
        <p:spPr>
          <a:xfrm>
            <a:off x="4621208" y="5028203"/>
            <a:ext cx="928694" cy="785818"/>
          </a:xfrm>
          <a:prstGeom prst="hexagon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Шестиугольник 16"/>
          <p:cNvSpPr/>
          <p:nvPr/>
        </p:nvSpPr>
        <p:spPr>
          <a:xfrm>
            <a:off x="2478068" y="2384997"/>
            <a:ext cx="928694" cy="785818"/>
          </a:xfrm>
          <a:prstGeom prst="hexagon">
            <a:avLst/>
          </a:prstGeom>
          <a:solidFill>
            <a:srgbClr val="FF5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Шестиугольник 17"/>
          <p:cNvSpPr/>
          <p:nvPr/>
        </p:nvSpPr>
        <p:spPr>
          <a:xfrm>
            <a:off x="2478068" y="1599179"/>
            <a:ext cx="928694" cy="785818"/>
          </a:xfrm>
          <a:prstGeom prst="hexagon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Шестиугольник 18"/>
          <p:cNvSpPr/>
          <p:nvPr/>
        </p:nvSpPr>
        <p:spPr>
          <a:xfrm>
            <a:off x="2478068" y="3170815"/>
            <a:ext cx="928694" cy="785818"/>
          </a:xfrm>
          <a:prstGeom prst="hexagon">
            <a:avLst/>
          </a:prstGeom>
          <a:solidFill>
            <a:srgbClr val="AFA8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Шестиугольник 19"/>
          <p:cNvSpPr/>
          <p:nvPr/>
        </p:nvSpPr>
        <p:spPr>
          <a:xfrm>
            <a:off x="2478068" y="3956633"/>
            <a:ext cx="928694" cy="785818"/>
          </a:xfrm>
          <a:prstGeom prst="hexagon">
            <a:avLst/>
          </a:prstGeom>
          <a:solidFill>
            <a:schemeClr val="tx1">
              <a:lumMod val="75000"/>
              <a:lumOff val="2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Шестиугольник 20"/>
          <p:cNvSpPr/>
          <p:nvPr/>
        </p:nvSpPr>
        <p:spPr>
          <a:xfrm>
            <a:off x="2478068" y="813361"/>
            <a:ext cx="928694" cy="785818"/>
          </a:xfrm>
          <a:prstGeom prst="hexagon">
            <a:avLst/>
          </a:prstGeom>
          <a:solidFill>
            <a:srgbClr val="CC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Шестиугольник 21"/>
          <p:cNvSpPr/>
          <p:nvPr/>
        </p:nvSpPr>
        <p:spPr>
          <a:xfrm>
            <a:off x="2478068" y="4742451"/>
            <a:ext cx="928694" cy="785818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Шестиугольник 22"/>
          <p:cNvSpPr/>
          <p:nvPr/>
        </p:nvSpPr>
        <p:spPr>
          <a:xfrm>
            <a:off x="3192448" y="1956369"/>
            <a:ext cx="928694" cy="785818"/>
          </a:xfrm>
          <a:prstGeom prst="hexagon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Шестиугольник 23"/>
          <p:cNvSpPr/>
          <p:nvPr/>
        </p:nvSpPr>
        <p:spPr>
          <a:xfrm>
            <a:off x="3192448" y="1170551"/>
            <a:ext cx="928694" cy="785818"/>
          </a:xfrm>
          <a:prstGeom prst="hexagon">
            <a:avLst/>
          </a:prstGeom>
          <a:solidFill>
            <a:srgbClr val="AFA8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Шестиугольник 24"/>
          <p:cNvSpPr/>
          <p:nvPr/>
        </p:nvSpPr>
        <p:spPr>
          <a:xfrm>
            <a:off x="3192448" y="2742187"/>
            <a:ext cx="928694" cy="785818"/>
          </a:xfrm>
          <a:prstGeom prst="hexagon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Шестиугольник 25"/>
          <p:cNvSpPr/>
          <p:nvPr/>
        </p:nvSpPr>
        <p:spPr>
          <a:xfrm>
            <a:off x="3192448" y="3528005"/>
            <a:ext cx="928694" cy="785818"/>
          </a:xfrm>
          <a:prstGeom prst="hexagon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Шестиугольник 26"/>
          <p:cNvSpPr/>
          <p:nvPr/>
        </p:nvSpPr>
        <p:spPr>
          <a:xfrm>
            <a:off x="3192448" y="384733"/>
            <a:ext cx="928694" cy="785818"/>
          </a:xfrm>
          <a:prstGeom prst="hexagon">
            <a:avLst/>
          </a:prstGeom>
          <a:solidFill>
            <a:srgbClr val="FF33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Шестиугольник 27"/>
          <p:cNvSpPr/>
          <p:nvPr/>
        </p:nvSpPr>
        <p:spPr>
          <a:xfrm>
            <a:off x="3192448" y="4313823"/>
            <a:ext cx="928694" cy="785818"/>
          </a:xfrm>
          <a:prstGeom prst="hexag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Шестиугольник 28"/>
          <p:cNvSpPr/>
          <p:nvPr/>
        </p:nvSpPr>
        <p:spPr>
          <a:xfrm>
            <a:off x="5335588" y="2313559"/>
            <a:ext cx="928694" cy="785818"/>
          </a:xfrm>
          <a:prstGeom prst="hexagon">
            <a:avLst/>
          </a:prstGeom>
          <a:solidFill>
            <a:srgbClr val="FF5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Шестиугольник 29"/>
          <p:cNvSpPr/>
          <p:nvPr/>
        </p:nvSpPr>
        <p:spPr>
          <a:xfrm>
            <a:off x="5335588" y="1527741"/>
            <a:ext cx="928694" cy="785818"/>
          </a:xfrm>
          <a:prstGeom prst="hexagon">
            <a:avLst/>
          </a:prstGeom>
          <a:solidFill>
            <a:srgbClr val="CC66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Шестиугольник 30">
            <a:hlinkClick r:id="rId2" action="ppaction://hlinksldjump"/>
          </p:cNvPr>
          <p:cNvSpPr/>
          <p:nvPr/>
        </p:nvSpPr>
        <p:spPr>
          <a:xfrm>
            <a:off x="5335588" y="3099377"/>
            <a:ext cx="928694" cy="785818"/>
          </a:xfrm>
          <a:prstGeom prst="hexagon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Шестиугольник 31"/>
          <p:cNvSpPr/>
          <p:nvPr/>
        </p:nvSpPr>
        <p:spPr>
          <a:xfrm>
            <a:off x="5335588" y="3885195"/>
            <a:ext cx="928694" cy="785818"/>
          </a:xfrm>
          <a:prstGeom prst="hexagon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Шестиугольник 32"/>
          <p:cNvSpPr/>
          <p:nvPr/>
        </p:nvSpPr>
        <p:spPr>
          <a:xfrm>
            <a:off x="5335588" y="741923"/>
            <a:ext cx="928694" cy="785818"/>
          </a:xfrm>
          <a:prstGeom prst="hexagon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Шестиугольник 33"/>
          <p:cNvSpPr/>
          <p:nvPr/>
        </p:nvSpPr>
        <p:spPr>
          <a:xfrm>
            <a:off x="5335588" y="4671013"/>
            <a:ext cx="928694" cy="785818"/>
          </a:xfrm>
          <a:prstGeom prst="hexagon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Шестиугольник 34"/>
          <p:cNvSpPr/>
          <p:nvPr/>
        </p:nvSpPr>
        <p:spPr>
          <a:xfrm>
            <a:off x="6049968" y="1884931"/>
            <a:ext cx="928694" cy="785818"/>
          </a:xfrm>
          <a:prstGeom prst="hexagon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Шестиугольник 35"/>
          <p:cNvSpPr/>
          <p:nvPr/>
        </p:nvSpPr>
        <p:spPr>
          <a:xfrm>
            <a:off x="6049968" y="1099113"/>
            <a:ext cx="928694" cy="785818"/>
          </a:xfrm>
          <a:prstGeom prst="hexagon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Шестиугольник 36"/>
          <p:cNvSpPr/>
          <p:nvPr/>
        </p:nvSpPr>
        <p:spPr>
          <a:xfrm>
            <a:off x="6049968" y="2670749"/>
            <a:ext cx="928694" cy="785818"/>
          </a:xfrm>
          <a:prstGeom prst="hexagon">
            <a:avLst/>
          </a:prstGeom>
          <a:solidFill>
            <a:srgbClr val="33333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Шестиугольник 37"/>
          <p:cNvSpPr/>
          <p:nvPr/>
        </p:nvSpPr>
        <p:spPr>
          <a:xfrm>
            <a:off x="6049968" y="3456567"/>
            <a:ext cx="928694" cy="785818"/>
          </a:xfrm>
          <a:prstGeom prst="hexagon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Шестиугольник 39"/>
          <p:cNvSpPr/>
          <p:nvPr/>
        </p:nvSpPr>
        <p:spPr>
          <a:xfrm>
            <a:off x="6049968" y="4242385"/>
            <a:ext cx="928694" cy="785818"/>
          </a:xfrm>
          <a:prstGeom prst="hexagon">
            <a:avLst/>
          </a:prstGeom>
          <a:solidFill>
            <a:srgbClr val="AFA8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Шестиугольник 46"/>
          <p:cNvSpPr/>
          <p:nvPr/>
        </p:nvSpPr>
        <p:spPr>
          <a:xfrm>
            <a:off x="1763688" y="1956369"/>
            <a:ext cx="928694" cy="785818"/>
          </a:xfrm>
          <a:prstGeom prst="hexagon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Шестиугольник 47"/>
          <p:cNvSpPr/>
          <p:nvPr/>
        </p:nvSpPr>
        <p:spPr>
          <a:xfrm>
            <a:off x="1763688" y="1170551"/>
            <a:ext cx="928694" cy="785818"/>
          </a:xfrm>
          <a:prstGeom prst="hexagon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9" name="Шестиугольник 48"/>
          <p:cNvSpPr/>
          <p:nvPr/>
        </p:nvSpPr>
        <p:spPr>
          <a:xfrm>
            <a:off x="1763688" y="2742187"/>
            <a:ext cx="928694" cy="785818"/>
          </a:xfrm>
          <a:prstGeom prst="hexagon">
            <a:avLst/>
          </a:prstGeom>
          <a:solidFill>
            <a:srgbClr val="0000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Шестиугольник 49"/>
          <p:cNvSpPr/>
          <p:nvPr/>
        </p:nvSpPr>
        <p:spPr>
          <a:xfrm>
            <a:off x="1763688" y="3528005"/>
            <a:ext cx="928694" cy="785818"/>
          </a:xfrm>
          <a:prstGeom prst="hexagon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Шестиугольник 51"/>
          <p:cNvSpPr/>
          <p:nvPr/>
        </p:nvSpPr>
        <p:spPr>
          <a:xfrm>
            <a:off x="1763688" y="4313823"/>
            <a:ext cx="928694" cy="785818"/>
          </a:xfrm>
          <a:prstGeom prst="hexagon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3" name="Шестиугольник 52"/>
          <p:cNvSpPr/>
          <p:nvPr/>
        </p:nvSpPr>
        <p:spPr>
          <a:xfrm>
            <a:off x="6764348" y="2313559"/>
            <a:ext cx="928694" cy="785818"/>
          </a:xfrm>
          <a:prstGeom prst="hexagon">
            <a:avLst/>
          </a:prstGeom>
          <a:solidFill>
            <a:srgbClr val="FF33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Шестиугольник 53"/>
          <p:cNvSpPr/>
          <p:nvPr/>
        </p:nvSpPr>
        <p:spPr>
          <a:xfrm>
            <a:off x="6764348" y="1527741"/>
            <a:ext cx="928694" cy="785818"/>
          </a:xfrm>
          <a:prstGeom prst="hexagon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Шестиугольник 54"/>
          <p:cNvSpPr/>
          <p:nvPr/>
        </p:nvSpPr>
        <p:spPr>
          <a:xfrm>
            <a:off x="6764348" y="3099377"/>
            <a:ext cx="928694" cy="785818"/>
          </a:xfrm>
          <a:prstGeom prst="hexagon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Шестиугольник 55"/>
          <p:cNvSpPr/>
          <p:nvPr/>
        </p:nvSpPr>
        <p:spPr>
          <a:xfrm>
            <a:off x="6764348" y="3885195"/>
            <a:ext cx="928694" cy="785818"/>
          </a:xfrm>
          <a:prstGeom prst="hexagon">
            <a:avLst/>
          </a:prstGeom>
          <a:solidFill>
            <a:srgbClr val="FF5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Шестиугольник 57"/>
          <p:cNvSpPr/>
          <p:nvPr/>
        </p:nvSpPr>
        <p:spPr>
          <a:xfrm>
            <a:off x="6764348" y="4671013"/>
            <a:ext cx="928694" cy="785818"/>
          </a:xfrm>
          <a:prstGeom prst="hexagon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Шестиугольник 70"/>
          <p:cNvSpPr/>
          <p:nvPr/>
        </p:nvSpPr>
        <p:spPr>
          <a:xfrm>
            <a:off x="3192448" y="5099641"/>
            <a:ext cx="928694" cy="785818"/>
          </a:xfrm>
          <a:prstGeom prst="hexagon">
            <a:avLst/>
          </a:prstGeom>
          <a:solidFill>
            <a:srgbClr val="AFA8D8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Шестиугольник 72"/>
          <p:cNvSpPr/>
          <p:nvPr/>
        </p:nvSpPr>
        <p:spPr>
          <a:xfrm>
            <a:off x="6049968" y="5028203"/>
            <a:ext cx="928694" cy="785818"/>
          </a:xfrm>
          <a:prstGeom prst="hexagon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Шестиугольник 73"/>
          <p:cNvSpPr/>
          <p:nvPr/>
        </p:nvSpPr>
        <p:spPr>
          <a:xfrm>
            <a:off x="5335588" y="5456831"/>
            <a:ext cx="928694" cy="785818"/>
          </a:xfrm>
          <a:prstGeom prst="hexagon">
            <a:avLst/>
          </a:prstGeom>
          <a:solidFill>
            <a:schemeClr val="bg1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Шестиугольник 81"/>
          <p:cNvSpPr/>
          <p:nvPr/>
        </p:nvSpPr>
        <p:spPr>
          <a:xfrm>
            <a:off x="4621208" y="5814021"/>
            <a:ext cx="928694" cy="785818"/>
          </a:xfrm>
          <a:prstGeom prst="hexagon">
            <a:avLst/>
          </a:prstGeom>
          <a:solidFill>
            <a:srgbClr val="FF33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TextBox 87"/>
          <p:cNvSpPr txBox="1"/>
          <p:nvPr/>
        </p:nvSpPr>
        <p:spPr>
          <a:xfrm>
            <a:off x="4121142" y="3170815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3" action="ppaction://hlinksldjump"/>
              </a:rPr>
              <a:t>1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4835522" y="3528005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4" action="ppaction://hlinksldjump"/>
              </a:rPr>
              <a:t>2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4764084" y="2742187"/>
            <a:ext cx="5715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5" action="ppaction://hlinksldjump"/>
              </a:rPr>
              <a:t>3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121142" y="2384997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6" action="ppaction://hlinksldjump"/>
              </a:rPr>
              <a:t>4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3406762" y="2816219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7" action="ppaction://hlinksldjump"/>
              </a:rPr>
              <a:t>5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3406762" y="3599443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8" action="ppaction://hlinksldjump"/>
              </a:rPr>
              <a:t>6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4121142" y="3956633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9" action="ppaction://hlinksldjump"/>
              </a:rPr>
              <a:t>7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835522" y="4313823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10" action="ppaction://hlinksldjump"/>
              </a:rPr>
              <a:t>8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549902" y="4028071"/>
            <a:ext cx="50006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11" action="ppaction://hlinksldjump"/>
              </a:rPr>
              <a:t>9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5264150" y="3170815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2" action="ppaction://hlinksldjump"/>
              </a:rPr>
              <a:t>10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335588" y="2384997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12" action="ppaction://hlinksldjump"/>
              </a:rPr>
              <a:t>11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549770" y="1956369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13" action="ppaction://hlinksldjump"/>
              </a:rPr>
              <a:t>12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3835390" y="1599179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14" action="ppaction://hlinksldjump"/>
              </a:rPr>
              <a:t>13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3192448" y="2027807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15" action="ppaction://hlinksldjump"/>
              </a:rPr>
              <a:t>14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406630" y="2456435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16" action="ppaction://hlinksldjump"/>
              </a:rPr>
              <a:t>15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2406630" y="3170815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17" action="ppaction://hlinksldjump"/>
              </a:rPr>
              <a:t>16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2406630" y="4028071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18" action="ppaction://hlinksldjump"/>
              </a:rPr>
              <a:t>17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121010" y="4385261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19" action="ppaction://hlinksldjump"/>
              </a:rPr>
              <a:t>18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835390" y="4742451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20" action="ppaction://hlinksldjump"/>
              </a:rPr>
              <a:t>19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549770" y="5099641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21" action="ppaction://hlinksldjump"/>
              </a:rPr>
              <a:t>20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5335588" y="4742451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22" action="ppaction://hlinksldjump"/>
              </a:rPr>
              <a:t>21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5978530" y="4313823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23" action="ppaction://hlinksldjump"/>
              </a:rPr>
              <a:t>22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049968" y="3528005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24" action="ppaction://hlinksldjump"/>
              </a:rPr>
              <a:t>23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5978530" y="2742187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25" action="ppaction://hlinksldjump"/>
              </a:rPr>
              <a:t>24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049968" y="1956369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26" action="ppaction://hlinksldjump"/>
              </a:rPr>
              <a:t>25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264150" y="1599179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27" action="ppaction://hlinksldjump"/>
              </a:rPr>
              <a:t>26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14" name="TextBox 113">
            <a:hlinkClick r:id="rId28" action="ppaction://hlinksldjump"/>
          </p:cNvPr>
          <p:cNvSpPr txBox="1"/>
          <p:nvPr/>
        </p:nvSpPr>
        <p:spPr>
          <a:xfrm>
            <a:off x="4621208" y="1170551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28" action="ppaction://hlinksldjump"/>
              </a:rPr>
              <a:t>27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3835390" y="813361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29" action="ppaction://hlinksldjump"/>
              </a:rPr>
              <a:t>28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3192448" y="1241989"/>
            <a:ext cx="10001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30" action="ppaction://hlinksldjump"/>
              </a:rPr>
              <a:t>29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478068" y="1670617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31" action="ppaction://hlinksldjump"/>
              </a:rPr>
              <a:t>30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1763688" y="2027807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32" action="ppaction://hlinksldjump"/>
              </a:rPr>
              <a:t>31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19" name="TextBox 118"/>
          <p:cNvSpPr txBox="1"/>
          <p:nvPr/>
        </p:nvSpPr>
        <p:spPr>
          <a:xfrm>
            <a:off x="1763688" y="2813625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33" action="ppaction://hlinksldjump"/>
              </a:rPr>
              <a:t>32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1763688" y="3599443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34" action="ppaction://hlinksldjump"/>
              </a:rPr>
              <a:t>33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1763688" y="4385261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35" action="ppaction://hlinksldjump"/>
              </a:rPr>
              <a:t>34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>
            <a:off x="2478068" y="4885327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36" action="ppaction://hlinksldjump"/>
              </a:rPr>
              <a:t>35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23" name="TextBox 122"/>
          <p:cNvSpPr txBox="1"/>
          <p:nvPr/>
        </p:nvSpPr>
        <p:spPr>
          <a:xfrm>
            <a:off x="3192448" y="5164443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37" action="ppaction://hlinksldjump"/>
              </a:rPr>
              <a:t>36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24" name="TextBox 123"/>
          <p:cNvSpPr txBox="1"/>
          <p:nvPr/>
        </p:nvSpPr>
        <p:spPr>
          <a:xfrm>
            <a:off x="3906828" y="5528269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38" action="ppaction://hlinksldjump"/>
              </a:rPr>
              <a:t>37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25" name="TextBox 124"/>
          <p:cNvSpPr txBox="1"/>
          <p:nvPr/>
        </p:nvSpPr>
        <p:spPr>
          <a:xfrm>
            <a:off x="4621208" y="5885459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39" action="ppaction://hlinksldjump"/>
              </a:rPr>
              <a:t>38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5335588" y="5528269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40" action="ppaction://hlinksldjump"/>
              </a:rPr>
              <a:t>39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27" name="TextBox 126"/>
          <p:cNvSpPr txBox="1"/>
          <p:nvPr/>
        </p:nvSpPr>
        <p:spPr>
          <a:xfrm>
            <a:off x="6049968" y="5099641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41" action="ppaction://hlinksldjump"/>
              </a:rPr>
              <a:t>40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28" name="TextBox 127"/>
          <p:cNvSpPr txBox="1"/>
          <p:nvPr/>
        </p:nvSpPr>
        <p:spPr>
          <a:xfrm>
            <a:off x="6764348" y="4742451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42" action="ppaction://hlinksldjump"/>
              </a:rPr>
              <a:t>41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29" name="TextBox 128"/>
          <p:cNvSpPr txBox="1"/>
          <p:nvPr/>
        </p:nvSpPr>
        <p:spPr>
          <a:xfrm>
            <a:off x="6764348" y="3956633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43" action="ppaction://hlinksldjump"/>
              </a:rPr>
              <a:t>42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6764348" y="3170815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44" action="ppaction://hlinksldjump"/>
              </a:rPr>
              <a:t>43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31" name="TextBox 130"/>
          <p:cNvSpPr txBox="1"/>
          <p:nvPr/>
        </p:nvSpPr>
        <p:spPr>
          <a:xfrm>
            <a:off x="6764348" y="2456435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45" action="ppaction://hlinksldjump"/>
              </a:rPr>
              <a:t>44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6764348" y="1599179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46" action="ppaction://hlinksldjump"/>
              </a:rPr>
              <a:t>45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6049968" y="1241989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47" action="ppaction://hlinksldjump"/>
              </a:rPr>
              <a:t>46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34" name="TextBox 133"/>
          <p:cNvSpPr txBox="1"/>
          <p:nvPr/>
        </p:nvSpPr>
        <p:spPr>
          <a:xfrm>
            <a:off x="5335588" y="813361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48" action="ppaction://hlinksldjump"/>
              </a:rPr>
              <a:t>47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35" name="TextBox 134"/>
          <p:cNvSpPr txBox="1"/>
          <p:nvPr/>
        </p:nvSpPr>
        <p:spPr>
          <a:xfrm>
            <a:off x="4621208" y="384733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49" action="ppaction://hlinksldjump"/>
              </a:rPr>
              <a:t>48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36" name="TextBox 135"/>
          <p:cNvSpPr txBox="1"/>
          <p:nvPr/>
        </p:nvSpPr>
        <p:spPr>
          <a:xfrm>
            <a:off x="3192448" y="456171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50" action="ppaction://hlinksldjump"/>
              </a:rPr>
              <a:t>49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38" name="TextBox 137"/>
          <p:cNvSpPr txBox="1"/>
          <p:nvPr/>
        </p:nvSpPr>
        <p:spPr>
          <a:xfrm>
            <a:off x="1763688" y="1241989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51" action="ppaction://hlinksldjump"/>
              </a:rPr>
              <a:t>51</a:t>
            </a:r>
            <a:endParaRPr lang="ru-RU" sz="3200" b="1" u="sng" dirty="0">
              <a:latin typeface="Bookman Old Style" pitchFamily="18" charset="0"/>
            </a:endParaRPr>
          </a:p>
        </p:txBody>
      </p:sp>
      <p:sp>
        <p:nvSpPr>
          <p:cNvPr id="144" name="TextBox 143"/>
          <p:cNvSpPr txBox="1"/>
          <p:nvPr/>
        </p:nvSpPr>
        <p:spPr>
          <a:xfrm>
            <a:off x="2478068" y="884799"/>
            <a:ext cx="9286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 smtClean="0">
                <a:latin typeface="Bookman Old Style" pitchFamily="18" charset="0"/>
                <a:hlinkClick r:id="rId52" action="ppaction://hlinksldjump"/>
              </a:rPr>
              <a:t>50</a:t>
            </a:r>
            <a:endParaRPr lang="ru-RU" sz="3200" b="1" u="sng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071678"/>
            <a:ext cx="8858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18. Сколько планет в Солнечной системе?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6446" y="3929066"/>
            <a:ext cx="2000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9</a:t>
            </a:r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   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Штриховая стрелка вправо 5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548680"/>
            <a:ext cx="802838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19. Старик поселился у моря, когда ему было 38 лет. </a:t>
            </a:r>
          </a:p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Во сколько лет он поймал золотую рыбку?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75856" y="5220314"/>
            <a:ext cx="51537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38 + 33 = 71 год    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11560" y="1124744"/>
            <a:ext cx="810039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20. Что находится сложением всех длин сторон многоугольника?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61756" y="4736105"/>
            <a:ext cx="3767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Периметр      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268760"/>
            <a:ext cx="88582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21.Сколько звуков в слове «рассеянный»?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59832" y="3068960"/>
            <a:ext cx="578608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9</a:t>
            </a:r>
          </a:p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[</a:t>
            </a:r>
            <a:r>
              <a:rPr lang="ru-RU" sz="5400" b="1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рас'эй'аный</a:t>
            </a:r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']    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714348" y="5000636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692696"/>
            <a:ext cx="885828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22. </a:t>
            </a:r>
            <a:r>
              <a:rPr lang="ru-RU" sz="3600" b="1" dirty="0"/>
              <a:t>Чудо-Юдо рыба-кит проглотило новгородского купца Садко вместе с лодкой. Купец весил 100 кг, лодка – </a:t>
            </a:r>
            <a:r>
              <a:rPr lang="ru-RU" sz="3600" b="1" dirty="0" smtClean="0"/>
              <a:t>вдвое </a:t>
            </a:r>
            <a:r>
              <a:rPr lang="ru-RU" sz="3600" b="1" dirty="0"/>
              <a:t>больше. На сколько килограмм потяжелело Чудо-Юдо, если самого Садко оно выплюнуло обратно? </a:t>
            </a:r>
            <a:endParaRPr lang="ru-RU" sz="36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36644" y="5220314"/>
            <a:ext cx="39747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На 200 кг     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0872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23. Сколько изображено квадратов?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86512" y="5429264"/>
            <a:ext cx="26432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30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285720" y="507207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4" name="Группа 23"/>
          <p:cNvGrpSpPr/>
          <p:nvPr/>
        </p:nvGrpSpPr>
        <p:grpSpPr>
          <a:xfrm>
            <a:off x="2987824" y="2632987"/>
            <a:ext cx="2889239" cy="2596213"/>
            <a:chOff x="2987824" y="2632987"/>
            <a:chExt cx="2889239" cy="2596213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2987824" y="2636912"/>
              <a:ext cx="720080" cy="64807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2987824" y="3284984"/>
              <a:ext cx="720080" cy="64807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987824" y="3933056"/>
              <a:ext cx="720080" cy="64807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996743" y="4581128"/>
              <a:ext cx="720080" cy="64807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Прямоугольник 11"/>
            <p:cNvSpPr/>
            <p:nvPr/>
          </p:nvSpPr>
          <p:spPr>
            <a:xfrm>
              <a:off x="3716823" y="2636912"/>
              <a:ext cx="720080" cy="64807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Прямоугольник 12"/>
            <p:cNvSpPr/>
            <p:nvPr/>
          </p:nvSpPr>
          <p:spPr>
            <a:xfrm>
              <a:off x="4436903" y="2636912"/>
              <a:ext cx="720080" cy="64807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5156983" y="2632987"/>
              <a:ext cx="720080" cy="64807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3707904" y="3284984"/>
              <a:ext cx="720080" cy="64807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4427984" y="3284984"/>
              <a:ext cx="720080" cy="64807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5156983" y="3284984"/>
              <a:ext cx="720080" cy="64807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3716823" y="3933056"/>
              <a:ext cx="720080" cy="64807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4427984" y="3933056"/>
              <a:ext cx="720080" cy="64807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5148064" y="3933056"/>
              <a:ext cx="720080" cy="64807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3707904" y="4581128"/>
              <a:ext cx="720080" cy="64807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4427984" y="4581128"/>
              <a:ext cx="720080" cy="64807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5156983" y="4581128"/>
              <a:ext cx="720080" cy="648072"/>
            </a:xfrm>
            <a:prstGeom prst="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220072" y="5220314"/>
            <a:ext cx="335758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5 км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4924" y="954890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24. Бежала тройка лошадей. Каждая лошадь пробежала 5 км. </a:t>
            </a:r>
          </a:p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Сколько километров проехал ямщик? 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928802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25. СУПЕР-ПРИЗ!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556792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26. Сколько оловянных солдатиков было в коробке? 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3928" y="4389318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25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83568" y="1268760"/>
            <a:ext cx="786100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27. Как называется второй компонент при вычитании?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07904" y="4753285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Вычитаемое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285720" y="5214950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268760"/>
            <a:ext cx="78581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1. К 3 десяткам прибавьте 7 единиц.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714744" y="4714884"/>
            <a:ext cx="4500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37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Штриховая стрелка вправо 8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3448" y="1340768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28. У угла их две, у треугольника – три, у четырехугольника – четыре. Что это?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6248" y="4605045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Сторона 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6052" y="1928802"/>
            <a:ext cx="810039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29. Денежная единица России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6248" y="4143380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Рубль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29124" y="4967599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Луч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0" y="98072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30. Какое математическое слово нужно вписать, чтоб получить какое-либо происшествие?</a:t>
            </a:r>
          </a:p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С_______АЙ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8206" y="176555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31. Сколько музыкантов в квартете?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95936" y="3933056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4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80728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32. Сколько мышей фея превратила в лошадей в сказке «Золушка»?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14810" y="4572008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6 мышей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14810" y="5028756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Чи-сло</a:t>
            </a:r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-19681" y="492737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33. Нужно взять по одному слогу из каждого слова и составить математический </a:t>
            </a:r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термин:</a:t>
            </a:r>
            <a:endParaRPr lang="ru-RU" sz="4800" b="1" i="1" dirty="0" smtClean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ЧИЖИК, СЛОВО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3714" y="16288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34. Что меньше: </a:t>
            </a:r>
          </a:p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60 центнеров или 60 тонн?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67944" y="3791554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Одинаково  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1447" y="777660"/>
            <a:ext cx="83164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35. Вставь число в пословицу </a:t>
            </a:r>
          </a:p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«У ______ нянек дитя без глазу»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23928" y="4253219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7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14810" y="4572008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360 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0" y="221455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36. Сумма углов квадрата.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416431" y="908720"/>
            <a:ext cx="1010248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4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37. По дороге два мальчика шли</a:t>
            </a:r>
          </a:p>
          <a:p>
            <a:pPr marL="914400" indent="-914400" algn="ctr"/>
            <a:r>
              <a:rPr lang="ru-RU" sz="44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И по два рубля нашли.</a:t>
            </a:r>
          </a:p>
          <a:p>
            <a:pPr marL="914400" indent="-914400" algn="ctr"/>
            <a:r>
              <a:rPr lang="ru-RU" sz="44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За ними еще четыре идут.</a:t>
            </a:r>
          </a:p>
          <a:p>
            <a:pPr marL="914400" indent="-914400" algn="ctr"/>
            <a:r>
              <a:rPr lang="ru-RU" sz="44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Сколько они найдут?</a:t>
            </a:r>
            <a:endParaRPr lang="ru-RU" sz="44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00496" y="4000504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Нисколько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4704" y="1484784"/>
            <a:ext cx="78581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2. Можно ли при умножении получить ноль?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57356" y="4598267"/>
            <a:ext cx="678657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48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Да. </a:t>
            </a:r>
          </a:p>
        </p:txBody>
      </p:sp>
      <p:sp>
        <p:nvSpPr>
          <p:cNvPr id="6" name="Штриховая стрелка вправо 5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556792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39. Сколько лет длился сон Спящей красавицы?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57686" y="4286256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100 лет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77281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38. Чему равна четверть часа?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39952" y="4253219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15 минут 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214554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40. В каком числе 60 десятков? 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57686" y="4286256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600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-22595" y="1052736"/>
            <a:ext cx="9144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41. Сколько сантиметров составляет одна тысячная часть километра?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868" y="4786322"/>
            <a:ext cx="52149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100 см (1 метр)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1412776"/>
            <a:ext cx="716314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42. Ты, да я, да мы с тобой. </a:t>
            </a:r>
          </a:p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Сколько нас всего?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11960" y="4505934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Двое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-142876" y="1124744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4</a:t>
            </a:r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3. Сколько в нашей школе дверных ручек?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928794" y="3837721"/>
            <a:ext cx="685804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В два раза больше, чем дверей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0" y="1286848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44. Сколько колец на олимпийском флаге?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pic>
        <p:nvPicPr>
          <p:cNvPr id="7" name="Picture 2" descr="C:\Users\Админ\Desktop\olim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950" y="3460126"/>
            <a:ext cx="5003269" cy="2509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21455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45. СУПЕР-ПРИЗ!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2214554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46. У этой линии есть начало и конец.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57686" y="4500570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Отрезок 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-32645" y="1060392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47. Что лишнее и почему: локоть, сажень, дюйм, </a:t>
            </a:r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лира</a:t>
            </a:r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3728" y="3368716"/>
            <a:ext cx="686667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Лира</a:t>
            </a:r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 </a:t>
            </a:r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– не единица длины, а денежная единица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56230" y="1412776"/>
            <a:ext cx="785818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3. Сколько материков на нашей планете?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39952" y="4149080"/>
            <a:ext cx="45720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6" name="Штриховая стрелка вправо 5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412776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48. Назовите единицу измерения углов.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11960" y="3933056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Градус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1621542"/>
            <a:ext cx="678657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49. Сколько холодных цветов в радуге?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57686" y="4077072"/>
            <a:ext cx="44291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Три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26876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50. Вставь два числа в пословицу </a:t>
            </a:r>
          </a:p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«_______ _______ не ждут»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7784" y="4467533"/>
            <a:ext cx="615905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Семеро одного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1857364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51. Есть и у уравнения, </a:t>
            </a:r>
          </a:p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и у растения.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571868" y="4005064"/>
            <a:ext cx="52149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Корень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Штриховая стрелка вправо 4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5961" y="1173386"/>
            <a:ext cx="78581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4. Сколько прямых углов у прямоугольного треугольника?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57752" y="4071942"/>
            <a:ext cx="3571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Один 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Штриховая стрелка вправо 6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43174" y="5200815"/>
            <a:ext cx="60007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Сум-</a:t>
            </a:r>
            <a:r>
              <a:rPr lang="ru-RU" sz="5400" b="1" dirty="0" err="1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ма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Штриховая стрелка вправо 5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-19681" y="492737"/>
            <a:ext cx="9144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5</a:t>
            </a:r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. Нужно взять по одному слогу из каждого слова и составить математический </a:t>
            </a:r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термин</a:t>
            </a:r>
            <a:r>
              <a:rPr lang="ru-RU" sz="4800" b="1" i="1" dirty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:</a:t>
            </a:r>
            <a:endParaRPr lang="ru-RU" sz="4800" b="1" i="1" dirty="0" smtClean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СУМКА, МАШИНА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374478"/>
            <a:ext cx="885698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6. Спутник Земли делает один оборот за 100 минут, а второй оборот за 1 час 40 минут. Как это объяснить?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47864" y="4429132"/>
            <a:ext cx="536754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100 минут = </a:t>
            </a:r>
          </a:p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1 час 40 минут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Штриховая стрелка вправо 5">
            <a:hlinkClick r:id="rId2" action="ppaction://hlinksldjump"/>
          </p:cNvPr>
          <p:cNvSpPr/>
          <p:nvPr/>
        </p:nvSpPr>
        <p:spPr>
          <a:xfrm rot="10800000">
            <a:off x="1000100" y="4714884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1340768"/>
            <a:ext cx="77403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914400" algn="ctr"/>
            <a:r>
              <a:rPr lang="ru-RU" sz="4800" b="1" i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</a:rPr>
              <a:t>7. Как называется первый компонент при сложении?</a:t>
            </a:r>
            <a:endParaRPr lang="ru-RU" sz="4800" b="1" i="1" dirty="0">
              <a:ln>
                <a:solidFill>
                  <a:schemeClr val="tx1"/>
                </a:solidFill>
              </a:ln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602088" y="4266349"/>
            <a:ext cx="37862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Первое слагаемое </a:t>
            </a:r>
            <a:endParaRPr lang="ru-RU" sz="5400" b="1" dirty="0">
              <a:ln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Штриховая стрелка вправо 5">
            <a:hlinkClick r:id="rId2" action="ppaction://hlinksldjump"/>
          </p:cNvPr>
          <p:cNvSpPr/>
          <p:nvPr/>
        </p:nvSpPr>
        <p:spPr>
          <a:xfrm rot="10800000">
            <a:off x="857224" y="5143512"/>
            <a:ext cx="1857388" cy="142876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663</TotalTime>
  <Words>770</Words>
  <Application>Microsoft Office PowerPoint</Application>
  <PresentationFormat>Экран (4:3)</PresentationFormat>
  <Paragraphs>168</Paragraphs>
  <Slides>53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54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ВОЖАТЫЕ</dc:creator>
  <cp:lastModifiedBy>Админ</cp:lastModifiedBy>
  <cp:revision>119</cp:revision>
  <dcterms:created xsi:type="dcterms:W3CDTF">2013-04-03T05:02:40Z</dcterms:created>
  <dcterms:modified xsi:type="dcterms:W3CDTF">2019-03-13T16:32:21Z</dcterms:modified>
</cp:coreProperties>
</file>