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22"/>
  </p:notesMasterIdLst>
  <p:sldIdLst>
    <p:sldId id="331" r:id="rId2"/>
    <p:sldId id="292" r:id="rId3"/>
    <p:sldId id="300" r:id="rId4"/>
    <p:sldId id="304" r:id="rId5"/>
    <p:sldId id="334" r:id="rId6"/>
    <p:sldId id="335" r:id="rId7"/>
    <p:sldId id="306" r:id="rId8"/>
    <p:sldId id="336" r:id="rId9"/>
    <p:sldId id="337" r:id="rId10"/>
    <p:sldId id="338" r:id="rId11"/>
    <p:sldId id="310" r:id="rId12"/>
    <p:sldId id="329" r:id="rId13"/>
    <p:sldId id="311" r:id="rId14"/>
    <p:sldId id="312" r:id="rId15"/>
    <p:sldId id="313" r:id="rId16"/>
    <p:sldId id="340" r:id="rId17"/>
    <p:sldId id="339" r:id="rId18"/>
    <p:sldId id="315" r:id="rId19"/>
    <p:sldId id="317" r:id="rId20"/>
    <p:sldId id="318" r:id="rId2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3300"/>
    <a:srgbClr val="0033CC"/>
    <a:srgbClr val="FFFFFF"/>
    <a:srgbClr val="00366C"/>
    <a:srgbClr val="000000"/>
    <a:srgbClr val="0099FF"/>
    <a:srgbClr val="218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5" autoAdjust="0"/>
    <p:restoredTop sz="91364" autoAdjust="0"/>
  </p:normalViewPr>
  <p:slideViewPr>
    <p:cSldViewPr>
      <p:cViewPr>
        <p:scale>
          <a:sx n="75" d="100"/>
          <a:sy n="75" d="100"/>
        </p:scale>
        <p:origin x="-12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EC7148B-85F3-4C7D-9F4D-15820B0E6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344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 rot="5400000" flipH="1">
              <a:off x="83" y="3792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</p:grp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ru-RU" sz="3600">
              <a:latin typeface="Times New Roman" pitchFamily="18" charset="0"/>
            </a:endParaRP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ru-RU" sz="3600">
              <a:latin typeface="Times New Roman" pitchFamily="18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3600" smtClean="0">
              <a:latin typeface="Times New Roman" pitchFamily="18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3600" smtClean="0">
              <a:latin typeface="Times New Roman" pitchFamily="18" charset="0"/>
            </a:endParaRPr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3600" smtClean="0">
              <a:latin typeface="Times New Roman" pitchFamily="18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3600" smtClean="0">
              <a:latin typeface="Times New Roman" pitchFamily="18" charset="0"/>
            </a:endParaRPr>
          </a:p>
        </p:txBody>
      </p: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2" name="AutoShape 20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23" name="AutoShape 21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24" name="AutoShape 22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25" name="AutoShape 23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26" name="AutoShape 24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27" name="AutoShape 25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13 h 264"/>
                <a:gd name="T2" fmla="*/ 1 w 457"/>
                <a:gd name="T3" fmla="*/ 0 h 264"/>
                <a:gd name="T4" fmla="*/ 0 w 457"/>
                <a:gd name="T5" fmla="*/ 216 h 264"/>
                <a:gd name="T6" fmla="*/ 457 w 457"/>
                <a:gd name="T7" fmla="*/ 213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4156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1154113" y="1881188"/>
            <a:ext cx="77724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4157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71575" y="3124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>
          <a:xfrm>
            <a:off x="11191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7588" y="6318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865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ACBCF-2C54-449F-A174-79FE1D3DD7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2875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autoUpdateAnimBg="0"/>
      <p:bldP spid="1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07B0-BAE1-442F-8AD9-EB563D78B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4388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144463"/>
            <a:ext cx="1962150" cy="59515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144463"/>
            <a:ext cx="5734050" cy="59515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D27F-3A2C-42CE-B47F-35E9CBEB1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338909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F52F5-28BB-4A5A-9521-E213B54BB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202457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D2F80-746B-4FE9-AEE0-F59FE3F8E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460431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4BE8-17CC-4F44-BF55-D5DEFD3A7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7319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D6D9F-BE15-41B0-A997-E1546D077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661846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7D46F-A80B-4793-BEEE-CD46488CF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444845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AC9BE-B119-4608-99B8-EB8B01883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977794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14974-A72A-494B-863E-22822E490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103003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90C27-EEC0-4FC8-B3F5-337C7BC7A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468675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1047" name="AutoShape 3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48" name="AutoShape 4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49" name="AutoShape 5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50" name="AutoShape 6"/>
            <p:cNvSpPr>
              <a:spLocks noChangeArrowheads="1"/>
            </p:cNvSpPr>
            <p:nvPr/>
          </p:nvSpPr>
          <p:spPr bwMode="auto">
            <a:xfrm rot="5400000" flipH="1">
              <a:off x="83" y="3792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51" name="AutoShape 7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52" name="AutoShape 8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53" name="AutoShape 9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</p:grpSp>
      <p:sp>
        <p:nvSpPr>
          <p:cNvPr id="303114" name="Rectangle 10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ru-RU" sz="3600">
              <a:latin typeface="Times New Roman" pitchFamily="18" charset="0"/>
            </a:endParaRPr>
          </a:p>
        </p:txBody>
      </p:sp>
      <p:sp>
        <p:nvSpPr>
          <p:cNvPr id="303115" name="AutoShape 11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ru-RU" sz="3600">
              <a:latin typeface="Times New Roman" pitchFamily="18" charset="0"/>
            </a:endParaRPr>
          </a:p>
        </p:txBody>
      </p:sp>
      <p:sp>
        <p:nvSpPr>
          <p:cNvPr id="303116" name="Oval 12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3600" smtClean="0">
              <a:latin typeface="Times New Roman" pitchFamily="18" charset="0"/>
            </a:endParaRPr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3600" smtClean="0">
              <a:latin typeface="Times New Roman" pitchFamily="18" charset="0"/>
            </a:endParaRPr>
          </a:p>
        </p:txBody>
      </p:sp>
      <p:sp>
        <p:nvSpPr>
          <p:cNvPr id="303118" name="Oval 14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3600" smtClean="0">
              <a:latin typeface="Times New Roman" pitchFamily="18" charset="0"/>
            </a:endParaRPr>
          </a:p>
        </p:txBody>
      </p:sp>
      <p:sp>
        <p:nvSpPr>
          <p:cNvPr id="1032" name="Rectangle 15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3600" smtClean="0">
              <a:latin typeface="Times New Roman" pitchFamily="18" charset="0"/>
            </a:endParaRPr>
          </a:p>
        </p:txBody>
      </p:sp>
      <p:grpSp>
        <p:nvGrpSpPr>
          <p:cNvPr id="1033" name="Group 16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1039" name="AutoShape 17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40" name="AutoShape 18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41" name="AutoShape 19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42" name="AutoShape 20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43" name="AutoShape 21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44" name="AutoShape 22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45" name="Freeform 23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Freeform 24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13 h 264"/>
                <a:gd name="T2" fmla="*/ 1 w 457"/>
                <a:gd name="T3" fmla="*/ 0 h 264"/>
                <a:gd name="T4" fmla="*/ 0 w 457"/>
                <a:gd name="T5" fmla="*/ 216 h 264"/>
                <a:gd name="T6" fmla="*/ 457 w 457"/>
                <a:gd name="T7" fmla="*/ 213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312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52413"/>
            <a:ext cx="7772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dirty="0" smtClean="0"/>
              <a:t>Итоговый урок по теме «Квадратные уравнения»</a:t>
            </a:r>
          </a:p>
        </p:txBody>
      </p:sp>
      <p:sp>
        <p:nvSpPr>
          <p:cNvPr id="30313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30313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3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3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8B7239FC-DA6C-491D-B538-90C29CD33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16" grpId="0" animBg="1" autoUpdateAnimBg="0"/>
      <p:bldP spid="303118" grpId="0" animBg="1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333375"/>
            <a:ext cx="7072313" cy="4535488"/>
          </a:xfrm>
        </p:spPr>
        <p:txBody>
          <a:bodyPr/>
          <a:lstStyle/>
          <a:p>
            <a:pPr algn="l" eaLnBrk="1" hangingPunct="1">
              <a:defRPr/>
            </a:pPr>
            <a:endParaRPr lang="ru-RU" sz="6600" b="1" i="1" dirty="0" smtClean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ru-RU" sz="6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Тема  </a:t>
            </a:r>
            <a:r>
              <a:rPr lang="ru-RU" sz="6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урока:</a:t>
            </a:r>
          </a:p>
          <a:p>
            <a:pPr eaLnBrk="1" hangingPunct="1">
              <a:defRPr/>
            </a:pPr>
            <a:r>
              <a:rPr lang="ru-RU" sz="6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6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Решение </a:t>
            </a:r>
            <a:endParaRPr lang="en-US" sz="62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ru-RU" sz="6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квадратных </a:t>
            </a:r>
            <a:endParaRPr lang="en-US" sz="62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ru-RU" sz="6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уравнений»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84168" y="254597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04.02.2014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16050" y="868363"/>
            <a:ext cx="7727950" cy="70802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задания: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4294967295"/>
          </p:nvPr>
        </p:nvSpPr>
        <p:spPr>
          <a:xfrm>
            <a:off x="1295400" y="1981200"/>
            <a:ext cx="75247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 1. </a:t>
            </a:r>
            <a:r>
              <a:rPr lang="ru-RU" alt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Запишите квадратное уравнение, корни которого равны </a:t>
            </a:r>
            <a:r>
              <a:rPr lang="ru-RU" alt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alt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alt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altLang="ru-RU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Tx/>
              <a:buNone/>
            </a:pPr>
            <a:r>
              <a:rPr lang="ru-RU" alt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altLang="ru-RU" sz="2800" b="1" baseline="300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 – 7х + 10 = 0</a:t>
            </a:r>
          </a:p>
          <a:p>
            <a:pPr marL="0" indent="0" algn="just">
              <a:buFontTx/>
              <a:buNone/>
            </a:pPr>
            <a:r>
              <a:rPr lang="ru-RU" alt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Задание 2.  </a:t>
            </a:r>
            <a:r>
              <a:rPr lang="ru-RU" alt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В уравнении </a:t>
            </a:r>
            <a:r>
              <a:rPr lang="ru-RU" alt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altLang="ru-RU" sz="2800" b="1" baseline="300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altLang="ru-RU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рх</a:t>
            </a:r>
            <a:r>
              <a:rPr lang="ru-RU" alt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 – 18 = 0 </a:t>
            </a:r>
            <a:r>
              <a:rPr lang="ru-RU" alt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один из его корней равен </a:t>
            </a:r>
            <a:r>
              <a:rPr lang="ru-RU" alt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- 9</a:t>
            </a:r>
            <a:r>
              <a:rPr lang="ru-RU" alt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. Найдите другой корень и коэффициент </a:t>
            </a:r>
            <a:r>
              <a:rPr lang="ru-RU" alt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alt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ru-RU" altLang="ru-RU" sz="2800" dirty="0" smtClean="0">
              <a:effectLst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900113" y="96838"/>
            <a:ext cx="7558087" cy="1754187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Станция «Историческая»</a:t>
            </a:r>
          </a:p>
        </p:txBody>
      </p:sp>
      <p:pic>
        <p:nvPicPr>
          <p:cNvPr id="13315" name="Picture 7"/>
          <p:cNvPicPr>
            <a:picLocks noGrp="1" noChangeAspect="1" noChangeArrowheads="1"/>
          </p:cNvPicPr>
          <p:nvPr>
            <p:ph type="sub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2133600"/>
            <a:ext cx="4679950" cy="3816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143000" y="34925"/>
            <a:ext cx="7772400" cy="1816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ru-RU" altLang="ru-RU" sz="3600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Франсуа Виет </a:t>
            </a:r>
            <a:br>
              <a:rPr lang="ru-RU" altLang="ru-RU" sz="3600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ru-RU" altLang="ru-RU" sz="3600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(1540-1603)</a:t>
            </a:r>
            <a:r>
              <a:rPr lang="ru-RU" altLang="ru-RU" sz="36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</a:t>
            </a:r>
            <a:r>
              <a:rPr lang="en-US" altLang="ru-RU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altLang="ru-RU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endParaRPr lang="ru-RU" altLang="ru-RU" dirty="0" smtClean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9025" y="2201863"/>
            <a:ext cx="2644775" cy="3217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635375" y="1773238"/>
            <a:ext cx="5113338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b="1" i="1" dirty="0"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ctr" eaLnBrk="1" hangingPunct="1">
              <a:defRPr/>
            </a:pPr>
            <a:r>
              <a:rPr lang="ru-RU" b="1" i="1" dirty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Знаменитый французский ученый</a:t>
            </a:r>
          </a:p>
          <a:p>
            <a:pPr eaLnBrk="1" hangingPunct="1">
              <a:defRPr/>
            </a:pPr>
            <a:endParaRPr lang="ru-RU" b="1" i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eaLnBrk="1" hangingPunct="1">
              <a:defRPr/>
            </a:pPr>
            <a:r>
              <a:rPr lang="ru-RU" sz="2800" b="1" i="1" dirty="0">
                <a:latin typeface="Arial" pitchFamily="34" charset="0"/>
              </a:rPr>
              <a:t>Он впервые установил зависимость между корнями и коэффициентами квадратного уравнения.</a:t>
            </a:r>
            <a:endParaRPr lang="en-US" sz="2800" dirty="0">
              <a:latin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143000" y="260350"/>
            <a:ext cx="7772400" cy="1200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ru-RU" altLang="ru-RU" sz="3600" b="1" dirty="0" err="1" smtClean="0">
                <a:solidFill>
                  <a:schemeClr val="tx2">
                    <a:lumMod val="75000"/>
                  </a:schemeClr>
                </a:solidFill>
                <a:effectLst/>
              </a:rPr>
              <a:t>Бхаскара</a:t>
            </a:r>
            <a: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</a:t>
            </a:r>
            <a:r>
              <a:rPr lang="ru-RU" altLang="ru-RU" sz="3600" b="1" dirty="0" err="1" smtClean="0">
                <a:solidFill>
                  <a:schemeClr val="tx2">
                    <a:lumMod val="75000"/>
                  </a:schemeClr>
                </a:solidFill>
                <a:effectLst/>
              </a:rPr>
              <a:t>Агарья</a:t>
            </a:r>
            <a: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ru-RU" altLang="ru-RU" sz="36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 (1114-1185)</a:t>
            </a: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989138"/>
            <a:ext cx="33083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4140200" y="1628775"/>
            <a:ext cx="50038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ru-RU" altLang="ru-RU" sz="2800" b="1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sz="2800" b="1">
                <a:latin typeface="Arial" charset="0"/>
              </a:rPr>
              <a:t>Индийский математик и астроном.     Занимался вопросами алгебры, тригонометрии, геометрии и комбинаторики. В его трудах можно найти одну из старейших задач, которая решается с помощью квадратного уравнения.</a:t>
            </a:r>
          </a:p>
          <a:p>
            <a:pPr>
              <a:spcBef>
                <a:spcPct val="50000"/>
              </a:spcBef>
            </a:pPr>
            <a:endParaRPr lang="ru-RU" altLang="ru-RU" sz="2800" b="1">
              <a:latin typeface="Arial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228725" y="361950"/>
            <a:ext cx="7620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ru-RU" altLang="ru-RU" sz="5400" b="1" dirty="0" err="1" smtClean="0">
                <a:solidFill>
                  <a:schemeClr val="tx2">
                    <a:lumMod val="75000"/>
                  </a:schemeClr>
                </a:solidFill>
                <a:effectLst/>
              </a:rPr>
              <a:t>Кристиан</a:t>
            </a:r>
            <a:r>
              <a:rPr lang="ru-RU" altLang="ru-RU" sz="5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Вольф</a:t>
            </a:r>
          </a:p>
        </p:txBody>
      </p:sp>
      <p:pic>
        <p:nvPicPr>
          <p:cNvPr id="26633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8796" y="2036270"/>
            <a:ext cx="2745966" cy="390175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3851275" y="2924175"/>
            <a:ext cx="44465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>
                <a:latin typeface="Arial" charset="0"/>
              </a:rPr>
              <a:t>Впервые ввёл термин «квадратное уравнение»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>
          <a:xfrm>
            <a:off x="1143000" y="6350"/>
            <a:ext cx="7772400" cy="15700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48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Сильвестр Джеймс Джозеф</a:t>
            </a:r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99362" name="Picture 34" descr="сильвестр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20946" y="2060848"/>
            <a:ext cx="2963022" cy="3335124"/>
          </a:xfrm>
          <a:prstGeom prst="rect">
            <a:avLst/>
          </a:prstGeom>
          <a:ln w="41275"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427538" y="2492375"/>
            <a:ext cx="41052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4500" eaLnBrk="1" hangingPunct="1">
              <a:spcBef>
                <a:spcPct val="50000"/>
              </a:spcBef>
              <a:defRPr/>
            </a:pPr>
            <a:r>
              <a:rPr lang="ru-RU" b="1" dirty="0">
                <a:latin typeface="Arial" pitchFamily="34" charset="0"/>
              </a:rPr>
              <a:t>Английский математик, который ввёл термин «дискриминант»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-53975"/>
            <a:ext cx="7727950" cy="1754188"/>
          </a:xfrm>
        </p:spPr>
        <p:txBody>
          <a:bodyPr/>
          <a:lstStyle/>
          <a:p>
            <a:pPr algn="ctr">
              <a:defRPr/>
            </a:pPr>
            <a:r>
              <a:rPr lang="ru-RU" altLang="ru-RU" sz="36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Задача индийского математика 12 века </a:t>
            </a:r>
            <a:r>
              <a:rPr lang="ru-RU" altLang="ru-RU" sz="3600" dirty="0" err="1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Бхаскары</a:t>
            </a:r>
            <a:endParaRPr lang="ru-RU" altLang="ru-RU" sz="3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435" name="Прямоугольник 8"/>
          <p:cNvSpPr>
            <a:spLocks noChangeArrowheads="1"/>
          </p:cNvSpPr>
          <p:nvPr/>
        </p:nvSpPr>
        <p:spPr bwMode="auto">
          <a:xfrm>
            <a:off x="1258888" y="1916113"/>
            <a:ext cx="7885112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dirty="0">
                <a:latin typeface="Arial" charset="0"/>
              </a:rPr>
              <a:t>Обезьянок резвых </a:t>
            </a: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стая</a:t>
            </a:r>
            <a:r>
              <a:rPr lang="ru-RU" altLang="ru-RU" dirty="0">
                <a:latin typeface="Arial" charset="0"/>
              </a:rPr>
              <a:t>,</a:t>
            </a:r>
            <a:br>
              <a:rPr lang="ru-RU" altLang="ru-RU" dirty="0">
                <a:latin typeface="Arial" charset="0"/>
              </a:rPr>
            </a:br>
            <a:r>
              <a:rPr lang="ru-RU" altLang="ru-RU" dirty="0">
                <a:latin typeface="Arial" charset="0"/>
              </a:rPr>
              <a:t>Всласть поевши, развлекалась.</a:t>
            </a:r>
            <a:br>
              <a:rPr lang="ru-RU" altLang="ru-RU" dirty="0">
                <a:latin typeface="Arial" charset="0"/>
              </a:rPr>
            </a:br>
            <a:r>
              <a:rPr lang="ru-RU" altLang="ru-RU" dirty="0">
                <a:latin typeface="Arial" charset="0"/>
              </a:rPr>
              <a:t>Их </a:t>
            </a: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</a:t>
            </a:r>
            <a:r>
              <a:rPr lang="ru-RU" altLang="ru-RU" dirty="0">
                <a:latin typeface="Arial" charset="0"/>
              </a:rPr>
              <a:t> </a:t>
            </a: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квадрате часть восьмая</a:t>
            </a:r>
            <a:r>
              <a:rPr lang="ru-RU" altLang="ru-RU" dirty="0">
                <a:latin typeface="Arial" charset="0"/>
              </a:rPr>
              <a:t> </a:t>
            </a:r>
            <a:br>
              <a:rPr lang="ru-RU" altLang="ru-RU" dirty="0">
                <a:latin typeface="Arial" charset="0"/>
              </a:rPr>
            </a:br>
            <a:r>
              <a:rPr lang="ru-RU" altLang="ru-RU" dirty="0">
                <a:latin typeface="Arial" charset="0"/>
              </a:rPr>
              <a:t>На поляне забавлялась.</a:t>
            </a:r>
            <a:br>
              <a:rPr lang="ru-RU" altLang="ru-RU" dirty="0">
                <a:latin typeface="Arial" charset="0"/>
              </a:rPr>
            </a:br>
            <a:endParaRPr lang="ru-RU" altLang="ru-RU" dirty="0">
              <a:latin typeface="Arial" charset="0"/>
            </a:endParaRPr>
          </a:p>
        </p:txBody>
      </p:sp>
      <p:sp>
        <p:nvSpPr>
          <p:cNvPr id="18436" name="Прямоугольник 9"/>
          <p:cNvSpPr>
            <a:spLocks noChangeArrowheads="1"/>
          </p:cNvSpPr>
          <p:nvPr/>
        </p:nvSpPr>
        <p:spPr bwMode="auto">
          <a:xfrm>
            <a:off x="1290638" y="4005263"/>
            <a:ext cx="68580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dirty="0">
                <a:latin typeface="Arial" charset="0"/>
              </a:rPr>
              <a:t>А </a:t>
            </a: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двенадцать</a:t>
            </a:r>
            <a:r>
              <a:rPr lang="ru-RU" altLang="ru-RU" dirty="0">
                <a:latin typeface="Arial" charset="0"/>
              </a:rPr>
              <a:t> по лианам…</a:t>
            </a:r>
            <a:br>
              <a:rPr lang="ru-RU" altLang="ru-RU" dirty="0">
                <a:latin typeface="Arial" charset="0"/>
              </a:rPr>
            </a:br>
            <a:r>
              <a:rPr lang="ru-RU" altLang="ru-RU" dirty="0">
                <a:latin typeface="Arial" charset="0"/>
              </a:rPr>
              <a:t>Стали прыгать, повисая…</a:t>
            </a:r>
            <a:br>
              <a:rPr lang="ru-RU" altLang="ru-RU" dirty="0">
                <a:latin typeface="Arial" charset="0"/>
              </a:rPr>
            </a:br>
            <a:r>
              <a:rPr lang="ru-RU" altLang="ru-RU" dirty="0">
                <a:latin typeface="Arial" charset="0"/>
              </a:rPr>
              <a:t>Сколько ж было обезьянок, </a:t>
            </a:r>
            <a:br>
              <a:rPr lang="ru-RU" altLang="ru-RU" dirty="0">
                <a:latin typeface="Arial" charset="0"/>
              </a:rPr>
            </a:br>
            <a:r>
              <a:rPr lang="ru-RU" altLang="ru-RU" dirty="0">
                <a:latin typeface="Arial" charset="0"/>
              </a:rPr>
              <a:t>Вы скажите, в этой стае?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7943850" cy="1439862"/>
          </a:xfrm>
        </p:spPr>
        <p:txBody>
          <a:bodyPr/>
          <a:lstStyle/>
          <a:p>
            <a:pPr>
              <a:defRPr/>
            </a:pPr>
            <a:r>
              <a:rPr lang="ru-RU" alt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Станция «Самостоятельная»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042988" y="1989138"/>
          <a:ext cx="7921625" cy="3570286"/>
        </p:xfrm>
        <a:graphic>
          <a:graphicData uri="http://schemas.openxmlformats.org/drawingml/2006/table">
            <a:tbl>
              <a:tblPr/>
              <a:tblGrid>
                <a:gridCol w="3600450"/>
                <a:gridCol w="4321175"/>
              </a:tblGrid>
              <a:tr h="701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 Black" pitchFamily="34" charset="0"/>
                        </a:rPr>
                        <a:t>1 вариант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 Black" pitchFamily="34" charset="0"/>
                        </a:rPr>
                        <a:t>2 вариант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48774">
                <a:tc>
                  <a:txBody>
                    <a:bodyPr/>
                    <a:lstStyle>
                      <a:lvl1pPr marL="514350" indent="-5143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alt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2 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- 7х + 12 = 0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7625" marR="47625" marT="47629" marB="476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CBCB"/>
                    </a:solidFill>
                  </a:tcPr>
                </a:tc>
                <a:tc>
                  <a:txBody>
                    <a:bodyPr/>
                    <a:lstStyle>
                      <a:lvl1pPr marL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685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1) х</a:t>
                      </a:r>
                      <a:r>
                        <a:rPr kumimoji="0" lang="ru-RU" alt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2 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– 3х – 10 = 0 </a:t>
                      </a:r>
                    </a:p>
                  </a:txBody>
                  <a:tcPr marL="47625" marR="47625" marT="47629" marB="476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CBCB"/>
                    </a:solidFill>
                  </a:tcPr>
                </a:tc>
              </a:tr>
              <a:tr h="948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2) 36х</a:t>
                      </a:r>
                      <a:r>
                        <a:rPr kumimoji="0" lang="ru-RU" alt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– 25 = 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47625" marR="47625" marT="47629" marB="476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7E7"/>
                    </a:solidFill>
                  </a:tcPr>
                </a:tc>
                <a:tc>
                  <a:txBody>
                    <a:bodyPr/>
                    <a:lstStyle>
                      <a:lvl1pPr marL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685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2)  64х</a:t>
                      </a:r>
                      <a:r>
                        <a:rPr kumimoji="0" lang="ru-RU" alt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– 9 = 0 </a:t>
                      </a:r>
                    </a:p>
                  </a:txBody>
                  <a:tcPr marL="47625" marR="47625" marT="47629" marB="476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7E7"/>
                    </a:solidFill>
                  </a:tcPr>
                </a:tc>
              </a:tr>
              <a:tr h="9716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3) 4х</a:t>
                      </a:r>
                      <a:r>
                        <a:rPr kumimoji="0" lang="ru-RU" alt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16х  </a:t>
                      </a:r>
                    </a:p>
                  </a:txBody>
                  <a:tcPr marL="47625" marR="47625" marT="47629" marB="476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CBCB"/>
                    </a:solidFill>
                  </a:tcPr>
                </a:tc>
                <a:tc>
                  <a:txBody>
                    <a:bodyPr/>
                    <a:lstStyle>
                      <a:lvl1pPr marL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685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3)  8х</a:t>
                      </a:r>
                      <a:r>
                        <a:rPr kumimoji="0" lang="ru-RU" alt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72х    </a:t>
                      </a:r>
                    </a:p>
                  </a:txBody>
                  <a:tcPr marL="47625" marR="47625" marT="47629" marB="476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CBCB"/>
                    </a:solidFill>
                  </a:tcPr>
                </a:tc>
              </a:tr>
            </a:tbl>
          </a:graphicData>
        </a:graphic>
      </p:graphicFrame>
      <p:pic>
        <p:nvPicPr>
          <p:cNvPr id="19476" name="Picture 8" descr="j04298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33375"/>
            <a:ext cx="9366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24075" y="122238"/>
            <a:ext cx="6791325" cy="1506537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Станция </a:t>
            </a:r>
            <a:b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«Конечная»</a:t>
            </a:r>
          </a:p>
        </p:txBody>
      </p:sp>
      <p:pic>
        <p:nvPicPr>
          <p:cNvPr id="20483" name="Picture 62" descr="11m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87166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97" name="Picture 65" descr="Рисунок1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492375"/>
            <a:ext cx="302418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5067300" y="2276475"/>
            <a:ext cx="3848100" cy="38195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971550" y="2108200"/>
            <a:ext cx="4572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FF33CC"/>
                </a:solidFill>
                <a:latin typeface="Arial" charset="0"/>
              </a:rPr>
              <a:t>Какие слова зашифрованы?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7750" y="3284538"/>
            <a:ext cx="4244975" cy="2851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 err="1">
                <a:latin typeface="+mn-lt"/>
              </a:rPr>
              <a:t>Таиимдкисрнн</a:t>
            </a:r>
            <a:endParaRPr lang="ru-RU" dirty="0">
              <a:latin typeface="+mn-lt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ru-RU" dirty="0">
              <a:latin typeface="+mn-lt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 err="1">
                <a:latin typeface="+mn-lt"/>
              </a:rPr>
              <a:t>Ниваренуе</a:t>
            </a:r>
            <a:endParaRPr lang="ru-RU" dirty="0">
              <a:latin typeface="+mn-lt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ru-RU" dirty="0">
              <a:latin typeface="+mn-lt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 err="1">
                <a:latin typeface="+mn-lt"/>
              </a:rPr>
              <a:t>Фэкоцинетиф</a:t>
            </a:r>
            <a:endParaRPr lang="ru-RU" dirty="0">
              <a:latin typeface="+mn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dirty="0">
              <a:latin typeface="+mn-lt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 err="1">
                <a:latin typeface="+mn-lt"/>
              </a:rPr>
              <a:t>Ерокнь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23850" y="0"/>
            <a:ext cx="8510588" cy="1325563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7200" b="1" smtClean="0">
                <a:solidFill>
                  <a:srgbClr val="FFFF66"/>
                </a:solidFill>
              </a:rPr>
              <a:t>           </a:t>
            </a:r>
            <a:r>
              <a:rPr lang="ru-RU" sz="8000" b="1" smtClean="0">
                <a:solidFill>
                  <a:srgbClr val="FFFF66"/>
                </a:solidFill>
              </a:rPr>
              <a:t>   </a:t>
            </a:r>
            <a:r>
              <a:rPr lang="ru-RU" sz="8000" b="1" smtClean="0">
                <a:solidFill>
                  <a:srgbClr val="FFCC00"/>
                </a:solidFill>
              </a:rPr>
              <a:t> </a:t>
            </a:r>
            <a:r>
              <a:rPr lang="ru-RU" sz="5400" b="1" smtClean="0">
                <a:solidFill>
                  <a:srgbClr val="FFCC00"/>
                </a:solidFill>
              </a:rPr>
              <a:t>   </a:t>
            </a:r>
            <a:r>
              <a:rPr lang="ru-RU" sz="7200" b="1" smtClean="0">
                <a:solidFill>
                  <a:srgbClr val="FFFF66"/>
                </a:solidFill>
              </a:rPr>
              <a:t>        </a:t>
            </a:r>
            <a:endParaRPr lang="ru-RU" sz="7200" b="1" smtClean="0"/>
          </a:p>
        </p:txBody>
      </p:sp>
      <p:sp>
        <p:nvSpPr>
          <p:cNvPr id="3932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059113" y="1989138"/>
            <a:ext cx="5856287" cy="46799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                                    </a:t>
            </a:r>
            <a:endParaRPr lang="ru-RU" sz="4000" b="1" dirty="0" smtClean="0"/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effectLst/>
              </a:rPr>
              <a:t>  </a:t>
            </a:r>
            <a:endParaRPr lang="ru-RU" sz="7200" dirty="0" smtClean="0">
              <a:solidFill>
                <a:schemeClr val="bg2"/>
              </a:solidFill>
              <a:effectLst/>
            </a:endParaRPr>
          </a:p>
        </p:txBody>
      </p:sp>
      <p:sp>
        <p:nvSpPr>
          <p:cNvPr id="21508" name="WordArt 9"/>
          <p:cNvSpPr>
            <a:spLocks noChangeArrowheads="1" noChangeShapeType="1" noTextEdit="1"/>
          </p:cNvSpPr>
          <p:nvPr/>
        </p:nvSpPr>
        <p:spPr bwMode="auto">
          <a:xfrm rot="5400000">
            <a:off x="-36512" y="3284538"/>
            <a:ext cx="4103687" cy="1944687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3056"/>
              </a:avLst>
            </a:prstTxWarp>
          </a:bodyPr>
          <a:lstStyle/>
          <a:p>
            <a:pPr algn="ctr" fontAlgn="auto"/>
            <a:r>
              <a:rPr lang="ru-RU" sz="3600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Домашнее</a:t>
            </a:r>
          </a:p>
          <a:p>
            <a:pPr algn="ctr" fontAlgn="auto"/>
            <a:r>
              <a:rPr lang="ru-RU" sz="3600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задание</a:t>
            </a:r>
          </a:p>
        </p:txBody>
      </p:sp>
      <p:sp>
        <p:nvSpPr>
          <p:cNvPr id="21509" name="WordArt 18"/>
          <p:cNvSpPr>
            <a:spLocks noChangeArrowheads="1" noChangeShapeType="1" noTextEdit="1"/>
          </p:cNvSpPr>
          <p:nvPr/>
        </p:nvSpPr>
        <p:spPr bwMode="auto">
          <a:xfrm>
            <a:off x="3454400" y="404813"/>
            <a:ext cx="5689600" cy="9366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6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Запишите           </a:t>
            </a:r>
          </a:p>
        </p:txBody>
      </p:sp>
      <p:pic>
        <p:nvPicPr>
          <p:cNvPr id="21510" name="Picture 20" descr="1b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0"/>
            <a:ext cx="2087562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Прямоугольник 1"/>
          <p:cNvSpPr>
            <a:spLocks noChangeArrowheads="1"/>
          </p:cNvSpPr>
          <p:nvPr/>
        </p:nvSpPr>
        <p:spPr bwMode="auto">
          <a:xfrm>
            <a:off x="3454400" y="3068638"/>
            <a:ext cx="45720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по учебнику Ю.Н.Макарычева «Алгебра 8»: 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№ 541 (а, б, в)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№ 547 (а, б)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87450" y="806450"/>
            <a:ext cx="74168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Восточная мудрость гласит: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b="1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b="1" dirty="0" smtClean="0">
                <a:cs typeface="Times New Roman" pitchFamily="18" charset="0"/>
              </a:rPr>
              <a:t>«Приобретать знания – </a:t>
            </a:r>
            <a:r>
              <a:rPr lang="ru-RU" altLang="ru-RU" b="1" dirty="0" smtClean="0">
                <a:solidFill>
                  <a:srgbClr val="C00000"/>
                </a:solidFill>
                <a:cs typeface="Times New Roman" pitchFamily="18" charset="0"/>
              </a:rPr>
              <a:t>это храбрость.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b="1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b="1" dirty="0" smtClean="0">
                <a:cs typeface="Times New Roman" pitchFamily="18" charset="0"/>
              </a:rPr>
              <a:t>Приумножать знания - </a:t>
            </a:r>
            <a:r>
              <a:rPr lang="ru-RU" altLang="ru-RU" b="1" dirty="0" smtClean="0">
                <a:solidFill>
                  <a:srgbClr val="C00000"/>
                </a:solidFill>
                <a:cs typeface="Times New Roman" pitchFamily="18" charset="0"/>
              </a:rPr>
              <a:t>это мудрость.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b="1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b="1" dirty="0" smtClean="0">
                <a:cs typeface="Times New Roman" pitchFamily="18" charset="0"/>
              </a:rPr>
              <a:t>А умело применять -     </a:t>
            </a:r>
            <a:r>
              <a:rPr lang="ru-RU" altLang="ru-RU" b="1" dirty="0" smtClean="0">
                <a:solidFill>
                  <a:srgbClr val="C00000"/>
                </a:solidFill>
                <a:cs typeface="Times New Roman" pitchFamily="18" charset="0"/>
              </a:rPr>
              <a:t>великое искусство».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dirty="0" smtClean="0">
                <a:cs typeface="Times New Roman" pitchFamily="18" charset="0"/>
              </a:rPr>
              <a:t/>
            </a:r>
            <a:br>
              <a:rPr lang="ru-RU" altLang="ru-RU" dirty="0" smtClean="0">
                <a:cs typeface="Times New Roman" pitchFamily="18" charset="0"/>
              </a:rPr>
            </a:br>
            <a:endParaRPr lang="ru-RU" altLang="ru-RU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endParaRPr lang="ru-RU" sz="6000" b="1" smtClean="0">
              <a:solidFill>
                <a:schemeClr val="tx1"/>
              </a:solidFill>
            </a:endParaRP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50825" y="2924175"/>
            <a:ext cx="8540750" cy="4422775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Tx/>
              <a:buNone/>
              <a:defRPr/>
            </a:pPr>
            <a:endParaRPr lang="ru-RU" smtClean="0"/>
          </a:p>
          <a:p>
            <a:pPr marL="609600" indent="-609600" eaLnBrk="1" hangingPunct="1">
              <a:defRPr/>
            </a:pPr>
            <a:endParaRPr lang="ru-RU" smtClean="0"/>
          </a:p>
        </p:txBody>
      </p:sp>
      <p:pic>
        <p:nvPicPr>
          <p:cNvPr id="22532" name="Picture 9" descr="j02054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73238"/>
            <a:ext cx="3149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WordArt 12"/>
          <p:cNvSpPr>
            <a:spLocks noChangeArrowheads="1" noChangeShapeType="1" noTextEdit="1"/>
          </p:cNvSpPr>
          <p:nvPr/>
        </p:nvSpPr>
        <p:spPr bwMode="auto">
          <a:xfrm>
            <a:off x="576263" y="404813"/>
            <a:ext cx="8208962" cy="126841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Impact"/>
              </a:rPr>
              <a:t>Спасибо   за   урок!</a:t>
            </a:r>
          </a:p>
        </p:txBody>
      </p:sp>
      <p:pic>
        <p:nvPicPr>
          <p:cNvPr id="2062" name="Picture 14" descr="D:\Организатор клипов (Microsoft)\картинки на школьныю тему\картинки на школьныю тему\Рисунок1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6611" y="1439856"/>
            <a:ext cx="2571768" cy="3630612"/>
          </a:xfrm>
          <a:prstGeom prst="rect">
            <a:avLst/>
          </a:prstGeom>
          <a:noFill/>
          <a:ln>
            <a:headEnd/>
            <a:tailEnd/>
          </a:ln>
          <a:scene3d>
            <a:camera prst="perspectiveLeft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394247" name="WordArt 7"/>
          <p:cNvSpPr>
            <a:spLocks noChangeArrowheads="1" noChangeShapeType="1" noTextEdit="1"/>
          </p:cNvSpPr>
          <p:nvPr/>
        </p:nvSpPr>
        <p:spPr bwMode="auto">
          <a:xfrm>
            <a:off x="1042988" y="4365625"/>
            <a:ext cx="7777162" cy="15113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МАТЕМАТИКА-ЭТО ИНТЕРЕСНО!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143000" y="-17463"/>
            <a:ext cx="7772400" cy="1755776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Станция «Теоретическая»</a:t>
            </a:r>
          </a:p>
        </p:txBody>
      </p:sp>
      <p:pic>
        <p:nvPicPr>
          <p:cNvPr id="5123" name="Picture 4" descr="PE03166_">
            <a:hlinkClick r:id="rId2" action="ppaction://hlinksldjump"/>
          </p:cNvPr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48951">
            <a:off x="2538413" y="2203450"/>
            <a:ext cx="5472112" cy="4662488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772400" cy="10795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000" dirty="0" smtClean="0">
                <a:solidFill>
                  <a:srgbClr val="FFFF00"/>
                </a:solidFill>
              </a:rPr>
              <a:t/>
            </a:r>
            <a:br>
              <a:rPr lang="ru-RU" sz="6000" dirty="0" smtClean="0">
                <a:solidFill>
                  <a:srgbClr val="FFFF00"/>
                </a:solidFill>
              </a:rPr>
            </a:b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Станция «Разминка»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0638" y="1989138"/>
            <a:ext cx="7385050" cy="100806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altLang="ru-RU" b="1" smtClean="0">
                <a:effectLst/>
                <a:latin typeface="Times New Roman" pitchFamily="18" charset="0"/>
                <a:cs typeface="Times New Roman" pitchFamily="18" charset="0"/>
              </a:rPr>
              <a:t>Задание 1</a:t>
            </a:r>
            <a:r>
              <a:rPr lang="ru-RU" altLang="ru-RU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altLang="ru-RU" smtClean="0">
                <a:effectLst/>
                <a:latin typeface="Times New Roman" pitchFamily="18" charset="0"/>
                <a:cs typeface="Times New Roman" pitchFamily="18" charset="0"/>
              </a:rPr>
              <a:t>а) Назовите вид данного уравнения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altLang="ru-RU" smtClean="0">
                <a:effectLst/>
                <a:cs typeface="Times New Roman" pitchFamily="18" charset="0"/>
              </a:rPr>
              <a:t> </a:t>
            </a:r>
            <a:r>
              <a:rPr lang="ru-RU" altLang="ru-RU" b="1" smtClean="0">
                <a:effectLst/>
                <a:cs typeface="Times New Roman" pitchFamily="18" charset="0"/>
              </a:rPr>
              <a:t>7х</a:t>
            </a:r>
            <a:r>
              <a:rPr lang="ru-RU" altLang="ru-RU" b="1" baseline="30000" smtClean="0">
                <a:effectLst/>
                <a:cs typeface="Times New Roman" pitchFamily="18" charset="0"/>
              </a:rPr>
              <a:t>2</a:t>
            </a:r>
            <a:r>
              <a:rPr lang="ru-RU" altLang="ru-RU" b="1" smtClean="0">
                <a:effectLst/>
                <a:cs typeface="Times New Roman" pitchFamily="18" charset="0"/>
              </a:rPr>
              <a:t> + 2х + 2014=0</a:t>
            </a:r>
            <a:endParaRPr lang="ru-RU" altLang="ru-RU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>
              <a:latin typeface="Arial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>
              <a:latin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58888" y="3649663"/>
            <a:ext cx="6526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б) Назовите его коэффициенты</a:t>
            </a:r>
            <a:endParaRPr lang="ru-RU" altLang="ru-RU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475" y="4365625"/>
            <a:ext cx="33131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7	2	 2014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76363" y="5084763"/>
            <a:ext cx="72278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в) О каком событии говорят коэффициенты данного уравнения?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/>
      <p:bldP spid="376835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350"/>
            <a:ext cx="7772400" cy="1570038"/>
          </a:xfrm>
        </p:spPr>
        <p:txBody>
          <a:bodyPr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anose="02070309020205020404" pitchFamily="49" charset="0"/>
              </a:rPr>
              <a:t>Задание 2. Соотнесите простейшие квадратные уравнения и ответы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anose="02070309020205020404" pitchFamily="49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66800" y="2060850"/>
          <a:ext cx="7848600" cy="2749275"/>
        </p:xfrm>
        <a:graphic>
          <a:graphicData uri="http://schemas.openxmlformats.org/drawingml/2006/table">
            <a:tbl>
              <a:tblPr firstRow="1" firstCol="1" bandRow="1"/>
              <a:tblGrid>
                <a:gridCol w="2616200"/>
                <a:gridCol w="1033016"/>
                <a:gridCol w="4199384"/>
              </a:tblGrid>
              <a:tr h="549855">
                <a:tc>
                  <a:txBody>
                    <a:bodyPr/>
                    <a:lstStyle/>
                    <a:p>
                      <a:pPr marL="0" lvl="0" indent="0" algn="just" latinLnBrk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kern="100" dirty="0" smtClean="0">
                          <a:effectLst/>
                          <a:latin typeface="+mn-lt"/>
                          <a:ea typeface="Times New Roman"/>
                        </a:rPr>
                        <a:t>1)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 х</a:t>
                      </a:r>
                      <a:r>
                        <a:rPr lang="ru-RU" sz="2800" kern="100" baseline="30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 – 4 = 0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latinLnBrk="1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х = 0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855">
                <a:tc>
                  <a:txBody>
                    <a:bodyPr/>
                    <a:lstStyle/>
                    <a:p>
                      <a:pPr marL="0" lvl="0" indent="0" algn="just" latinLnBrk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en-US" sz="2800" kern="100" dirty="0" smtClean="0"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 3х</a:t>
                      </a:r>
                      <a:r>
                        <a:rPr lang="ru-RU" sz="2800" kern="100" baseline="30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 = 27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 rotWithShape="1">
                      <a:blip r:embed="rId2"/>
                      <a:stretch>
                        <a:fillRect l="-86938" t="-124444" b="-326667"/>
                      </a:stretch>
                    </a:blipFill>
                  </a:tcPr>
                </a:tc>
              </a:tr>
              <a:tr h="549855">
                <a:tc>
                  <a:txBody>
                    <a:bodyPr/>
                    <a:lstStyle/>
                    <a:p>
                      <a:pPr marL="0" lvl="0" indent="0" algn="just" latinLnBrk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r>
                        <a:rPr lang="en-US" sz="2800" kern="100" dirty="0" smtClean="0"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 6х</a:t>
                      </a:r>
                      <a:r>
                        <a:rPr lang="ru-RU" sz="2800" kern="100" baseline="30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 = 0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latinLnBrk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kern="100" dirty="0" smtClean="0">
                          <a:effectLst/>
                          <a:latin typeface="+mn-lt"/>
                          <a:ea typeface="Times New Roman"/>
                        </a:rPr>
                        <a:t>c) 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х 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= 3, -3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855">
                <a:tc>
                  <a:txBody>
                    <a:bodyPr/>
                    <a:lstStyle/>
                    <a:p>
                      <a:pPr marL="0" lvl="0" indent="0" algn="just" latinLnBrk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en-US" sz="2800" kern="100" dirty="0" smtClean="0"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 х</a:t>
                      </a:r>
                      <a:r>
                        <a:rPr lang="ru-RU" sz="2800" kern="100" baseline="30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 – 15 = 0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latinLnBrk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kern="100" dirty="0" smtClean="0">
                          <a:effectLst/>
                          <a:latin typeface="+mn-lt"/>
                          <a:ea typeface="Times New Roman"/>
                        </a:rPr>
                        <a:t>d) 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х 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= 4, -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ru-RU" sz="2800" kern="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855">
                <a:tc>
                  <a:txBody>
                    <a:bodyPr/>
                    <a:lstStyle/>
                    <a:p>
                      <a:pPr marL="0" lvl="0" indent="0" algn="just" latinLnBrk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r>
                        <a:rPr lang="en-US" sz="2800" kern="100" dirty="0" smtClean="0"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 2х</a:t>
                      </a:r>
                      <a:r>
                        <a:rPr lang="ru-RU" sz="2800" kern="100" baseline="30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 = 32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latinLnBrk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kern="100" dirty="0" smtClean="0">
                          <a:effectLst/>
                          <a:latin typeface="+mn-lt"/>
                          <a:ea typeface="Times New Roman"/>
                        </a:rPr>
                        <a:t>e) 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х 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= 2, - 2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1331913" y="5373688"/>
            <a:ext cx="7200900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Проверьте свои ответы: 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ru-RU" b="1" dirty="0" smtClean="0">
                <a:latin typeface="+mn-lt"/>
                <a:cs typeface="Times New Roman" pitchFamily="18" charset="0"/>
              </a:rPr>
              <a:t>1-</a:t>
            </a:r>
            <a:r>
              <a:rPr lang="en-US" altLang="ru-RU" b="1" dirty="0" smtClean="0">
                <a:latin typeface="+mn-lt"/>
                <a:cs typeface="Times New Roman" pitchFamily="18" charset="0"/>
              </a:rPr>
              <a:t>e</a:t>
            </a:r>
            <a:r>
              <a:rPr lang="ru-RU" altLang="ru-RU" b="1" dirty="0" smtClean="0">
                <a:latin typeface="+mn-lt"/>
                <a:cs typeface="Times New Roman" pitchFamily="18" charset="0"/>
              </a:rPr>
              <a:t>;   2-</a:t>
            </a:r>
            <a:r>
              <a:rPr lang="en-US" altLang="ru-RU" b="1" dirty="0" smtClean="0">
                <a:latin typeface="+mn-lt"/>
                <a:cs typeface="Times New Roman" pitchFamily="18" charset="0"/>
              </a:rPr>
              <a:t>c</a:t>
            </a:r>
            <a:r>
              <a:rPr lang="ru-RU" altLang="ru-RU" b="1" dirty="0" smtClean="0">
                <a:latin typeface="+mn-lt"/>
                <a:cs typeface="Times New Roman" pitchFamily="18" charset="0"/>
              </a:rPr>
              <a:t>;   3-</a:t>
            </a:r>
            <a:r>
              <a:rPr lang="en-US" altLang="ru-RU" b="1" dirty="0" smtClean="0">
                <a:latin typeface="+mn-lt"/>
                <a:cs typeface="Times New Roman" pitchFamily="18" charset="0"/>
              </a:rPr>
              <a:t>a</a:t>
            </a:r>
            <a:r>
              <a:rPr lang="ru-RU" altLang="ru-RU" b="1" dirty="0" smtClean="0">
                <a:latin typeface="+mn-lt"/>
                <a:cs typeface="Times New Roman" pitchFamily="18" charset="0"/>
              </a:rPr>
              <a:t>;   4-</a:t>
            </a:r>
            <a:r>
              <a:rPr lang="en-US" altLang="ru-RU" b="1" dirty="0" smtClean="0">
                <a:latin typeface="+mn-lt"/>
                <a:cs typeface="Times New Roman" pitchFamily="18" charset="0"/>
              </a:rPr>
              <a:t>b</a:t>
            </a:r>
            <a:r>
              <a:rPr lang="ru-RU" altLang="ru-RU" b="1" dirty="0" smtClean="0">
                <a:latin typeface="+mn-lt"/>
                <a:cs typeface="Times New Roman" pitchFamily="18" charset="0"/>
              </a:rPr>
              <a:t>;   5-</a:t>
            </a:r>
            <a:r>
              <a:rPr lang="en-US" altLang="ru-RU" b="1" dirty="0" smtClean="0">
                <a:latin typeface="+mn-lt"/>
                <a:cs typeface="Times New Roman" pitchFamily="18" charset="0"/>
              </a:rPr>
              <a:t>d</a:t>
            </a:r>
            <a:endParaRPr lang="ru-RU" altLang="ru-RU" sz="2800" dirty="0" smtClean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98475"/>
            <a:ext cx="7772400" cy="1077913"/>
          </a:xfrm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/>
              </a:rPr>
              <a:t>Задание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3. Найдите ошибку при решении уравнений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1066800" y="2276475"/>
          <a:ext cx="7848600" cy="2128838"/>
        </p:xfrm>
        <a:graphic>
          <a:graphicData uri="http://schemas.openxmlformats.org/drawingml/2006/table">
            <a:tbl>
              <a:tblPr/>
              <a:tblGrid>
                <a:gridCol w="2065338"/>
                <a:gridCol w="647700"/>
                <a:gridCol w="2305050"/>
                <a:gridCol w="1260475"/>
                <a:gridCol w="1570037"/>
              </a:tblGrid>
              <a:tr h="212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4х</a:t>
                      </a:r>
                      <a:r>
                        <a:rPr kumimoji="0" lang="ru-RU" altLang="ru-RU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36</a:t>
                      </a:r>
                      <a:b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</a:b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altLang="ru-RU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9,</a:t>
                      </a:r>
                      <a:b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</a:b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altLang="ru-RU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-9</a:t>
                      </a:r>
                    </a:p>
                  </a:txBody>
                  <a:tcPr marL="47625" marR="47625" marT="47625" marB="476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25" marR="47625" marT="47625" marB="476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2х</a:t>
                      </a:r>
                      <a:r>
                        <a:rPr kumimoji="0" lang="ru-RU" altLang="ru-RU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+ 2 =0</a:t>
                      </a:r>
                      <a:b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</a:b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altLang="ru-RU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1,</a:t>
                      </a:r>
                      <a:b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</a:b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altLang="ru-RU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-1</a:t>
                      </a:r>
                    </a:p>
                  </a:txBody>
                  <a:tcPr marL="47625" marR="47625" marT="47625" marB="476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25" marR="47625" marT="47625" marB="476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9х</a:t>
                      </a:r>
                      <a:r>
                        <a:rPr kumimoji="0" lang="ru-RU" altLang="ru-RU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=0</a:t>
                      </a:r>
                      <a:b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</a:b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altLang="ru-RU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3,</a:t>
                      </a:r>
                      <a:b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</a:b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altLang="ru-RU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-3</a:t>
                      </a:r>
                    </a:p>
                  </a:txBody>
                  <a:tcPr marL="47625" marR="47625" marT="47625" marB="476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143000" y="36513"/>
            <a:ext cx="7772400" cy="1755775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Станция </a:t>
            </a:r>
            <a:b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«Практическая»</a:t>
            </a:r>
          </a:p>
        </p:txBody>
      </p:sp>
      <p:pic>
        <p:nvPicPr>
          <p:cNvPr id="9219" name="Picture 19" descr="j03981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781300"/>
            <a:ext cx="3240087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52463"/>
            <a:ext cx="7772400" cy="923925"/>
          </a:xfrm>
        </p:spPr>
        <p:txBody>
          <a:bodyPr/>
          <a:lstStyle/>
          <a:p>
            <a:pPr>
              <a:defRPr/>
            </a:pP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Решите уравнения: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1074738" y="2060575"/>
            <a:ext cx="7848600" cy="4114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2800" dirty="0" smtClean="0">
                <a:effectLst/>
                <a:cs typeface="Times New Roman" pitchFamily="18" charset="0"/>
              </a:rPr>
              <a:t>   </a:t>
            </a:r>
            <a:r>
              <a:rPr lang="ru-RU" altLang="ru-RU" sz="2800" dirty="0" smtClean="0">
                <a:effectLst/>
                <a:cs typeface="Times New Roman" pitchFamily="18" charset="0"/>
              </a:rPr>
              <a:t>1) 6х </a:t>
            </a:r>
            <a:r>
              <a:rPr lang="ru-RU" altLang="ru-RU" sz="2800" dirty="0" smtClean="0">
                <a:effectLst/>
                <a:cs typeface="Times New Roman" pitchFamily="18" charset="0"/>
              </a:rPr>
              <a:t>– 8 – х</a:t>
            </a:r>
            <a:r>
              <a:rPr lang="ru-RU" altLang="ru-RU" sz="2800" baseline="30000" dirty="0" smtClean="0">
                <a:effectLst/>
                <a:cs typeface="Times New Roman" pitchFamily="18" charset="0"/>
              </a:rPr>
              <a:t>2</a:t>
            </a:r>
            <a:r>
              <a:rPr lang="ru-RU" altLang="ru-RU" sz="2800" dirty="0" smtClean="0">
                <a:effectLst/>
                <a:cs typeface="Times New Roman" pitchFamily="18" charset="0"/>
              </a:rPr>
              <a:t> = 0 </a:t>
            </a:r>
            <a:r>
              <a:rPr lang="ru-RU" alt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ctr">
              <a:buFontTx/>
              <a:buNone/>
            </a:pPr>
            <a:r>
              <a:rPr lang="ru-RU" altLang="ru-RU" sz="2800" dirty="0" smtClean="0">
                <a:effectLst/>
                <a:cs typeface="Times New Roman" pitchFamily="18" charset="0"/>
              </a:rPr>
              <a:t>2) х</a:t>
            </a:r>
            <a:r>
              <a:rPr lang="ru-RU" altLang="ru-RU" sz="2800" baseline="30000" dirty="0" smtClean="0">
                <a:effectLst/>
                <a:cs typeface="Times New Roman" pitchFamily="18" charset="0"/>
              </a:rPr>
              <a:t>2</a:t>
            </a:r>
            <a:r>
              <a:rPr lang="ru-RU" altLang="ru-RU" sz="2800" dirty="0" smtClean="0">
                <a:effectLst/>
                <a:cs typeface="Times New Roman" pitchFamily="18" charset="0"/>
              </a:rPr>
              <a:t> </a:t>
            </a:r>
            <a:r>
              <a:rPr lang="ru-RU" altLang="ru-RU" sz="2800" dirty="0" smtClean="0">
                <a:effectLst/>
                <a:cs typeface="Times New Roman" pitchFamily="18" charset="0"/>
              </a:rPr>
              <a:t>+ 2х – 3  = 0</a:t>
            </a:r>
          </a:p>
          <a:p>
            <a:pPr marL="0" indent="0" algn="ctr">
              <a:buFontTx/>
              <a:buNone/>
            </a:pPr>
            <a:r>
              <a:rPr lang="ru-RU" altLang="ru-RU" sz="2800" dirty="0" smtClean="0">
                <a:effectLst/>
                <a:cs typeface="Times New Roman" pitchFamily="18" charset="0"/>
              </a:rPr>
              <a:t>3) х</a:t>
            </a:r>
            <a:r>
              <a:rPr lang="ru-RU" altLang="ru-RU" sz="2800" baseline="30000" dirty="0" smtClean="0">
                <a:effectLst/>
                <a:cs typeface="Times New Roman" pitchFamily="18" charset="0"/>
              </a:rPr>
              <a:t>2</a:t>
            </a:r>
            <a:r>
              <a:rPr lang="ru-RU" altLang="ru-RU" sz="2800" dirty="0" smtClean="0">
                <a:effectLst/>
                <a:cs typeface="Times New Roman" pitchFamily="18" charset="0"/>
              </a:rPr>
              <a:t> </a:t>
            </a:r>
            <a:r>
              <a:rPr lang="ru-RU" altLang="ru-RU" sz="2800" dirty="0" smtClean="0">
                <a:effectLst/>
                <a:cs typeface="Times New Roman" pitchFamily="18" charset="0"/>
              </a:rPr>
              <a:t>– 2х – 35 = 0</a:t>
            </a:r>
          </a:p>
          <a:p>
            <a:pPr marL="0" indent="0" algn="ctr">
              <a:buFontTx/>
              <a:buNone/>
            </a:pPr>
            <a:r>
              <a:rPr lang="ru-RU" altLang="ru-RU" sz="2800" dirty="0" smtClean="0">
                <a:effectLst/>
                <a:cs typeface="Times New Roman" pitchFamily="18" charset="0"/>
              </a:rPr>
              <a:t>4) </a:t>
            </a:r>
            <a:r>
              <a:rPr lang="ru-RU" altLang="ru-RU" sz="2800" dirty="0" smtClean="0">
                <a:effectLst/>
                <a:cs typeface="Times New Roman" pitchFamily="18" charset="0"/>
              </a:rPr>
              <a:t>х</a:t>
            </a:r>
            <a:r>
              <a:rPr lang="ru-RU" altLang="ru-RU" sz="2800" baseline="30000" dirty="0" smtClean="0">
                <a:effectLst/>
                <a:cs typeface="Times New Roman" pitchFamily="18" charset="0"/>
              </a:rPr>
              <a:t>2</a:t>
            </a:r>
            <a:r>
              <a:rPr lang="ru-RU" altLang="ru-RU" sz="2800" dirty="0" smtClean="0">
                <a:effectLst/>
                <a:cs typeface="Times New Roman" pitchFamily="18" charset="0"/>
              </a:rPr>
              <a:t> </a:t>
            </a:r>
            <a:r>
              <a:rPr lang="ru-RU" altLang="ru-RU" sz="2800" dirty="0" smtClean="0">
                <a:effectLst/>
                <a:cs typeface="Times New Roman" pitchFamily="18" charset="0"/>
              </a:rPr>
              <a:t>– 4х + 3 = 0</a:t>
            </a:r>
          </a:p>
          <a:p>
            <a:pPr marL="0" indent="0">
              <a:buFontTx/>
              <a:buNone/>
            </a:pPr>
            <a:endParaRPr lang="ru-RU" altLang="ru-RU" sz="2800" dirty="0" smtClean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042988" y="2565400"/>
            <a:ext cx="1441450" cy="647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4; 2  </a:t>
            </a:r>
            <a:r>
              <a:rPr lang="ru-RU" b="1" dirty="0">
                <a:solidFill>
                  <a:schemeClr val="tx1"/>
                </a:solidFill>
                <a:latin typeface="Arial" charset="0"/>
              </a:rPr>
              <a:t>Т</a:t>
            </a:r>
            <a:endParaRPr lang="ru-RU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042988" y="4221163"/>
            <a:ext cx="1441450" cy="647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1; -3  </a:t>
            </a:r>
            <a:r>
              <a:rPr lang="ru-RU" b="1" dirty="0">
                <a:solidFill>
                  <a:schemeClr val="tx1"/>
                </a:solidFill>
                <a:latin typeface="Arial" charset="0"/>
              </a:rPr>
              <a:t>В</a:t>
            </a:r>
            <a:r>
              <a:rPr lang="ru-RU" dirty="0">
                <a:solidFill>
                  <a:schemeClr val="tx1"/>
                </a:solidFill>
                <a:latin typeface="Arial" charset="0"/>
              </a:rPr>
              <a:t>  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7235825" y="2349500"/>
            <a:ext cx="1439863" cy="647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-7; 5  </a:t>
            </a:r>
            <a:r>
              <a:rPr lang="ru-RU" b="1" dirty="0">
                <a:solidFill>
                  <a:schemeClr val="tx1"/>
                </a:solidFill>
                <a:latin typeface="Arial" charset="0"/>
              </a:rPr>
              <a:t>И</a:t>
            </a:r>
            <a:endParaRPr lang="ru-RU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7250113" y="3573463"/>
            <a:ext cx="1441450" cy="647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3; 1  </a:t>
            </a:r>
            <a:r>
              <a:rPr lang="ru-RU" b="1" dirty="0">
                <a:solidFill>
                  <a:schemeClr val="tx1"/>
                </a:solidFill>
                <a:latin typeface="Arial" charset="0"/>
              </a:rPr>
              <a:t>Е</a:t>
            </a:r>
            <a:endParaRPr lang="ru-RU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924300" y="4259263"/>
            <a:ext cx="1439863" cy="647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-1; 3  </a:t>
            </a:r>
            <a:r>
              <a:rPr lang="ru-RU" b="1" dirty="0">
                <a:solidFill>
                  <a:schemeClr val="tx1"/>
                </a:solidFill>
                <a:latin typeface="Arial" charset="0"/>
              </a:rPr>
              <a:t>С</a:t>
            </a:r>
            <a:endParaRPr lang="ru-RU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258888" y="5389563"/>
            <a:ext cx="7634287" cy="503237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Французский математик Франсуа …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7637463" y="5389563"/>
            <a:ext cx="1439862" cy="6477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Arial" charset="0"/>
              </a:rPr>
              <a:t>ВИЕТ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Теорема, обратная теореме Виета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009" r="-2717"/>
            </a:stretch>
          </a:blipFill>
        </p:spPr>
        <p:txBody>
          <a:bodyPr/>
          <a:lstStyle/>
          <a:p>
            <a:pPr>
              <a:defRPr/>
            </a:pPr>
            <a:r>
              <a:rPr lang="ru-RU" dirty="0">
                <a:noFill/>
              </a:rPr>
              <a:t> 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Высокое напряжение">
  <a:themeElements>
    <a:clrScheme name="Высокое напряжение 4">
      <a:dk1>
        <a:srgbClr val="000000"/>
      </a:dk1>
      <a:lt1>
        <a:srgbClr val="FFFFCC"/>
      </a:lt1>
      <a:dk2>
        <a:srgbClr val="FF6600"/>
      </a:dk2>
      <a:lt2>
        <a:srgbClr val="333300"/>
      </a:lt2>
      <a:accent1>
        <a:srgbClr val="800000"/>
      </a:accent1>
      <a:accent2>
        <a:srgbClr val="CC6600"/>
      </a:accent2>
      <a:accent3>
        <a:srgbClr val="FFFFE2"/>
      </a:accent3>
      <a:accent4>
        <a:srgbClr val="000000"/>
      </a:accent4>
      <a:accent5>
        <a:srgbClr val="C0AAAA"/>
      </a:accent5>
      <a:accent6>
        <a:srgbClr val="B95C00"/>
      </a:accent6>
      <a:hlink>
        <a:srgbClr val="808000"/>
      </a:hlink>
      <a:folHlink>
        <a:srgbClr val="FFCC66"/>
      </a:folHlink>
    </a:clrScheme>
    <a:fontScheme name="Высокое напряжение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Высокое напряжение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ысокое напряжение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ысокое напряжение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3554</TotalTime>
  <Words>372</Words>
  <Application>Microsoft Office PowerPoint</Application>
  <PresentationFormat>Экран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Высокое напряжение</vt:lpstr>
      <vt:lpstr>Презентация PowerPoint</vt:lpstr>
      <vt:lpstr>Презентация PowerPoint</vt:lpstr>
      <vt:lpstr>Станция «Теоретическая»</vt:lpstr>
      <vt:lpstr> Станция «Разминка»</vt:lpstr>
      <vt:lpstr>Задание 2. Соотнесите простейшие квадратные уравнения и ответы</vt:lpstr>
      <vt:lpstr>Задание 3. Найдите ошибку при решении уравнений</vt:lpstr>
      <vt:lpstr>Станция  «Практическая»</vt:lpstr>
      <vt:lpstr>Решите уравнения:</vt:lpstr>
      <vt:lpstr>Теорема, обратная теореме Виета</vt:lpstr>
      <vt:lpstr>Выполните задания:</vt:lpstr>
      <vt:lpstr>Станция «Историческая»</vt:lpstr>
      <vt:lpstr>Франсуа Виет  (1540-1603)  </vt:lpstr>
      <vt:lpstr>Бхаскара Агарья  (1114-1185)</vt:lpstr>
      <vt:lpstr>Кристиан Вольф</vt:lpstr>
      <vt:lpstr>Сильвестр Джеймс Джозеф</vt:lpstr>
      <vt:lpstr>Задача индийского математика 12 века Бхаскары</vt:lpstr>
      <vt:lpstr>Станция «Самостоятельная» </vt:lpstr>
      <vt:lpstr>Станция  «Конечная»</vt:lpstr>
      <vt:lpstr>                          </vt:lpstr>
      <vt:lpstr>Презентация PowerPoint</vt:lpstr>
    </vt:vector>
  </TitlesOfParts>
  <Company>MouGimn53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Гость</dc:creator>
  <cp:lastModifiedBy>hp 1</cp:lastModifiedBy>
  <cp:revision>140</cp:revision>
  <dcterms:created xsi:type="dcterms:W3CDTF">2006-12-05T12:23:12Z</dcterms:created>
  <dcterms:modified xsi:type="dcterms:W3CDTF">2014-02-03T14:02:51Z</dcterms:modified>
</cp:coreProperties>
</file>