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1"/>
  </p:sldMasterIdLst>
  <p:notesMasterIdLst>
    <p:notesMasterId r:id="rId22"/>
  </p:notesMasterIdLst>
  <p:sldIdLst>
    <p:sldId id="331" r:id="rId2"/>
    <p:sldId id="292" r:id="rId3"/>
    <p:sldId id="300" r:id="rId4"/>
    <p:sldId id="304" r:id="rId5"/>
    <p:sldId id="334" r:id="rId6"/>
    <p:sldId id="335" r:id="rId7"/>
    <p:sldId id="306" r:id="rId8"/>
    <p:sldId id="336" r:id="rId9"/>
    <p:sldId id="337" r:id="rId10"/>
    <p:sldId id="338" r:id="rId11"/>
    <p:sldId id="310" r:id="rId12"/>
    <p:sldId id="329" r:id="rId13"/>
    <p:sldId id="311" r:id="rId14"/>
    <p:sldId id="312" r:id="rId15"/>
    <p:sldId id="313" r:id="rId16"/>
    <p:sldId id="340" r:id="rId17"/>
    <p:sldId id="339" r:id="rId18"/>
    <p:sldId id="315" r:id="rId19"/>
    <p:sldId id="317" r:id="rId20"/>
    <p:sldId id="318" r:id="rId2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CC3300"/>
    <a:srgbClr val="0033CC"/>
    <a:srgbClr val="FFFFFF"/>
    <a:srgbClr val="00366C"/>
    <a:srgbClr val="000000"/>
    <a:srgbClr val="0099FF"/>
    <a:srgbClr val="2181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05" autoAdjust="0"/>
    <p:restoredTop sz="91364" autoAdjust="0"/>
  </p:normalViewPr>
  <p:slideViewPr>
    <p:cSldViewPr>
      <p:cViewPr>
        <p:scale>
          <a:sx n="75" d="100"/>
          <a:sy n="75" d="100"/>
        </p:scale>
        <p:origin x="-124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7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87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7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0EC7148B-85F3-4C7D-9F4D-15820B0E67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3442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5760" cy="535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ru-RU" altLang="ru-RU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3147"/>
              <a:ext cx="5760" cy="117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ru-RU" altLang="ru-RU" smtClean="0"/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152400" y="314325"/>
            <a:ext cx="847725" cy="6543675"/>
            <a:chOff x="96" y="198"/>
            <a:chExt cx="534" cy="4122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rot="5400000" flipH="1">
              <a:off x="82" y="1995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ru-RU" altLang="ru-RU" smtClean="0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 rot="5400000" flipH="1">
              <a:off x="82" y="258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ru-RU" altLang="ru-RU" smtClean="0"/>
            </a:p>
          </p:txBody>
        </p:sp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 rot="5400000" flipH="1">
              <a:off x="81" y="318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ru-RU" altLang="ru-RU" smtClean="0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 rot="5400000" flipH="1">
              <a:off x="83" y="3792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ru-RU" altLang="ru-RU" smtClean="0"/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 rot="5400000" flipH="1">
              <a:off x="82" y="21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ru-RU" altLang="ru-RU" smtClean="0"/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 rot="5400000" flipH="1">
              <a:off x="81" y="80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ru-RU" altLang="ru-RU" smtClean="0"/>
            </a:p>
          </p:txBody>
        </p:sp>
        <p:sp>
          <p:nvSpPr>
            <p:cNvPr id="14" name="AutoShape 12"/>
            <p:cNvSpPr>
              <a:spLocks noChangeArrowheads="1"/>
            </p:cNvSpPr>
            <p:nvPr/>
          </p:nvSpPr>
          <p:spPr bwMode="auto">
            <a:xfrm rot="5400000" flipH="1">
              <a:off x="81" y="139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ru-RU" altLang="ru-RU" smtClean="0"/>
            </a:p>
          </p:txBody>
        </p:sp>
      </p:grp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441325" y="0"/>
            <a:ext cx="276225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ru-RU" sz="3600">
              <a:latin typeface="Times New Roman" pitchFamily="18" charset="0"/>
            </a:endParaRPr>
          </a:p>
        </p:txBody>
      </p:sp>
      <p:sp>
        <p:nvSpPr>
          <p:cNvPr id="16" name="AutoShape 14"/>
          <p:cNvSpPr>
            <a:spLocks noChangeArrowheads="1"/>
          </p:cNvSpPr>
          <p:nvPr/>
        </p:nvSpPr>
        <p:spPr bwMode="auto">
          <a:xfrm flipH="1">
            <a:off x="547688" y="2717800"/>
            <a:ext cx="8596312" cy="254000"/>
          </a:xfrm>
          <a:prstGeom prst="homePlate">
            <a:avLst>
              <a:gd name="adj" fmla="val 5891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ru-RU" sz="3600">
              <a:latin typeface="Times New Roman" pitchFamily="18" charset="0"/>
            </a:endParaRPr>
          </a:p>
        </p:txBody>
      </p:sp>
      <p:sp>
        <p:nvSpPr>
          <p:cNvPr id="17" name="Oval 15"/>
          <p:cNvSpPr>
            <a:spLocks noChangeArrowheads="1"/>
          </p:cNvSpPr>
          <p:nvPr/>
        </p:nvSpPr>
        <p:spPr bwMode="auto">
          <a:xfrm>
            <a:off x="433388" y="2697163"/>
            <a:ext cx="295275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3600" smtClean="0">
              <a:latin typeface="Times New Roman" pitchFamily="18" charset="0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463550" y="2700338"/>
            <a:ext cx="161925" cy="415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3600" smtClean="0">
              <a:latin typeface="Times New Roman" pitchFamily="18" charset="0"/>
            </a:endParaRPr>
          </a:p>
        </p:txBody>
      </p:sp>
      <p:sp>
        <p:nvSpPr>
          <p:cNvPr id="19" name="Oval 17"/>
          <p:cNvSpPr>
            <a:spLocks noChangeArrowheads="1"/>
          </p:cNvSpPr>
          <p:nvPr/>
        </p:nvSpPr>
        <p:spPr bwMode="auto">
          <a:xfrm>
            <a:off x="9236075" y="2697163"/>
            <a:ext cx="304800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3600" smtClean="0">
              <a:latin typeface="Times New Roman" pitchFamily="18" charset="0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484188" y="2760663"/>
            <a:ext cx="8751887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3600" smtClean="0">
              <a:latin typeface="Times New Roman" pitchFamily="18" charset="0"/>
            </a:endParaRPr>
          </a:p>
        </p:txBody>
      </p:sp>
      <p:grpSp>
        <p:nvGrpSpPr>
          <p:cNvPr id="21" name="Group 19"/>
          <p:cNvGrpSpPr>
            <a:grpSpLocks/>
          </p:cNvGrpSpPr>
          <p:nvPr/>
        </p:nvGrpSpPr>
        <p:grpSpPr bwMode="auto">
          <a:xfrm>
            <a:off x="150813" y="0"/>
            <a:ext cx="849312" cy="6858000"/>
            <a:chOff x="95" y="0"/>
            <a:chExt cx="535" cy="4320"/>
          </a:xfrm>
        </p:grpSpPr>
        <p:sp>
          <p:nvSpPr>
            <p:cNvPr id="22" name="AutoShape 20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ru-RU" altLang="ru-RU" smtClean="0"/>
            </a:p>
          </p:txBody>
        </p:sp>
        <p:sp>
          <p:nvSpPr>
            <p:cNvPr id="23" name="AutoShape 21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ru-RU" altLang="ru-RU" smtClean="0"/>
            </a:p>
          </p:txBody>
        </p:sp>
        <p:sp>
          <p:nvSpPr>
            <p:cNvPr id="24" name="AutoShape 22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ru-RU" altLang="ru-RU" smtClean="0"/>
            </a:p>
          </p:txBody>
        </p:sp>
        <p:sp>
          <p:nvSpPr>
            <p:cNvPr id="25" name="AutoShape 23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ru-RU" altLang="ru-RU" smtClean="0"/>
            </a:p>
          </p:txBody>
        </p:sp>
        <p:sp>
          <p:nvSpPr>
            <p:cNvPr id="26" name="AutoShape 24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ru-RU" altLang="ru-RU" smtClean="0"/>
            </a:p>
          </p:txBody>
        </p:sp>
        <p:sp>
          <p:nvSpPr>
            <p:cNvPr id="27" name="AutoShape 25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ru-RU" altLang="ru-RU" smtClean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>
                <a:gd name="T0" fmla="*/ 1 w 532"/>
                <a:gd name="T1" fmla="*/ 0 h 465"/>
                <a:gd name="T2" fmla="*/ 0 w 532"/>
                <a:gd name="T3" fmla="*/ 166 h 465"/>
                <a:gd name="T4" fmla="*/ 532 w 532"/>
                <a:gd name="T5" fmla="*/ 465 h 465"/>
                <a:gd name="T6" fmla="*/ 532 w 532"/>
                <a:gd name="T7" fmla="*/ 201 h 465"/>
                <a:gd name="T8" fmla="*/ 172 w 532"/>
                <a:gd name="T9" fmla="*/ 0 h 465"/>
                <a:gd name="T10" fmla="*/ 1 w 532"/>
                <a:gd name="T11" fmla="*/ 0 h 46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>
                <a:gd name="T0" fmla="*/ 457 w 457"/>
                <a:gd name="T1" fmla="*/ 213 h 264"/>
                <a:gd name="T2" fmla="*/ 1 w 457"/>
                <a:gd name="T3" fmla="*/ 0 h 264"/>
                <a:gd name="T4" fmla="*/ 0 w 457"/>
                <a:gd name="T5" fmla="*/ 216 h 264"/>
                <a:gd name="T6" fmla="*/ 457 w 457"/>
                <a:gd name="T7" fmla="*/ 213 h 2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04156" name="Rectangle 28"/>
          <p:cNvSpPr>
            <a:spLocks noGrp="1" noChangeArrowheads="1"/>
          </p:cNvSpPr>
          <p:nvPr>
            <p:ph type="ctrTitle" sz="quarter"/>
          </p:nvPr>
        </p:nvSpPr>
        <p:spPr>
          <a:xfrm>
            <a:off x="1154113" y="1881188"/>
            <a:ext cx="77724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4157" name="Rectangle 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71575" y="3124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0" name="Rectangle 30"/>
          <p:cNvSpPr>
            <a:spLocks noGrp="1" noChangeArrowheads="1"/>
          </p:cNvSpPr>
          <p:nvPr>
            <p:ph type="dt" sz="quarter" idx="10"/>
          </p:nvPr>
        </p:nvSpPr>
        <p:spPr>
          <a:xfrm>
            <a:off x="1119188" y="63182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" name="Rectangle 31"/>
          <p:cNvSpPr>
            <a:spLocks noGrp="1" noChangeArrowheads="1"/>
          </p:cNvSpPr>
          <p:nvPr>
            <p:ph type="ftr" sz="quarter" idx="11"/>
          </p:nvPr>
        </p:nvSpPr>
        <p:spPr>
          <a:xfrm>
            <a:off x="3557588" y="63182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" name="Rectangle 3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86588" y="63182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ACBCF-2C54-449F-A174-79FE1D3DD7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28758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 autoUpdateAnimBg="0"/>
      <p:bldP spid="19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507B0-BAE1-442F-8AD9-EB563D78BF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043881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53250" y="144463"/>
            <a:ext cx="1962150" cy="59515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144463"/>
            <a:ext cx="5734050" cy="59515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BD27F-3A2C-42CE-B47F-35E9CBEB17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338909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F52F5-28BB-4A5A-9521-E213B54BB3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202457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D2F80-746B-4FE9-AEE0-F59FE3F8ED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460431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673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4BE8-17CC-4F44-BF55-D5DEFD3A7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573199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D6D9F-BE15-41B0-A997-E1546D0775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661846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7D46F-A80B-4793-BEEE-CD46488CF2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444845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AC9BE-B119-4608-99B8-EB8B01883A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977794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14974-A72A-494B-863E-22822E4905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103003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90C27-EEC0-4FC8-B3F5-337C7BC7A9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468675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2400" y="314325"/>
            <a:ext cx="847725" cy="6543675"/>
            <a:chOff x="96" y="198"/>
            <a:chExt cx="534" cy="4122"/>
          </a:xfrm>
        </p:grpSpPr>
        <p:sp>
          <p:nvSpPr>
            <p:cNvPr id="1047" name="AutoShape 3"/>
            <p:cNvSpPr>
              <a:spLocks noChangeArrowheads="1"/>
            </p:cNvSpPr>
            <p:nvPr/>
          </p:nvSpPr>
          <p:spPr bwMode="auto">
            <a:xfrm rot="5400000" flipH="1">
              <a:off x="82" y="1995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ru-RU" altLang="ru-RU" smtClean="0"/>
            </a:p>
          </p:txBody>
        </p:sp>
        <p:sp>
          <p:nvSpPr>
            <p:cNvPr id="1048" name="AutoShape 4"/>
            <p:cNvSpPr>
              <a:spLocks noChangeArrowheads="1"/>
            </p:cNvSpPr>
            <p:nvPr/>
          </p:nvSpPr>
          <p:spPr bwMode="auto">
            <a:xfrm rot="5400000" flipH="1">
              <a:off x="82" y="258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ru-RU" altLang="ru-RU" smtClean="0"/>
            </a:p>
          </p:txBody>
        </p:sp>
        <p:sp>
          <p:nvSpPr>
            <p:cNvPr id="1049" name="AutoShape 5"/>
            <p:cNvSpPr>
              <a:spLocks noChangeArrowheads="1"/>
            </p:cNvSpPr>
            <p:nvPr/>
          </p:nvSpPr>
          <p:spPr bwMode="auto">
            <a:xfrm rot="5400000" flipH="1">
              <a:off x="81" y="318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ru-RU" altLang="ru-RU" smtClean="0"/>
            </a:p>
          </p:txBody>
        </p:sp>
        <p:sp>
          <p:nvSpPr>
            <p:cNvPr id="1050" name="AutoShape 6"/>
            <p:cNvSpPr>
              <a:spLocks noChangeArrowheads="1"/>
            </p:cNvSpPr>
            <p:nvPr/>
          </p:nvSpPr>
          <p:spPr bwMode="auto">
            <a:xfrm rot="5400000" flipH="1">
              <a:off x="83" y="3792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ru-RU" altLang="ru-RU" smtClean="0"/>
            </a:p>
          </p:txBody>
        </p:sp>
        <p:sp>
          <p:nvSpPr>
            <p:cNvPr id="1051" name="AutoShape 7"/>
            <p:cNvSpPr>
              <a:spLocks noChangeArrowheads="1"/>
            </p:cNvSpPr>
            <p:nvPr/>
          </p:nvSpPr>
          <p:spPr bwMode="auto">
            <a:xfrm rot="5400000" flipH="1">
              <a:off x="82" y="21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ru-RU" altLang="ru-RU" smtClean="0"/>
            </a:p>
          </p:txBody>
        </p:sp>
        <p:sp>
          <p:nvSpPr>
            <p:cNvPr id="1052" name="AutoShape 8"/>
            <p:cNvSpPr>
              <a:spLocks noChangeArrowheads="1"/>
            </p:cNvSpPr>
            <p:nvPr/>
          </p:nvSpPr>
          <p:spPr bwMode="auto">
            <a:xfrm rot="5400000" flipH="1">
              <a:off x="81" y="80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ru-RU" altLang="ru-RU" smtClean="0"/>
            </a:p>
          </p:txBody>
        </p:sp>
        <p:sp>
          <p:nvSpPr>
            <p:cNvPr id="1053" name="AutoShape 9"/>
            <p:cNvSpPr>
              <a:spLocks noChangeArrowheads="1"/>
            </p:cNvSpPr>
            <p:nvPr/>
          </p:nvSpPr>
          <p:spPr bwMode="auto">
            <a:xfrm rot="5400000" flipH="1">
              <a:off x="81" y="139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ru-RU" altLang="ru-RU" smtClean="0"/>
            </a:p>
          </p:txBody>
        </p:sp>
      </p:grpSp>
      <p:sp>
        <p:nvSpPr>
          <p:cNvPr id="303114" name="Rectangle 10"/>
          <p:cNvSpPr>
            <a:spLocks noChangeArrowheads="1"/>
          </p:cNvSpPr>
          <p:nvPr/>
        </p:nvSpPr>
        <p:spPr bwMode="auto">
          <a:xfrm>
            <a:off x="441325" y="0"/>
            <a:ext cx="276225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ru-RU" sz="3600">
              <a:latin typeface="Times New Roman" pitchFamily="18" charset="0"/>
            </a:endParaRPr>
          </a:p>
        </p:txBody>
      </p:sp>
      <p:sp>
        <p:nvSpPr>
          <p:cNvPr id="303115" name="AutoShape 11"/>
          <p:cNvSpPr>
            <a:spLocks noChangeArrowheads="1"/>
          </p:cNvSpPr>
          <p:nvPr/>
        </p:nvSpPr>
        <p:spPr bwMode="auto">
          <a:xfrm flipH="1">
            <a:off x="547688" y="1703388"/>
            <a:ext cx="8596312" cy="254000"/>
          </a:xfrm>
          <a:prstGeom prst="homePlate">
            <a:avLst>
              <a:gd name="adj" fmla="val 5891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ru-RU" sz="3600">
              <a:latin typeface="Times New Roman" pitchFamily="18" charset="0"/>
            </a:endParaRPr>
          </a:p>
        </p:txBody>
      </p:sp>
      <p:sp>
        <p:nvSpPr>
          <p:cNvPr id="303116" name="Oval 12"/>
          <p:cNvSpPr>
            <a:spLocks noChangeArrowheads="1"/>
          </p:cNvSpPr>
          <p:nvPr/>
        </p:nvSpPr>
        <p:spPr bwMode="auto">
          <a:xfrm>
            <a:off x="460375" y="1706563"/>
            <a:ext cx="295275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3600" smtClean="0">
              <a:latin typeface="Times New Roman" pitchFamily="18" charset="0"/>
            </a:endParaRPr>
          </a:p>
        </p:txBody>
      </p:sp>
      <p:sp>
        <p:nvSpPr>
          <p:cNvPr id="1030" name="Rectangle 13"/>
          <p:cNvSpPr>
            <a:spLocks noChangeArrowheads="1"/>
          </p:cNvSpPr>
          <p:nvPr/>
        </p:nvSpPr>
        <p:spPr bwMode="auto">
          <a:xfrm>
            <a:off x="463550" y="1912938"/>
            <a:ext cx="190500" cy="467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3600" smtClean="0">
              <a:latin typeface="Times New Roman" pitchFamily="18" charset="0"/>
            </a:endParaRPr>
          </a:p>
        </p:txBody>
      </p:sp>
      <p:sp>
        <p:nvSpPr>
          <p:cNvPr id="303118" name="Oval 14"/>
          <p:cNvSpPr>
            <a:spLocks noChangeArrowheads="1"/>
          </p:cNvSpPr>
          <p:nvPr/>
        </p:nvSpPr>
        <p:spPr bwMode="auto">
          <a:xfrm>
            <a:off x="9209088" y="1676400"/>
            <a:ext cx="304800" cy="274638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3600" smtClean="0">
              <a:latin typeface="Times New Roman" pitchFamily="18" charset="0"/>
            </a:endParaRPr>
          </a:p>
        </p:txBody>
      </p:sp>
      <p:sp>
        <p:nvSpPr>
          <p:cNvPr id="1032" name="Rectangle 15"/>
          <p:cNvSpPr>
            <a:spLocks noChangeArrowheads="1"/>
          </p:cNvSpPr>
          <p:nvPr/>
        </p:nvSpPr>
        <p:spPr bwMode="auto">
          <a:xfrm>
            <a:off x="457200" y="1739900"/>
            <a:ext cx="8751888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3600" smtClean="0">
              <a:latin typeface="Times New Roman" pitchFamily="18" charset="0"/>
            </a:endParaRPr>
          </a:p>
        </p:txBody>
      </p:sp>
      <p:grpSp>
        <p:nvGrpSpPr>
          <p:cNvPr id="1033" name="Group 16"/>
          <p:cNvGrpSpPr>
            <a:grpSpLocks/>
          </p:cNvGrpSpPr>
          <p:nvPr/>
        </p:nvGrpSpPr>
        <p:grpSpPr bwMode="auto">
          <a:xfrm>
            <a:off x="150813" y="0"/>
            <a:ext cx="849312" cy="6858000"/>
            <a:chOff x="95" y="0"/>
            <a:chExt cx="535" cy="4320"/>
          </a:xfrm>
        </p:grpSpPr>
        <p:sp>
          <p:nvSpPr>
            <p:cNvPr id="1039" name="AutoShape 17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ru-RU" altLang="ru-RU" smtClean="0"/>
            </a:p>
          </p:txBody>
        </p:sp>
        <p:sp>
          <p:nvSpPr>
            <p:cNvPr id="1040" name="AutoShape 18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ru-RU" altLang="ru-RU" smtClean="0"/>
            </a:p>
          </p:txBody>
        </p:sp>
        <p:sp>
          <p:nvSpPr>
            <p:cNvPr id="1041" name="AutoShape 19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ru-RU" altLang="ru-RU" smtClean="0"/>
            </a:p>
          </p:txBody>
        </p:sp>
        <p:sp>
          <p:nvSpPr>
            <p:cNvPr id="1042" name="AutoShape 20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ru-RU" altLang="ru-RU" smtClean="0"/>
            </a:p>
          </p:txBody>
        </p:sp>
        <p:sp>
          <p:nvSpPr>
            <p:cNvPr id="1043" name="AutoShape 21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ru-RU" altLang="ru-RU" smtClean="0"/>
            </a:p>
          </p:txBody>
        </p:sp>
        <p:sp>
          <p:nvSpPr>
            <p:cNvPr id="1044" name="AutoShape 22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ru-RU" altLang="ru-RU" smtClean="0"/>
            </a:p>
          </p:txBody>
        </p:sp>
        <p:sp>
          <p:nvSpPr>
            <p:cNvPr id="1045" name="Freeform 23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>
                <a:gd name="T0" fmla="*/ 1 w 532"/>
                <a:gd name="T1" fmla="*/ 0 h 465"/>
                <a:gd name="T2" fmla="*/ 0 w 532"/>
                <a:gd name="T3" fmla="*/ 166 h 465"/>
                <a:gd name="T4" fmla="*/ 532 w 532"/>
                <a:gd name="T5" fmla="*/ 465 h 465"/>
                <a:gd name="T6" fmla="*/ 532 w 532"/>
                <a:gd name="T7" fmla="*/ 201 h 465"/>
                <a:gd name="T8" fmla="*/ 172 w 532"/>
                <a:gd name="T9" fmla="*/ 0 h 465"/>
                <a:gd name="T10" fmla="*/ 1 w 532"/>
                <a:gd name="T11" fmla="*/ 0 h 46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6" name="Freeform 24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>
                <a:gd name="T0" fmla="*/ 457 w 457"/>
                <a:gd name="T1" fmla="*/ 213 h 264"/>
                <a:gd name="T2" fmla="*/ 1 w 457"/>
                <a:gd name="T3" fmla="*/ 0 h 264"/>
                <a:gd name="T4" fmla="*/ 0 w 457"/>
                <a:gd name="T5" fmla="*/ 216 h 264"/>
                <a:gd name="T6" fmla="*/ 457 w 457"/>
                <a:gd name="T7" fmla="*/ 213 h 2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03129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252413"/>
            <a:ext cx="7772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dirty="0" smtClean="0"/>
              <a:t>Итоговый урок по теме «Квадратные уравнения»</a:t>
            </a:r>
          </a:p>
        </p:txBody>
      </p:sp>
      <p:sp>
        <p:nvSpPr>
          <p:cNvPr id="303130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</a:p>
        </p:txBody>
      </p:sp>
      <p:sp>
        <p:nvSpPr>
          <p:cNvPr id="303131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4113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3132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2513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3133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21513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8B7239FC-DA6C-491D-B538-90C29CD33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2" r:id="rId1"/>
    <p:sldLayoutId id="2147484042" r:id="rId2"/>
    <p:sldLayoutId id="2147484043" r:id="rId3"/>
    <p:sldLayoutId id="2147484044" r:id="rId4"/>
    <p:sldLayoutId id="2147484045" r:id="rId5"/>
    <p:sldLayoutId id="2147484046" r:id="rId6"/>
    <p:sldLayoutId id="2147484047" r:id="rId7"/>
    <p:sldLayoutId id="2147484048" r:id="rId8"/>
    <p:sldLayoutId id="2147484049" r:id="rId9"/>
    <p:sldLayoutId id="2147484050" r:id="rId10"/>
    <p:sldLayoutId id="2147484051" r:id="rId11"/>
  </p:sldLayoutIdLst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3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3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0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3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3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16" grpId="0" animBg="1" autoUpdateAnimBg="0"/>
      <p:bldP spid="303118" grpId="0" animBg="1" autoUpdateAnimBg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71575" y="333375"/>
            <a:ext cx="7072313" cy="4535488"/>
          </a:xfrm>
        </p:spPr>
        <p:txBody>
          <a:bodyPr/>
          <a:lstStyle/>
          <a:p>
            <a:pPr algn="l" eaLnBrk="1" hangingPunct="1">
              <a:defRPr/>
            </a:pPr>
            <a:endParaRPr lang="ru-RU" sz="6600" b="1" i="1" dirty="0" smtClean="0">
              <a:solidFill>
                <a:schemeClr val="tx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defRPr/>
            </a:pPr>
            <a:r>
              <a:rPr lang="ru-RU" sz="62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Тема  </a:t>
            </a:r>
            <a:r>
              <a:rPr lang="ru-RU" sz="62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урока:</a:t>
            </a:r>
          </a:p>
          <a:p>
            <a:pPr eaLnBrk="1" hangingPunct="1">
              <a:defRPr/>
            </a:pPr>
            <a:r>
              <a:rPr lang="ru-RU" sz="62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«</a:t>
            </a:r>
            <a:r>
              <a:rPr lang="ru-RU" sz="62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Решение </a:t>
            </a:r>
            <a:endParaRPr lang="en-US" sz="6200" b="1" i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defRPr/>
            </a:pPr>
            <a:r>
              <a:rPr lang="ru-RU" sz="62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квадратных </a:t>
            </a:r>
            <a:endParaRPr lang="en-US" sz="6200" b="1" i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defRPr/>
            </a:pPr>
            <a:r>
              <a:rPr lang="ru-RU" sz="62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уравнений»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84168" y="254597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04.02.2014</a:t>
            </a:r>
            <a:endParaRPr lang="ru-RU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416050" y="868363"/>
            <a:ext cx="7727950" cy="708025"/>
          </a:xfrm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Выполните задания: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Объект 2"/>
          <p:cNvSpPr>
            <a:spLocks noGrp="1"/>
          </p:cNvSpPr>
          <p:nvPr>
            <p:ph idx="4294967295"/>
          </p:nvPr>
        </p:nvSpPr>
        <p:spPr>
          <a:xfrm>
            <a:off x="1295400" y="1981200"/>
            <a:ext cx="752475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Tx/>
              <a:buNone/>
            </a:pPr>
            <a:r>
              <a:rPr lang="ru-RU" altLang="ru-RU" sz="2800" b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Задание 1. </a:t>
            </a:r>
            <a:r>
              <a:rPr lang="ru-RU" altLang="ru-RU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Запишите квадратное уравнение, корни которого равны </a:t>
            </a:r>
            <a:r>
              <a:rPr lang="ru-RU" altLang="ru-RU" sz="2800" b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ru-RU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altLang="ru-RU" sz="2800" b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altLang="ru-RU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altLang="ru-RU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altLang="ru-RU" sz="2800" dirty="0" smtClean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FontTx/>
              <a:buNone/>
            </a:pPr>
            <a:r>
              <a:rPr lang="ru-RU" altLang="ru-RU" sz="2800" b="1" dirty="0" smtClean="0">
                <a:effectLst/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altLang="ru-RU" sz="2800" b="1" baseline="30000" dirty="0" smtClean="0"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ru-RU" sz="2800" b="1" dirty="0" smtClean="0">
                <a:effectLst/>
                <a:latin typeface="Times New Roman" pitchFamily="18" charset="0"/>
                <a:cs typeface="Times New Roman" pitchFamily="18" charset="0"/>
              </a:rPr>
              <a:t> – 7х + 10 = 0</a:t>
            </a:r>
          </a:p>
          <a:p>
            <a:pPr marL="0" indent="0" algn="just">
              <a:buFontTx/>
              <a:buNone/>
            </a:pPr>
            <a:r>
              <a:rPr lang="ru-RU" altLang="ru-RU" sz="2800" b="1" dirty="0" smtClean="0">
                <a:effectLst/>
                <a:latin typeface="Times New Roman" pitchFamily="18" charset="0"/>
                <a:cs typeface="Times New Roman" pitchFamily="18" charset="0"/>
              </a:rPr>
              <a:t>Задание 2.  </a:t>
            </a:r>
            <a:r>
              <a:rPr lang="ru-RU" alt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В уравнении </a:t>
            </a:r>
            <a:r>
              <a:rPr lang="ru-RU" altLang="ru-RU" sz="2800" b="1" dirty="0" smtClean="0">
                <a:effectLst/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altLang="ru-RU" sz="2800" b="1" baseline="30000" dirty="0" smtClean="0"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ru-RU" sz="2800" b="1" dirty="0" smtClean="0">
                <a:effectLst/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altLang="ru-RU" sz="2800" b="1" dirty="0" err="1" smtClean="0">
                <a:effectLst/>
                <a:latin typeface="Times New Roman" pitchFamily="18" charset="0"/>
                <a:cs typeface="Times New Roman" pitchFamily="18" charset="0"/>
              </a:rPr>
              <a:t>рх</a:t>
            </a:r>
            <a:r>
              <a:rPr lang="ru-RU" altLang="ru-RU" sz="2800" b="1" dirty="0" smtClean="0">
                <a:effectLst/>
                <a:latin typeface="Times New Roman" pitchFamily="18" charset="0"/>
                <a:cs typeface="Times New Roman" pitchFamily="18" charset="0"/>
              </a:rPr>
              <a:t> – 18 = 0 </a:t>
            </a:r>
            <a:r>
              <a:rPr lang="ru-RU" alt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один из его корней равен </a:t>
            </a:r>
            <a:r>
              <a:rPr lang="ru-RU" altLang="ru-RU" sz="2800" b="1" dirty="0" smtClean="0">
                <a:effectLst/>
                <a:latin typeface="Times New Roman" pitchFamily="18" charset="0"/>
                <a:cs typeface="Times New Roman" pitchFamily="18" charset="0"/>
              </a:rPr>
              <a:t>- 9</a:t>
            </a:r>
            <a:r>
              <a:rPr lang="ru-RU" alt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. Найдите другой корень и коэффициент </a:t>
            </a:r>
            <a:r>
              <a:rPr lang="ru-RU" altLang="ru-RU" sz="2800" b="1" dirty="0" smtClean="0">
                <a:effectLst/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alt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endParaRPr lang="ru-RU" altLang="ru-RU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</a:pPr>
            <a:endParaRPr lang="ru-RU" altLang="ru-RU" sz="2800" dirty="0" smtClean="0">
              <a:effectLst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900113" y="96838"/>
            <a:ext cx="7558087" cy="1754187"/>
          </a:xfrm>
        </p:spPr>
        <p:txBody>
          <a:bodyPr anchor="ctr"/>
          <a:lstStyle/>
          <a:p>
            <a:pPr eaLnBrk="1" hangingPunct="1">
              <a:defRPr/>
            </a:pPr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Станция «Историческая»</a:t>
            </a:r>
          </a:p>
        </p:txBody>
      </p:sp>
      <p:pic>
        <p:nvPicPr>
          <p:cNvPr id="13315" name="Picture 7"/>
          <p:cNvPicPr>
            <a:picLocks noGrp="1" noChangeAspect="1" noChangeArrowheads="1"/>
          </p:cNvPicPr>
          <p:nvPr>
            <p:ph type="sub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68538" y="2133600"/>
            <a:ext cx="4679950" cy="3816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143000" y="34925"/>
            <a:ext cx="7772400" cy="18161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defRPr/>
            </a:pPr>
            <a:r>
              <a:rPr lang="ru-RU" altLang="ru-RU" sz="3600" b="1" i="1" dirty="0" smtClean="0">
                <a:solidFill>
                  <a:schemeClr val="tx2">
                    <a:lumMod val="75000"/>
                  </a:schemeClr>
                </a:solidFill>
                <a:effectLst/>
              </a:rPr>
              <a:t>Франсуа Виет </a:t>
            </a:r>
            <a:br>
              <a:rPr lang="ru-RU" altLang="ru-RU" sz="3600" b="1" i="1" dirty="0" smtClean="0">
                <a:solidFill>
                  <a:schemeClr val="tx2">
                    <a:lumMod val="75000"/>
                  </a:schemeClr>
                </a:solidFill>
                <a:effectLst/>
              </a:rPr>
            </a:br>
            <a:r>
              <a:rPr lang="ru-RU" altLang="ru-RU" sz="3600" b="1" i="1" dirty="0" smtClean="0">
                <a:solidFill>
                  <a:schemeClr val="tx2">
                    <a:lumMod val="75000"/>
                  </a:schemeClr>
                </a:solidFill>
                <a:effectLst/>
              </a:rPr>
              <a:t>(1540-1603)</a:t>
            </a:r>
            <a:r>
              <a:rPr lang="ru-RU" altLang="ru-RU" sz="3600" dirty="0" smtClean="0">
                <a:solidFill>
                  <a:schemeClr val="tx2">
                    <a:lumMod val="75000"/>
                  </a:schemeClr>
                </a:solidFill>
                <a:effectLst/>
              </a:rPr>
              <a:t> </a:t>
            </a:r>
            <a:r>
              <a:rPr lang="en-US" altLang="ru-RU" dirty="0" smtClean="0">
                <a:solidFill>
                  <a:schemeClr val="tx2">
                    <a:lumMod val="75000"/>
                  </a:schemeClr>
                </a:solidFill>
                <a:effectLst/>
              </a:rPr>
              <a:t/>
            </a:r>
            <a:br>
              <a:rPr lang="en-US" altLang="ru-RU" dirty="0" smtClean="0">
                <a:solidFill>
                  <a:schemeClr val="tx2">
                    <a:lumMod val="75000"/>
                  </a:schemeClr>
                </a:solidFill>
                <a:effectLst/>
              </a:rPr>
            </a:br>
            <a:endParaRPr lang="ru-RU" altLang="ru-RU" dirty="0" smtClean="0"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  <p:pic>
        <p:nvPicPr>
          <p:cNvPr id="14339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89025" y="2201863"/>
            <a:ext cx="2644775" cy="32178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635375" y="1773238"/>
            <a:ext cx="5113338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ru-RU" b="1" i="1" dirty="0">
              <a:solidFill>
                <a:schemeClr val="bg2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 algn="ctr" eaLnBrk="1" hangingPunct="1">
              <a:defRPr/>
            </a:pPr>
            <a:r>
              <a:rPr lang="ru-RU" b="1" i="1" dirty="0"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Знаменитый французский ученый</a:t>
            </a:r>
          </a:p>
          <a:p>
            <a:pPr eaLnBrk="1" hangingPunct="1">
              <a:defRPr/>
            </a:pPr>
            <a:endParaRPr lang="ru-RU" b="1" i="1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 eaLnBrk="1" hangingPunct="1">
              <a:defRPr/>
            </a:pPr>
            <a:r>
              <a:rPr lang="ru-RU" sz="2800" b="1" i="1" dirty="0">
                <a:latin typeface="Arial" pitchFamily="34" charset="0"/>
              </a:rPr>
              <a:t>Он впервые установил зависимость между корнями и коэффициентами квадратного уравнения.</a:t>
            </a:r>
            <a:endParaRPr lang="en-US" sz="2800" dirty="0">
              <a:latin typeface="Arial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143000" y="260350"/>
            <a:ext cx="7772400" cy="1200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defRPr/>
            </a:pPr>
            <a:r>
              <a:rPr lang="ru-RU" altLang="ru-RU" sz="3600" b="1" dirty="0" err="1" smtClean="0">
                <a:solidFill>
                  <a:schemeClr val="tx2">
                    <a:lumMod val="75000"/>
                  </a:schemeClr>
                </a:solidFill>
                <a:effectLst/>
              </a:rPr>
              <a:t>Бхаскара</a:t>
            </a:r>
            <a:r>
              <a:rPr lang="ru-RU" altLang="ru-RU" sz="3600" b="1" dirty="0" smtClean="0">
                <a:solidFill>
                  <a:schemeClr val="tx2">
                    <a:lumMod val="75000"/>
                  </a:schemeClr>
                </a:solidFill>
                <a:effectLst/>
              </a:rPr>
              <a:t> </a:t>
            </a:r>
            <a:r>
              <a:rPr lang="ru-RU" altLang="ru-RU" sz="3600" b="1" dirty="0" err="1" smtClean="0">
                <a:solidFill>
                  <a:schemeClr val="tx2">
                    <a:lumMod val="75000"/>
                  </a:schemeClr>
                </a:solidFill>
                <a:effectLst/>
              </a:rPr>
              <a:t>Агарья</a:t>
            </a:r>
            <a:r>
              <a:rPr lang="ru-RU" altLang="ru-RU" sz="3600" b="1" dirty="0" smtClean="0">
                <a:solidFill>
                  <a:schemeClr val="tx2">
                    <a:lumMod val="75000"/>
                  </a:schemeClr>
                </a:solidFill>
                <a:effectLst/>
              </a:rPr>
              <a:t/>
            </a:r>
            <a:br>
              <a:rPr lang="ru-RU" altLang="ru-RU" sz="3600" b="1" dirty="0" smtClean="0">
                <a:solidFill>
                  <a:schemeClr val="tx2">
                    <a:lumMod val="75000"/>
                  </a:schemeClr>
                </a:solidFill>
                <a:effectLst/>
              </a:rPr>
            </a:br>
            <a:r>
              <a:rPr lang="ru-RU" altLang="ru-RU" sz="3600" dirty="0" smtClean="0">
                <a:solidFill>
                  <a:schemeClr val="tx2">
                    <a:lumMod val="75000"/>
                  </a:schemeClr>
                </a:solidFill>
                <a:effectLst/>
              </a:rPr>
              <a:t> (1114-1185)</a:t>
            </a:r>
          </a:p>
        </p:txBody>
      </p:sp>
      <p:pic>
        <p:nvPicPr>
          <p:cNvPr id="15363" name="Picture 2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1989138"/>
            <a:ext cx="330835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4140200" y="1628775"/>
            <a:ext cx="5003800" cy="569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ru-RU" altLang="ru-RU" sz="2800" b="1">
              <a:latin typeface="Arial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ru-RU" altLang="ru-RU" sz="2800" b="1">
                <a:latin typeface="Arial" charset="0"/>
              </a:rPr>
              <a:t>Индийский математик и астроном.     Занимался вопросами алгебры, тригонометрии, геометрии и комбинаторики. В его трудах можно найти одну из старейших задач, которая решается с помощью квадратного уравнения.</a:t>
            </a:r>
          </a:p>
          <a:p>
            <a:pPr>
              <a:spcBef>
                <a:spcPct val="50000"/>
              </a:spcBef>
            </a:pPr>
            <a:endParaRPr lang="ru-RU" altLang="ru-RU" sz="2800" b="1">
              <a:latin typeface="Arial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228725" y="361950"/>
            <a:ext cx="7620000" cy="9144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defRPr/>
            </a:pPr>
            <a:r>
              <a:rPr lang="ru-RU" altLang="ru-RU" sz="5400" b="1" dirty="0" err="1" smtClean="0">
                <a:solidFill>
                  <a:schemeClr val="tx2">
                    <a:lumMod val="75000"/>
                  </a:schemeClr>
                </a:solidFill>
                <a:effectLst/>
              </a:rPr>
              <a:t>Кристиан</a:t>
            </a:r>
            <a:r>
              <a:rPr lang="ru-RU" altLang="ru-RU" sz="5400" b="1" dirty="0" smtClean="0">
                <a:solidFill>
                  <a:schemeClr val="tx2">
                    <a:lumMod val="75000"/>
                  </a:schemeClr>
                </a:solidFill>
                <a:effectLst/>
              </a:rPr>
              <a:t> Вольф</a:t>
            </a:r>
          </a:p>
        </p:txBody>
      </p:sp>
      <p:pic>
        <p:nvPicPr>
          <p:cNvPr id="26633" name="Picture 1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8796" y="2036270"/>
            <a:ext cx="2745966" cy="390175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pic>
      <p:sp>
        <p:nvSpPr>
          <p:cNvPr id="16388" name="Rectangle 7"/>
          <p:cNvSpPr>
            <a:spLocks noChangeArrowheads="1"/>
          </p:cNvSpPr>
          <p:nvPr/>
        </p:nvSpPr>
        <p:spPr bwMode="auto">
          <a:xfrm>
            <a:off x="3851275" y="2924175"/>
            <a:ext cx="4446588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b="1">
                <a:latin typeface="Arial" charset="0"/>
              </a:rPr>
              <a:t>Впервые ввёл термин «квадратное уравнение»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title"/>
          </p:nvPr>
        </p:nvSpPr>
        <p:spPr>
          <a:xfrm>
            <a:off x="1143000" y="6350"/>
            <a:ext cx="7772400" cy="157003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altLang="ru-RU" sz="4800" dirty="0" smtClean="0">
                <a:solidFill>
                  <a:schemeClr val="tx2">
                    <a:lumMod val="75000"/>
                  </a:schemeClr>
                </a:solidFill>
                <a:effectLst/>
              </a:rPr>
              <a:t>Сильвестр Джеймс Джозеф</a:t>
            </a:r>
          </a:p>
        </p:txBody>
      </p:sp>
      <p:sp>
        <p:nvSpPr>
          <p:cNvPr id="3891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pic>
        <p:nvPicPr>
          <p:cNvPr id="99362" name="Picture 34" descr="сильвестр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320946" y="2060848"/>
            <a:ext cx="2963022" cy="3335124"/>
          </a:xfrm>
          <a:prstGeom prst="rect">
            <a:avLst/>
          </a:prstGeom>
          <a:ln w="41275"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pic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4427538" y="2492375"/>
            <a:ext cx="4105275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44500" eaLnBrk="1" hangingPunct="1">
              <a:spcBef>
                <a:spcPct val="50000"/>
              </a:spcBef>
              <a:defRPr/>
            </a:pPr>
            <a:r>
              <a:rPr lang="ru-RU" b="1" dirty="0">
                <a:latin typeface="Arial" pitchFamily="34" charset="0"/>
              </a:rPr>
              <a:t>Английский математик, который ввёл термин «дискриминант»</a:t>
            </a:r>
          </a:p>
          <a:p>
            <a:pPr eaLnBrk="1" hangingPunct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endParaRPr lang="ru-RU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-53975"/>
            <a:ext cx="7727950" cy="1754188"/>
          </a:xfrm>
        </p:spPr>
        <p:txBody>
          <a:bodyPr/>
          <a:lstStyle/>
          <a:p>
            <a:pPr algn="ctr">
              <a:defRPr/>
            </a:pPr>
            <a:r>
              <a:rPr lang="ru-RU" altLang="ru-RU" sz="3600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Задача индийского математика 12 века </a:t>
            </a:r>
            <a:r>
              <a:rPr lang="ru-RU" altLang="ru-RU" sz="3600" dirty="0" err="1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Бхаскары</a:t>
            </a:r>
            <a:endParaRPr lang="ru-RU" altLang="ru-RU" sz="36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435" name="Прямоугольник 8"/>
          <p:cNvSpPr>
            <a:spLocks noChangeArrowheads="1"/>
          </p:cNvSpPr>
          <p:nvPr/>
        </p:nvSpPr>
        <p:spPr bwMode="auto">
          <a:xfrm>
            <a:off x="1258888" y="1916113"/>
            <a:ext cx="7885112" cy="255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dirty="0">
                <a:latin typeface="Arial" charset="0"/>
              </a:rPr>
              <a:t>Обезьянок резвых </a:t>
            </a:r>
            <a:r>
              <a:rPr lang="ru-RU" alt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стая</a:t>
            </a:r>
            <a:r>
              <a:rPr lang="ru-RU" altLang="ru-RU" dirty="0">
                <a:latin typeface="Arial" charset="0"/>
              </a:rPr>
              <a:t>,</a:t>
            </a:r>
            <a:br>
              <a:rPr lang="ru-RU" altLang="ru-RU" dirty="0">
                <a:latin typeface="Arial" charset="0"/>
              </a:rPr>
            </a:br>
            <a:r>
              <a:rPr lang="ru-RU" altLang="ru-RU" dirty="0">
                <a:latin typeface="Arial" charset="0"/>
              </a:rPr>
              <a:t>Всласть поевши, развлекалась.</a:t>
            </a:r>
            <a:br>
              <a:rPr lang="ru-RU" altLang="ru-RU" dirty="0">
                <a:latin typeface="Arial" charset="0"/>
              </a:rPr>
            </a:br>
            <a:r>
              <a:rPr lang="ru-RU" altLang="ru-RU" dirty="0">
                <a:latin typeface="Arial" charset="0"/>
              </a:rPr>
              <a:t>Их </a:t>
            </a:r>
            <a:r>
              <a:rPr lang="ru-RU" alt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в</a:t>
            </a:r>
            <a:r>
              <a:rPr lang="ru-RU" altLang="ru-RU" dirty="0">
                <a:latin typeface="Arial" charset="0"/>
              </a:rPr>
              <a:t> </a:t>
            </a:r>
            <a:r>
              <a:rPr lang="ru-RU" alt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квадрате часть восьмая</a:t>
            </a:r>
            <a:r>
              <a:rPr lang="ru-RU" altLang="ru-RU" dirty="0">
                <a:latin typeface="Arial" charset="0"/>
              </a:rPr>
              <a:t> </a:t>
            </a:r>
            <a:br>
              <a:rPr lang="ru-RU" altLang="ru-RU" dirty="0">
                <a:latin typeface="Arial" charset="0"/>
              </a:rPr>
            </a:br>
            <a:r>
              <a:rPr lang="ru-RU" altLang="ru-RU" dirty="0">
                <a:latin typeface="Arial" charset="0"/>
              </a:rPr>
              <a:t>На поляне забавлялась.</a:t>
            </a:r>
            <a:br>
              <a:rPr lang="ru-RU" altLang="ru-RU" dirty="0">
                <a:latin typeface="Arial" charset="0"/>
              </a:rPr>
            </a:br>
            <a:endParaRPr lang="ru-RU" altLang="ru-RU" dirty="0">
              <a:latin typeface="Arial" charset="0"/>
            </a:endParaRPr>
          </a:p>
        </p:txBody>
      </p:sp>
      <p:sp>
        <p:nvSpPr>
          <p:cNvPr id="18436" name="Прямоугольник 9"/>
          <p:cNvSpPr>
            <a:spLocks noChangeArrowheads="1"/>
          </p:cNvSpPr>
          <p:nvPr/>
        </p:nvSpPr>
        <p:spPr bwMode="auto">
          <a:xfrm>
            <a:off x="1290638" y="4005263"/>
            <a:ext cx="6858000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dirty="0">
                <a:latin typeface="Arial" charset="0"/>
              </a:rPr>
              <a:t>А </a:t>
            </a:r>
            <a:r>
              <a:rPr lang="ru-RU" alt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двенадцать</a:t>
            </a:r>
            <a:r>
              <a:rPr lang="ru-RU" altLang="ru-RU" dirty="0">
                <a:latin typeface="Arial" charset="0"/>
              </a:rPr>
              <a:t> по лианам…</a:t>
            </a:r>
            <a:br>
              <a:rPr lang="ru-RU" altLang="ru-RU" dirty="0">
                <a:latin typeface="Arial" charset="0"/>
              </a:rPr>
            </a:br>
            <a:r>
              <a:rPr lang="ru-RU" altLang="ru-RU" dirty="0">
                <a:latin typeface="Arial" charset="0"/>
              </a:rPr>
              <a:t>Стали прыгать, повисая…</a:t>
            </a:r>
            <a:br>
              <a:rPr lang="ru-RU" altLang="ru-RU" dirty="0">
                <a:latin typeface="Arial" charset="0"/>
              </a:rPr>
            </a:br>
            <a:r>
              <a:rPr lang="ru-RU" altLang="ru-RU" dirty="0">
                <a:latin typeface="Arial" charset="0"/>
              </a:rPr>
              <a:t>Сколько ж было обезьянок, </a:t>
            </a:r>
            <a:br>
              <a:rPr lang="ru-RU" altLang="ru-RU" dirty="0">
                <a:latin typeface="Arial" charset="0"/>
              </a:rPr>
            </a:br>
            <a:r>
              <a:rPr lang="ru-RU" altLang="ru-RU" dirty="0">
                <a:latin typeface="Arial" charset="0"/>
              </a:rPr>
              <a:t>Вы скажите, в этой стае?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971550" y="188913"/>
            <a:ext cx="7943850" cy="1439862"/>
          </a:xfrm>
        </p:spPr>
        <p:txBody>
          <a:bodyPr/>
          <a:lstStyle/>
          <a:p>
            <a:pPr>
              <a:defRPr/>
            </a:pPr>
            <a:r>
              <a:rPr lang="ru-RU" altLang="ru-RU" sz="5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Станция «Самостоятельная»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1042988" y="1989138"/>
          <a:ext cx="7921625" cy="3570286"/>
        </p:xfrm>
        <a:graphic>
          <a:graphicData uri="http://schemas.openxmlformats.org/drawingml/2006/table">
            <a:tbl>
              <a:tblPr/>
              <a:tblGrid>
                <a:gridCol w="3600450"/>
                <a:gridCol w="4321175"/>
              </a:tblGrid>
              <a:tr h="701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 Black" pitchFamily="34" charset="0"/>
                        </a:rPr>
                        <a:t>1 вариант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 Black" pitchFamily="34" charset="0"/>
                        </a:rPr>
                        <a:t>2 вариант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48774">
                <a:tc>
                  <a:txBody>
                    <a:bodyPr/>
                    <a:lstStyle>
                      <a:lvl1pPr marL="514350" indent="-51435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9pPr>
                    </a:lstStyle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х</a:t>
                      </a:r>
                      <a:r>
                        <a:rPr kumimoji="0" lang="ru-RU" altLang="ru-RU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2 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 - 7х + 12 = 0</a:t>
                      </a:r>
                    </a:p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47625" marR="47625" marT="47629" marB="4762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CBCB"/>
                    </a:solidFill>
                  </a:tcPr>
                </a:tc>
                <a:tc>
                  <a:txBody>
                    <a:bodyPr/>
                    <a:lstStyle>
                      <a:lvl1pPr marL="6858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9pPr>
                    </a:lstStyle>
                    <a:p>
                      <a:pPr marL="6858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1) х</a:t>
                      </a:r>
                      <a:r>
                        <a:rPr kumimoji="0" lang="ru-RU" altLang="ru-RU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2 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– 3х – 10 = 0 </a:t>
                      </a:r>
                    </a:p>
                  </a:txBody>
                  <a:tcPr marL="47625" marR="47625" marT="47629" marB="4762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CBCB"/>
                    </a:solidFill>
                  </a:tcPr>
                </a:tc>
              </a:tr>
              <a:tr h="9487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2) 36х</a:t>
                      </a:r>
                      <a:r>
                        <a:rPr kumimoji="0" lang="ru-RU" altLang="ru-RU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 – 25 = 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47625" marR="47625" marT="47629" marB="4762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7E7"/>
                    </a:solidFill>
                  </a:tcPr>
                </a:tc>
                <a:tc>
                  <a:txBody>
                    <a:bodyPr/>
                    <a:lstStyle>
                      <a:lvl1pPr marL="6858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9pPr>
                    </a:lstStyle>
                    <a:p>
                      <a:pPr marL="6858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2)  64х</a:t>
                      </a:r>
                      <a:r>
                        <a:rPr kumimoji="0" lang="ru-RU" altLang="ru-RU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 – 9 = 0 </a:t>
                      </a:r>
                    </a:p>
                  </a:txBody>
                  <a:tcPr marL="47625" marR="47625" marT="47629" marB="4762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7E7"/>
                    </a:solidFill>
                  </a:tcPr>
                </a:tc>
              </a:tr>
              <a:tr h="9716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3) 4х</a:t>
                      </a:r>
                      <a:r>
                        <a:rPr kumimoji="0" lang="ru-RU" altLang="ru-RU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 = 16х  </a:t>
                      </a:r>
                    </a:p>
                  </a:txBody>
                  <a:tcPr marL="47625" marR="47625" marT="47629" marB="4762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CBCB"/>
                    </a:solidFill>
                  </a:tcPr>
                </a:tc>
                <a:tc>
                  <a:txBody>
                    <a:bodyPr/>
                    <a:lstStyle>
                      <a:lvl1pPr marL="6858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9pPr>
                    </a:lstStyle>
                    <a:p>
                      <a:pPr marL="6858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3)  8х</a:t>
                      </a:r>
                      <a:r>
                        <a:rPr kumimoji="0" lang="ru-RU" altLang="ru-RU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 = 72х    </a:t>
                      </a:r>
                    </a:p>
                  </a:txBody>
                  <a:tcPr marL="47625" marR="47625" marT="47629" marB="4762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CBCB"/>
                    </a:solidFill>
                  </a:tcPr>
                </a:tc>
              </a:tr>
            </a:tbl>
          </a:graphicData>
        </a:graphic>
      </p:graphicFrame>
      <p:pic>
        <p:nvPicPr>
          <p:cNvPr id="19476" name="Picture 8" descr="j042982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333375"/>
            <a:ext cx="936625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124075" y="122238"/>
            <a:ext cx="6791325" cy="1506537"/>
          </a:xfrm>
        </p:spPr>
        <p:txBody>
          <a:bodyPr anchor="ctr"/>
          <a:lstStyle/>
          <a:p>
            <a:pPr eaLnBrk="1" hangingPunct="1">
              <a:defRPr/>
            </a:pPr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Станция </a:t>
            </a:r>
            <a:br>
              <a:rPr lang="ru-RU" sz="5400" b="1" dirty="0" smtClean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«Конечная»</a:t>
            </a:r>
          </a:p>
        </p:txBody>
      </p:sp>
      <p:pic>
        <p:nvPicPr>
          <p:cNvPr id="20483" name="Picture 62" descr="11m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60350"/>
            <a:ext cx="1871663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97" name="Picture 65" descr="Рисунок1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2492375"/>
            <a:ext cx="3024187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5067300" y="2276475"/>
            <a:ext cx="3848100" cy="3819525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971550" y="2108200"/>
            <a:ext cx="457200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altLang="ru-RU">
                <a:solidFill>
                  <a:srgbClr val="FF33CC"/>
                </a:solidFill>
                <a:latin typeface="Arial" charset="0"/>
              </a:rPr>
              <a:t>Какие слова зашифрованы?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7750" y="3284538"/>
            <a:ext cx="4244975" cy="28511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 err="1">
                <a:latin typeface="+mn-lt"/>
              </a:rPr>
              <a:t>Таиимдкисрнн</a:t>
            </a:r>
            <a:endParaRPr lang="ru-RU" dirty="0">
              <a:latin typeface="+mn-lt"/>
            </a:endParaRPr>
          </a:p>
          <a:p>
            <a:pPr marL="457200" indent="-457200"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endParaRPr lang="ru-RU" dirty="0">
              <a:latin typeface="+mn-lt"/>
            </a:endParaRPr>
          </a:p>
          <a:p>
            <a:pPr marL="457200" indent="-457200"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 err="1">
                <a:latin typeface="+mn-lt"/>
              </a:rPr>
              <a:t>Ниваренуе</a:t>
            </a:r>
            <a:endParaRPr lang="ru-RU" dirty="0">
              <a:latin typeface="+mn-lt"/>
            </a:endParaRPr>
          </a:p>
          <a:p>
            <a:pPr marL="457200" indent="-457200"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endParaRPr lang="ru-RU" dirty="0">
              <a:latin typeface="+mn-lt"/>
            </a:endParaRPr>
          </a:p>
          <a:p>
            <a:pPr marL="457200" indent="-457200"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 err="1">
                <a:latin typeface="+mn-lt"/>
              </a:rPr>
              <a:t>Фэкоцинетиф</a:t>
            </a:r>
            <a:endParaRPr lang="ru-RU" dirty="0">
              <a:latin typeface="+mn-lt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dirty="0">
              <a:latin typeface="+mn-lt"/>
            </a:endParaRPr>
          </a:p>
          <a:p>
            <a:pPr marL="457200" indent="-457200"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 err="1">
                <a:latin typeface="+mn-lt"/>
              </a:rPr>
              <a:t>Ерокнь</a:t>
            </a:r>
            <a:endParaRPr lang="ru-RU" dirty="0">
              <a:latin typeface="+mn-lt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323850" y="0"/>
            <a:ext cx="8510588" cy="1325563"/>
          </a:xfrm>
        </p:spPr>
        <p:txBody>
          <a:bodyPr anchor="ctr"/>
          <a:lstStyle/>
          <a:p>
            <a:pPr eaLnBrk="1" hangingPunct="1">
              <a:defRPr/>
            </a:pPr>
            <a:r>
              <a:rPr lang="ru-RU" sz="7200" b="1" smtClean="0">
                <a:solidFill>
                  <a:srgbClr val="FFFF66"/>
                </a:solidFill>
              </a:rPr>
              <a:t>           </a:t>
            </a:r>
            <a:r>
              <a:rPr lang="ru-RU" sz="8000" b="1" smtClean="0">
                <a:solidFill>
                  <a:srgbClr val="FFFF66"/>
                </a:solidFill>
              </a:rPr>
              <a:t>   </a:t>
            </a:r>
            <a:r>
              <a:rPr lang="ru-RU" sz="8000" b="1" smtClean="0">
                <a:solidFill>
                  <a:srgbClr val="FFCC00"/>
                </a:solidFill>
              </a:rPr>
              <a:t> </a:t>
            </a:r>
            <a:r>
              <a:rPr lang="ru-RU" sz="5400" b="1" smtClean="0">
                <a:solidFill>
                  <a:srgbClr val="FFCC00"/>
                </a:solidFill>
              </a:rPr>
              <a:t>   </a:t>
            </a:r>
            <a:r>
              <a:rPr lang="ru-RU" sz="7200" b="1" smtClean="0">
                <a:solidFill>
                  <a:srgbClr val="FFFF66"/>
                </a:solidFill>
              </a:rPr>
              <a:t>        </a:t>
            </a:r>
            <a:endParaRPr lang="ru-RU" sz="7200" b="1" smtClean="0"/>
          </a:p>
        </p:txBody>
      </p:sp>
      <p:sp>
        <p:nvSpPr>
          <p:cNvPr id="393219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3059113" y="1989138"/>
            <a:ext cx="5856287" cy="46799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dirty="0" smtClean="0"/>
              <a:t>                                       </a:t>
            </a:r>
            <a:endParaRPr lang="ru-RU" sz="4000" b="1" dirty="0" smtClean="0"/>
          </a:p>
          <a:p>
            <a:pPr eaLnBrk="1" hangingPunct="1">
              <a:buFontTx/>
              <a:buNone/>
              <a:defRPr/>
            </a:pPr>
            <a:r>
              <a:rPr lang="ru-RU" sz="4000" dirty="0" smtClean="0">
                <a:effectLst/>
              </a:rPr>
              <a:t>  </a:t>
            </a:r>
            <a:endParaRPr lang="ru-RU" sz="7200" dirty="0" smtClean="0">
              <a:solidFill>
                <a:schemeClr val="bg2"/>
              </a:solidFill>
              <a:effectLst/>
            </a:endParaRPr>
          </a:p>
        </p:txBody>
      </p:sp>
      <p:sp>
        <p:nvSpPr>
          <p:cNvPr id="21508" name="WordArt 9"/>
          <p:cNvSpPr>
            <a:spLocks noChangeArrowheads="1" noChangeShapeType="1" noTextEdit="1"/>
          </p:cNvSpPr>
          <p:nvPr/>
        </p:nvSpPr>
        <p:spPr bwMode="auto">
          <a:xfrm rot="5400000">
            <a:off x="-36512" y="3284538"/>
            <a:ext cx="4103687" cy="1944687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3056"/>
              </a:avLst>
            </a:prstTxWarp>
          </a:bodyPr>
          <a:lstStyle/>
          <a:p>
            <a:pPr algn="ctr" fontAlgn="auto"/>
            <a:r>
              <a:rPr lang="ru-RU" sz="3600" i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Домашнее</a:t>
            </a:r>
          </a:p>
          <a:p>
            <a:pPr algn="ctr" fontAlgn="auto"/>
            <a:r>
              <a:rPr lang="ru-RU" sz="3600" i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задание</a:t>
            </a:r>
          </a:p>
        </p:txBody>
      </p:sp>
      <p:sp>
        <p:nvSpPr>
          <p:cNvPr id="21509" name="WordArt 18"/>
          <p:cNvSpPr>
            <a:spLocks noChangeArrowheads="1" noChangeShapeType="1" noTextEdit="1"/>
          </p:cNvSpPr>
          <p:nvPr/>
        </p:nvSpPr>
        <p:spPr bwMode="auto">
          <a:xfrm>
            <a:off x="3454400" y="404813"/>
            <a:ext cx="5689600" cy="9366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6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Запишите           </a:t>
            </a:r>
          </a:p>
        </p:txBody>
      </p:sp>
      <p:pic>
        <p:nvPicPr>
          <p:cNvPr id="21510" name="Picture 20" descr="1b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0"/>
            <a:ext cx="2087562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1" name="Прямоугольник 1"/>
          <p:cNvSpPr>
            <a:spLocks noChangeArrowheads="1"/>
          </p:cNvSpPr>
          <p:nvPr/>
        </p:nvSpPr>
        <p:spPr bwMode="auto">
          <a:xfrm>
            <a:off x="3454400" y="3068638"/>
            <a:ext cx="457200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по учебнику Ю.Н.Макарычева «Алгебра 8»: </a:t>
            </a:r>
            <a:endParaRPr lang="ru-RU" altLang="ru-RU" sz="280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>
                <a:latin typeface="Times New Roman" pitchFamily="18" charset="0"/>
                <a:cs typeface="Times New Roman" pitchFamily="18" charset="0"/>
              </a:rPr>
              <a:t>№ 541 (а, б, в)</a:t>
            </a:r>
            <a:endParaRPr lang="ru-RU" altLang="ru-RU" sz="280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>
                <a:latin typeface="Times New Roman" pitchFamily="18" charset="0"/>
                <a:cs typeface="Times New Roman" pitchFamily="18" charset="0"/>
              </a:rPr>
              <a:t>№ 547 (а, б)</a:t>
            </a:r>
            <a:endParaRPr lang="ru-RU" altLang="ru-RU"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187450" y="806450"/>
            <a:ext cx="7416800" cy="649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Восточная мудрость гласит: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ru-RU" altLang="ru-RU" b="1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b="1" dirty="0" smtClean="0">
                <a:cs typeface="Times New Roman" pitchFamily="18" charset="0"/>
              </a:rPr>
              <a:t>«Приобретать знания – </a:t>
            </a:r>
            <a:r>
              <a:rPr lang="ru-RU" altLang="ru-RU" b="1" dirty="0" smtClean="0">
                <a:solidFill>
                  <a:srgbClr val="C00000"/>
                </a:solidFill>
                <a:cs typeface="Times New Roman" pitchFamily="18" charset="0"/>
              </a:rPr>
              <a:t>это храбрость.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ru-RU" altLang="ru-RU" b="1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b="1" dirty="0" smtClean="0">
                <a:cs typeface="Times New Roman" pitchFamily="18" charset="0"/>
              </a:rPr>
              <a:t>Приумножать знания - </a:t>
            </a:r>
            <a:r>
              <a:rPr lang="ru-RU" altLang="ru-RU" b="1" dirty="0" smtClean="0">
                <a:solidFill>
                  <a:srgbClr val="C00000"/>
                </a:solidFill>
                <a:cs typeface="Times New Roman" pitchFamily="18" charset="0"/>
              </a:rPr>
              <a:t>это мудрость.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ru-RU" altLang="ru-RU" b="1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b="1" dirty="0" smtClean="0">
                <a:cs typeface="Times New Roman" pitchFamily="18" charset="0"/>
              </a:rPr>
              <a:t>А умело применять -     </a:t>
            </a:r>
            <a:r>
              <a:rPr lang="ru-RU" altLang="ru-RU" b="1" dirty="0" smtClean="0">
                <a:solidFill>
                  <a:srgbClr val="C00000"/>
                </a:solidFill>
                <a:cs typeface="Times New Roman" pitchFamily="18" charset="0"/>
              </a:rPr>
              <a:t>великое искусство».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dirty="0" smtClean="0">
                <a:cs typeface="Times New Roman" pitchFamily="18" charset="0"/>
              </a:rPr>
              <a:t/>
            </a:r>
            <a:br>
              <a:rPr lang="ru-RU" altLang="ru-RU" dirty="0" smtClean="0">
                <a:cs typeface="Times New Roman" pitchFamily="18" charset="0"/>
              </a:rPr>
            </a:br>
            <a:endParaRPr lang="ru-RU" altLang="ru-RU" dirty="0" smtClean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endParaRPr lang="ru-RU" sz="6000" b="1" smtClean="0">
              <a:solidFill>
                <a:schemeClr val="tx1"/>
              </a:solidFill>
            </a:endParaRPr>
          </a:p>
        </p:txBody>
      </p:sp>
      <p:sp>
        <p:nvSpPr>
          <p:cNvPr id="8499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250825" y="2924175"/>
            <a:ext cx="8540750" cy="4422775"/>
          </a:xfrm>
        </p:spPr>
        <p:txBody>
          <a:bodyPr/>
          <a:lstStyle/>
          <a:p>
            <a:pPr marL="609600" indent="-609600" eaLnBrk="1" hangingPunct="1">
              <a:spcBef>
                <a:spcPct val="0"/>
              </a:spcBef>
              <a:buFontTx/>
              <a:buNone/>
              <a:defRPr/>
            </a:pPr>
            <a:endParaRPr lang="ru-RU" smtClean="0"/>
          </a:p>
          <a:p>
            <a:pPr marL="609600" indent="-609600" eaLnBrk="1" hangingPunct="1">
              <a:defRPr/>
            </a:pPr>
            <a:endParaRPr lang="ru-RU" smtClean="0"/>
          </a:p>
        </p:txBody>
      </p:sp>
      <p:pic>
        <p:nvPicPr>
          <p:cNvPr id="22532" name="Picture 9" descr="j02054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773238"/>
            <a:ext cx="31496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WordArt 12"/>
          <p:cNvSpPr>
            <a:spLocks noChangeArrowheads="1" noChangeShapeType="1" noTextEdit="1"/>
          </p:cNvSpPr>
          <p:nvPr/>
        </p:nvSpPr>
        <p:spPr bwMode="auto">
          <a:xfrm>
            <a:off x="576263" y="404813"/>
            <a:ext cx="8208962" cy="1268412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Impact"/>
              </a:rPr>
              <a:t>Спасибо   за   урок!</a:t>
            </a:r>
          </a:p>
        </p:txBody>
      </p:sp>
      <p:pic>
        <p:nvPicPr>
          <p:cNvPr id="2062" name="Picture 14" descr="D:\Организатор клипов (Microsoft)\картинки на школьныю тему\картинки на школьныю тему\Рисунок15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016611" y="1439856"/>
            <a:ext cx="2571768" cy="3630612"/>
          </a:xfrm>
          <a:prstGeom prst="rect">
            <a:avLst/>
          </a:prstGeom>
          <a:noFill/>
          <a:ln>
            <a:headEnd/>
            <a:tailEnd/>
          </a:ln>
          <a:scene3d>
            <a:camera prst="perspectiveLeft"/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pic>
      <p:sp>
        <p:nvSpPr>
          <p:cNvPr id="394247" name="WordArt 7"/>
          <p:cNvSpPr>
            <a:spLocks noChangeArrowheads="1" noChangeShapeType="1" noTextEdit="1"/>
          </p:cNvSpPr>
          <p:nvPr/>
        </p:nvSpPr>
        <p:spPr bwMode="auto">
          <a:xfrm>
            <a:off x="1042988" y="4365625"/>
            <a:ext cx="7777162" cy="15113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МАТЕМАТИКА-ЭТО ИНТЕРЕСНО!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42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424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4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4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143000" y="-17463"/>
            <a:ext cx="7772400" cy="1755776"/>
          </a:xfrm>
        </p:spPr>
        <p:txBody>
          <a:bodyPr anchor="ctr"/>
          <a:lstStyle/>
          <a:p>
            <a:pPr eaLnBrk="1" hangingPunct="1">
              <a:defRPr/>
            </a:pPr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Станция «Теоретическая»</a:t>
            </a:r>
          </a:p>
        </p:txBody>
      </p:sp>
      <p:pic>
        <p:nvPicPr>
          <p:cNvPr id="5123" name="Picture 4" descr="PE03166_">
            <a:hlinkClick r:id="rId2" action="ppaction://hlinksldjump"/>
          </p:cNvPr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48951">
            <a:off x="2538413" y="2203450"/>
            <a:ext cx="5472112" cy="4662488"/>
          </a:xfr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404813"/>
            <a:ext cx="7772400" cy="10795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6000" dirty="0" smtClean="0">
                <a:solidFill>
                  <a:srgbClr val="FFFF00"/>
                </a:solidFill>
              </a:rPr>
              <a:t/>
            </a:r>
            <a:br>
              <a:rPr lang="ru-RU" sz="6000" dirty="0" smtClean="0">
                <a:solidFill>
                  <a:srgbClr val="FFFF00"/>
                </a:solidFill>
              </a:rPr>
            </a:br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Станция «Разминка»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0638" y="1989138"/>
            <a:ext cx="7385050" cy="1008062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ru-RU" altLang="ru-RU" b="1" smtClean="0">
                <a:effectLst/>
                <a:latin typeface="Times New Roman" pitchFamily="18" charset="0"/>
                <a:cs typeface="Times New Roman" pitchFamily="18" charset="0"/>
              </a:rPr>
              <a:t>Задание 1</a:t>
            </a:r>
            <a:r>
              <a:rPr lang="ru-RU" altLang="ru-RU" smtClean="0">
                <a:effectLst/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eaLnBrk="1" hangingPunct="1">
              <a:buFontTx/>
              <a:buNone/>
              <a:defRPr/>
            </a:pPr>
            <a:r>
              <a:rPr lang="ru-RU" altLang="ru-RU" smtClean="0">
                <a:effectLst/>
                <a:latin typeface="Times New Roman" pitchFamily="18" charset="0"/>
                <a:cs typeface="Times New Roman" pitchFamily="18" charset="0"/>
              </a:rPr>
              <a:t>а) Назовите вид данного уравнения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ru-RU" altLang="ru-RU" smtClean="0">
                <a:effectLst/>
                <a:cs typeface="Times New Roman" pitchFamily="18" charset="0"/>
              </a:rPr>
              <a:t> </a:t>
            </a:r>
            <a:r>
              <a:rPr lang="ru-RU" altLang="ru-RU" b="1" smtClean="0">
                <a:effectLst/>
                <a:cs typeface="Times New Roman" pitchFamily="18" charset="0"/>
              </a:rPr>
              <a:t>7х</a:t>
            </a:r>
            <a:r>
              <a:rPr lang="ru-RU" altLang="ru-RU" b="1" baseline="30000" smtClean="0">
                <a:effectLst/>
                <a:cs typeface="Times New Roman" pitchFamily="18" charset="0"/>
              </a:rPr>
              <a:t>2</a:t>
            </a:r>
            <a:r>
              <a:rPr lang="ru-RU" altLang="ru-RU" b="1" smtClean="0">
                <a:effectLst/>
                <a:cs typeface="Times New Roman" pitchFamily="18" charset="0"/>
              </a:rPr>
              <a:t> + 2х + 2014=0</a:t>
            </a:r>
            <a:endParaRPr lang="ru-RU" altLang="ru-RU" b="1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>
              <a:latin typeface="Arial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>
              <a:latin typeface="Arial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258888" y="3649663"/>
            <a:ext cx="65262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>
                <a:latin typeface="Times New Roman" pitchFamily="18" charset="0"/>
                <a:cs typeface="Times New Roman" pitchFamily="18" charset="0"/>
              </a:rPr>
              <a:t>б) Назовите его коэффициенты</a:t>
            </a:r>
            <a:endParaRPr lang="ru-RU" altLang="ru-RU"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19475" y="4365625"/>
            <a:ext cx="3313113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+mn-lt"/>
              </a:rPr>
              <a:t>7	2	 2014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376363" y="5084763"/>
            <a:ext cx="7227887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>
                <a:latin typeface="Times New Roman" pitchFamily="18" charset="0"/>
                <a:cs typeface="Times New Roman" pitchFamily="18" charset="0"/>
              </a:rPr>
              <a:t>в) О каком событии говорят коэффициенты данного уравнения?</a:t>
            </a:r>
            <a:endParaRPr lang="ru-RU" altLang="ru-RU"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76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7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76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76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4" grpId="0"/>
      <p:bldP spid="376835" grpId="0" build="p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350"/>
            <a:ext cx="7772400" cy="1570038"/>
          </a:xfrm>
        </p:spPr>
        <p:txBody>
          <a:bodyPr/>
          <a:lstStyle/>
          <a:p>
            <a:pPr algn="ctr">
              <a:defRPr/>
            </a:pP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urier New" panose="02070309020205020404" pitchFamily="49" charset="0"/>
              </a:rPr>
              <a:t>Задание 2. Соотнесите простейшие квадратные уравнения и ответы</a:t>
            </a:r>
            <a:endParaRPr lang="ru-RU" sz="3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ourier New" panose="02070309020205020404" pitchFamily="49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66800" y="2060850"/>
          <a:ext cx="7848600" cy="2749275"/>
        </p:xfrm>
        <a:graphic>
          <a:graphicData uri="http://schemas.openxmlformats.org/drawingml/2006/table">
            <a:tbl>
              <a:tblPr firstRow="1" firstCol="1" bandRow="1"/>
              <a:tblGrid>
                <a:gridCol w="2616200"/>
                <a:gridCol w="1033016"/>
                <a:gridCol w="4199384"/>
              </a:tblGrid>
              <a:tr h="549855">
                <a:tc>
                  <a:txBody>
                    <a:bodyPr/>
                    <a:lstStyle/>
                    <a:p>
                      <a:pPr marL="0" lvl="0" indent="0" algn="just" latinLnBrk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800" kern="100" dirty="0" smtClean="0">
                          <a:effectLst/>
                          <a:latin typeface="+mn-lt"/>
                          <a:ea typeface="Times New Roman"/>
                        </a:rPr>
                        <a:t>1)</a:t>
                      </a:r>
                      <a:r>
                        <a:rPr lang="ru-RU" sz="2800" kern="100" dirty="0" smtClean="0">
                          <a:effectLst/>
                          <a:latin typeface="+mn-lt"/>
                          <a:ea typeface="Times New Roman"/>
                        </a:rPr>
                        <a:t> х</a:t>
                      </a:r>
                      <a:r>
                        <a:rPr lang="ru-RU" sz="2800" kern="100" baseline="30000" dirty="0" smtClean="0"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ru-RU" sz="2800" kern="100" dirty="0">
                          <a:effectLst/>
                          <a:latin typeface="+mn-lt"/>
                          <a:ea typeface="Times New Roman"/>
                        </a:rPr>
                        <a:t> – 4 = 0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 latinLnBrk="1"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ru-RU" sz="2800" kern="10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2800" kern="100" dirty="0">
                          <a:effectLst/>
                          <a:latin typeface="+mn-lt"/>
                          <a:ea typeface="Times New Roman"/>
                        </a:rPr>
                        <a:t>х = 0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9855">
                <a:tc>
                  <a:txBody>
                    <a:bodyPr/>
                    <a:lstStyle/>
                    <a:p>
                      <a:pPr marL="0" lvl="0" indent="0" algn="just" latinLnBrk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800" kern="100" dirty="0" smtClean="0"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en-US" sz="2800" kern="100" dirty="0" smtClean="0">
                          <a:effectLst/>
                          <a:latin typeface="+mn-lt"/>
                          <a:ea typeface="Times New Roman"/>
                        </a:rPr>
                        <a:t>)</a:t>
                      </a:r>
                      <a:r>
                        <a:rPr lang="ru-RU" sz="2800" kern="100" dirty="0" smtClean="0">
                          <a:effectLst/>
                          <a:latin typeface="+mn-lt"/>
                          <a:ea typeface="Times New Roman"/>
                        </a:rPr>
                        <a:t> 3х</a:t>
                      </a:r>
                      <a:r>
                        <a:rPr lang="ru-RU" sz="2800" kern="100" baseline="30000" dirty="0" smtClean="0"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ru-RU" sz="2800" kern="100" dirty="0">
                          <a:effectLst/>
                          <a:latin typeface="+mn-lt"/>
                          <a:ea typeface="Times New Roman"/>
                        </a:rPr>
                        <a:t> = 27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 rotWithShape="1">
                      <a:blip r:embed="rId2"/>
                      <a:stretch>
                        <a:fillRect l="-86938" t="-124444" b="-326667"/>
                      </a:stretch>
                    </a:blipFill>
                  </a:tcPr>
                </a:tc>
              </a:tr>
              <a:tr h="549855">
                <a:tc>
                  <a:txBody>
                    <a:bodyPr/>
                    <a:lstStyle/>
                    <a:p>
                      <a:pPr marL="0" lvl="0" indent="0" algn="just" latinLnBrk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800" kern="100" dirty="0" smtClean="0">
                          <a:effectLst/>
                          <a:latin typeface="+mn-lt"/>
                          <a:ea typeface="Times New Roman"/>
                        </a:rPr>
                        <a:t>3</a:t>
                      </a:r>
                      <a:r>
                        <a:rPr lang="en-US" sz="2800" kern="100" dirty="0" smtClean="0">
                          <a:effectLst/>
                          <a:latin typeface="+mn-lt"/>
                          <a:ea typeface="Times New Roman"/>
                        </a:rPr>
                        <a:t>)</a:t>
                      </a:r>
                      <a:r>
                        <a:rPr lang="ru-RU" sz="2800" kern="100" dirty="0" smtClean="0">
                          <a:effectLst/>
                          <a:latin typeface="+mn-lt"/>
                          <a:ea typeface="Times New Roman"/>
                        </a:rPr>
                        <a:t> 6х</a:t>
                      </a:r>
                      <a:r>
                        <a:rPr lang="ru-RU" sz="2800" kern="100" baseline="30000" dirty="0" smtClean="0"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ru-RU" sz="2800" kern="100" dirty="0">
                          <a:effectLst/>
                          <a:latin typeface="+mn-lt"/>
                          <a:ea typeface="Times New Roman"/>
                        </a:rPr>
                        <a:t> = 0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latinLnBrk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800" kern="100" dirty="0" smtClean="0">
                          <a:effectLst/>
                          <a:latin typeface="+mn-lt"/>
                          <a:ea typeface="Times New Roman"/>
                        </a:rPr>
                        <a:t>c) </a:t>
                      </a:r>
                      <a:r>
                        <a:rPr lang="ru-RU" sz="2800" kern="100" dirty="0" smtClean="0">
                          <a:effectLst/>
                          <a:latin typeface="+mn-lt"/>
                          <a:ea typeface="Times New Roman"/>
                        </a:rPr>
                        <a:t>х </a:t>
                      </a:r>
                      <a:r>
                        <a:rPr lang="ru-RU" sz="2800" kern="100" dirty="0">
                          <a:effectLst/>
                          <a:latin typeface="+mn-lt"/>
                          <a:ea typeface="Times New Roman"/>
                        </a:rPr>
                        <a:t>= 3, -3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9855">
                <a:tc>
                  <a:txBody>
                    <a:bodyPr/>
                    <a:lstStyle/>
                    <a:p>
                      <a:pPr marL="0" lvl="0" indent="0" algn="just" latinLnBrk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800" kern="100" dirty="0" smtClean="0">
                          <a:effectLst/>
                          <a:latin typeface="+mn-lt"/>
                          <a:ea typeface="Times New Roman"/>
                        </a:rPr>
                        <a:t>4</a:t>
                      </a:r>
                      <a:r>
                        <a:rPr lang="en-US" sz="2800" kern="100" dirty="0" smtClean="0">
                          <a:effectLst/>
                          <a:latin typeface="+mn-lt"/>
                          <a:ea typeface="Times New Roman"/>
                        </a:rPr>
                        <a:t>)</a:t>
                      </a:r>
                      <a:r>
                        <a:rPr lang="ru-RU" sz="2800" kern="100" dirty="0" smtClean="0">
                          <a:effectLst/>
                          <a:latin typeface="+mn-lt"/>
                          <a:ea typeface="Times New Roman"/>
                        </a:rPr>
                        <a:t> х</a:t>
                      </a:r>
                      <a:r>
                        <a:rPr lang="ru-RU" sz="2800" kern="100" baseline="30000" dirty="0" smtClean="0"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ru-RU" sz="2800" kern="100" dirty="0">
                          <a:effectLst/>
                          <a:latin typeface="+mn-lt"/>
                          <a:ea typeface="Times New Roman"/>
                        </a:rPr>
                        <a:t> – 15 = 0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latinLnBrk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800" kern="100" dirty="0" smtClean="0">
                          <a:effectLst/>
                          <a:latin typeface="+mn-lt"/>
                          <a:ea typeface="Times New Roman"/>
                        </a:rPr>
                        <a:t>d) </a:t>
                      </a:r>
                      <a:r>
                        <a:rPr lang="ru-RU" sz="2800" kern="100" dirty="0" smtClean="0">
                          <a:effectLst/>
                          <a:latin typeface="+mn-lt"/>
                          <a:ea typeface="Times New Roman"/>
                        </a:rPr>
                        <a:t>х </a:t>
                      </a:r>
                      <a:r>
                        <a:rPr lang="ru-RU" sz="2800" kern="100" dirty="0">
                          <a:effectLst/>
                          <a:latin typeface="+mn-lt"/>
                          <a:ea typeface="Times New Roman"/>
                        </a:rPr>
                        <a:t>= 4, -</a:t>
                      </a:r>
                      <a:r>
                        <a:rPr lang="ru-RU" sz="2800" kern="100" dirty="0" smtClean="0">
                          <a:effectLst/>
                          <a:latin typeface="+mn-lt"/>
                          <a:ea typeface="Times New Roman"/>
                        </a:rPr>
                        <a:t>4</a:t>
                      </a:r>
                      <a:endParaRPr lang="ru-RU" sz="2800" kern="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9855">
                <a:tc>
                  <a:txBody>
                    <a:bodyPr/>
                    <a:lstStyle/>
                    <a:p>
                      <a:pPr marL="0" lvl="0" indent="0" algn="just" latinLnBrk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800" kern="100" dirty="0" smtClean="0">
                          <a:effectLst/>
                          <a:latin typeface="+mn-lt"/>
                          <a:ea typeface="Times New Roman"/>
                        </a:rPr>
                        <a:t>5</a:t>
                      </a:r>
                      <a:r>
                        <a:rPr lang="en-US" sz="2800" kern="100" dirty="0" smtClean="0">
                          <a:effectLst/>
                          <a:latin typeface="+mn-lt"/>
                          <a:ea typeface="Times New Roman"/>
                        </a:rPr>
                        <a:t>)</a:t>
                      </a:r>
                      <a:r>
                        <a:rPr lang="ru-RU" sz="2800" kern="100" dirty="0" smtClean="0">
                          <a:effectLst/>
                          <a:latin typeface="+mn-lt"/>
                          <a:ea typeface="Times New Roman"/>
                        </a:rPr>
                        <a:t> 2х</a:t>
                      </a:r>
                      <a:r>
                        <a:rPr lang="ru-RU" sz="2800" kern="100" baseline="30000" dirty="0" smtClean="0"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ru-RU" sz="2800" kern="100" dirty="0">
                          <a:effectLst/>
                          <a:latin typeface="+mn-lt"/>
                          <a:ea typeface="Times New Roman"/>
                        </a:rPr>
                        <a:t> = 32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latinLnBrk="1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800" kern="100" dirty="0" smtClean="0">
                          <a:effectLst/>
                          <a:latin typeface="+mn-lt"/>
                          <a:ea typeface="Times New Roman"/>
                        </a:rPr>
                        <a:t>e) </a:t>
                      </a:r>
                      <a:r>
                        <a:rPr lang="ru-RU" sz="2800" kern="100" dirty="0" smtClean="0">
                          <a:effectLst/>
                          <a:latin typeface="+mn-lt"/>
                          <a:ea typeface="Times New Roman"/>
                        </a:rPr>
                        <a:t>х </a:t>
                      </a:r>
                      <a:r>
                        <a:rPr lang="ru-RU" sz="2800" kern="100" dirty="0">
                          <a:effectLst/>
                          <a:latin typeface="+mn-lt"/>
                          <a:ea typeface="Times New Roman"/>
                        </a:rPr>
                        <a:t>= 2, - 2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196" name="TextBox 4"/>
          <p:cNvSpPr txBox="1">
            <a:spLocks noChangeArrowheads="1"/>
          </p:cNvSpPr>
          <p:nvPr/>
        </p:nvSpPr>
        <p:spPr bwMode="auto">
          <a:xfrm>
            <a:off x="1331913" y="5373688"/>
            <a:ext cx="7200900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Проверьте свои ответы: </a:t>
            </a:r>
          </a:p>
          <a:p>
            <a:pPr algn="ctr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ru-RU" altLang="ru-RU" b="1" dirty="0" smtClean="0">
                <a:latin typeface="+mn-lt"/>
                <a:cs typeface="Times New Roman" pitchFamily="18" charset="0"/>
              </a:rPr>
              <a:t>1-</a:t>
            </a:r>
            <a:r>
              <a:rPr lang="en-US" altLang="ru-RU" b="1" dirty="0" smtClean="0">
                <a:latin typeface="+mn-lt"/>
                <a:cs typeface="Times New Roman" pitchFamily="18" charset="0"/>
              </a:rPr>
              <a:t>e</a:t>
            </a:r>
            <a:r>
              <a:rPr lang="ru-RU" altLang="ru-RU" b="1" dirty="0" smtClean="0">
                <a:latin typeface="+mn-lt"/>
                <a:cs typeface="Times New Roman" pitchFamily="18" charset="0"/>
              </a:rPr>
              <a:t>;   2-</a:t>
            </a:r>
            <a:r>
              <a:rPr lang="en-US" altLang="ru-RU" b="1" dirty="0" smtClean="0">
                <a:latin typeface="+mn-lt"/>
                <a:cs typeface="Times New Roman" pitchFamily="18" charset="0"/>
              </a:rPr>
              <a:t>c</a:t>
            </a:r>
            <a:r>
              <a:rPr lang="ru-RU" altLang="ru-RU" b="1" dirty="0" smtClean="0">
                <a:latin typeface="+mn-lt"/>
                <a:cs typeface="Times New Roman" pitchFamily="18" charset="0"/>
              </a:rPr>
              <a:t>;   3-</a:t>
            </a:r>
            <a:r>
              <a:rPr lang="en-US" altLang="ru-RU" b="1" dirty="0" smtClean="0">
                <a:latin typeface="+mn-lt"/>
                <a:cs typeface="Times New Roman" pitchFamily="18" charset="0"/>
              </a:rPr>
              <a:t>a</a:t>
            </a:r>
            <a:r>
              <a:rPr lang="ru-RU" altLang="ru-RU" b="1" dirty="0" smtClean="0">
                <a:latin typeface="+mn-lt"/>
                <a:cs typeface="Times New Roman" pitchFamily="18" charset="0"/>
              </a:rPr>
              <a:t>;   4-</a:t>
            </a:r>
            <a:r>
              <a:rPr lang="en-US" altLang="ru-RU" b="1" dirty="0" smtClean="0">
                <a:latin typeface="+mn-lt"/>
                <a:cs typeface="Times New Roman" pitchFamily="18" charset="0"/>
              </a:rPr>
              <a:t>b</a:t>
            </a:r>
            <a:r>
              <a:rPr lang="ru-RU" altLang="ru-RU" b="1" dirty="0" smtClean="0">
                <a:latin typeface="+mn-lt"/>
                <a:cs typeface="Times New Roman" pitchFamily="18" charset="0"/>
              </a:rPr>
              <a:t>;   5-</a:t>
            </a:r>
            <a:r>
              <a:rPr lang="en-US" altLang="ru-RU" b="1" dirty="0" smtClean="0">
                <a:latin typeface="+mn-lt"/>
                <a:cs typeface="Times New Roman" pitchFamily="18" charset="0"/>
              </a:rPr>
              <a:t>d</a:t>
            </a:r>
            <a:endParaRPr lang="ru-RU" altLang="ru-RU" sz="2800" dirty="0" smtClean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1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498475"/>
            <a:ext cx="7772400" cy="1077913"/>
          </a:xfrm>
        </p:spPr>
        <p:txBody>
          <a:bodyPr/>
          <a:lstStyle/>
          <a:p>
            <a:pPr algn="ctr">
              <a:defRPr/>
            </a:pPr>
            <a:r>
              <a:rPr lang="ru-RU" sz="3200" dirty="0">
                <a:solidFill>
                  <a:schemeClr val="tx2">
                    <a:lumMod val="75000"/>
                  </a:schemeClr>
                </a:solidFill>
                <a:effectLst/>
              </a:rPr>
              <a:t>Задание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effectLst/>
              </a:rPr>
              <a:t>3. Найдите ошибку при решении уравнений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1066800" y="2276475"/>
          <a:ext cx="7848600" cy="2128838"/>
        </p:xfrm>
        <a:graphic>
          <a:graphicData uri="http://schemas.openxmlformats.org/drawingml/2006/table">
            <a:tbl>
              <a:tblPr/>
              <a:tblGrid>
                <a:gridCol w="2065338"/>
                <a:gridCol w="647700"/>
                <a:gridCol w="2305050"/>
                <a:gridCol w="1260475"/>
                <a:gridCol w="1570037"/>
              </a:tblGrid>
              <a:tr h="2128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4х</a:t>
                      </a:r>
                      <a:r>
                        <a:rPr kumimoji="0" lang="ru-RU" altLang="ru-RU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 = 36</a:t>
                      </a:r>
                      <a:b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</a:br>
                      <a:endParaRPr kumimoji="0" lang="ru-RU" alt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х</a:t>
                      </a:r>
                      <a:r>
                        <a:rPr kumimoji="0" lang="ru-RU" altLang="ru-RU" sz="32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 = 9,</a:t>
                      </a:r>
                      <a:b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</a:br>
                      <a: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х</a:t>
                      </a:r>
                      <a:r>
                        <a:rPr kumimoji="0" lang="ru-RU" altLang="ru-RU" sz="32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 = -9</a:t>
                      </a:r>
                    </a:p>
                  </a:txBody>
                  <a:tcPr marL="47625" marR="47625" marT="47625" marB="476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7625" marR="47625" marT="47625" marB="476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2х</a:t>
                      </a:r>
                      <a:r>
                        <a:rPr kumimoji="0" lang="ru-RU" altLang="ru-RU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 + 2 =0</a:t>
                      </a:r>
                      <a:b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</a:br>
                      <a:endParaRPr kumimoji="0" lang="ru-RU" alt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х</a:t>
                      </a:r>
                      <a:r>
                        <a:rPr kumimoji="0" lang="ru-RU" altLang="ru-RU" sz="32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 = 1,</a:t>
                      </a:r>
                      <a:b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</a:br>
                      <a: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х</a:t>
                      </a:r>
                      <a:r>
                        <a:rPr kumimoji="0" lang="ru-RU" altLang="ru-RU" sz="32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 = -1</a:t>
                      </a:r>
                    </a:p>
                  </a:txBody>
                  <a:tcPr marL="47625" marR="47625" marT="47625" marB="476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7625" marR="47625" marT="47625" marB="476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Black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9х</a:t>
                      </a:r>
                      <a:r>
                        <a:rPr kumimoji="0" lang="ru-RU" altLang="ru-RU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 =0</a:t>
                      </a:r>
                      <a:b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</a:br>
                      <a:endParaRPr kumimoji="0" lang="ru-RU" alt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х</a:t>
                      </a:r>
                      <a:r>
                        <a:rPr kumimoji="0" lang="ru-RU" altLang="ru-RU" sz="32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 = 3,</a:t>
                      </a:r>
                      <a:b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</a:br>
                      <a: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х</a:t>
                      </a:r>
                      <a:r>
                        <a:rPr kumimoji="0" lang="ru-RU" altLang="ru-RU" sz="32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 = -3</a:t>
                      </a:r>
                    </a:p>
                  </a:txBody>
                  <a:tcPr marL="47625" marR="47625" marT="47625" marB="476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143000" y="36513"/>
            <a:ext cx="7772400" cy="1755775"/>
          </a:xfrm>
        </p:spPr>
        <p:txBody>
          <a:bodyPr anchor="ctr"/>
          <a:lstStyle/>
          <a:p>
            <a:pPr eaLnBrk="1" hangingPunct="1">
              <a:defRPr/>
            </a:pPr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Станция </a:t>
            </a:r>
            <a:br>
              <a:rPr lang="ru-RU" sz="5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«Практическая»</a:t>
            </a:r>
          </a:p>
        </p:txBody>
      </p:sp>
      <p:pic>
        <p:nvPicPr>
          <p:cNvPr id="9219" name="Picture 19" descr="j039812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2781300"/>
            <a:ext cx="3240087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52463"/>
            <a:ext cx="7772400" cy="923925"/>
          </a:xfrm>
        </p:spPr>
        <p:txBody>
          <a:bodyPr/>
          <a:lstStyle/>
          <a:p>
            <a:pPr>
              <a:defRPr/>
            </a:pPr>
            <a:r>
              <a:rPr lang="ru-RU" sz="5400" dirty="0" smtClean="0">
                <a:solidFill>
                  <a:schemeClr val="tx2">
                    <a:lumMod val="75000"/>
                  </a:schemeClr>
                </a:solidFill>
              </a:rPr>
              <a:t>Решите уравнения:</a:t>
            </a:r>
            <a:endParaRPr lang="ru-RU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>
          <a:xfrm>
            <a:off x="1074738" y="2060575"/>
            <a:ext cx="7848600" cy="4114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altLang="ru-RU" sz="2800" dirty="0" smtClean="0">
                <a:effectLst/>
                <a:cs typeface="Times New Roman" pitchFamily="18" charset="0"/>
              </a:rPr>
              <a:t>   </a:t>
            </a:r>
            <a:r>
              <a:rPr lang="ru-RU" altLang="ru-RU" sz="2800" dirty="0" smtClean="0">
                <a:effectLst/>
                <a:cs typeface="Times New Roman" pitchFamily="18" charset="0"/>
              </a:rPr>
              <a:t>1) 6х </a:t>
            </a:r>
            <a:r>
              <a:rPr lang="ru-RU" altLang="ru-RU" sz="2800" dirty="0" smtClean="0">
                <a:effectLst/>
                <a:cs typeface="Times New Roman" pitchFamily="18" charset="0"/>
              </a:rPr>
              <a:t>– 8 – х</a:t>
            </a:r>
            <a:r>
              <a:rPr lang="ru-RU" altLang="ru-RU" sz="2800" baseline="30000" dirty="0" smtClean="0">
                <a:effectLst/>
                <a:cs typeface="Times New Roman" pitchFamily="18" charset="0"/>
              </a:rPr>
              <a:t>2</a:t>
            </a:r>
            <a:r>
              <a:rPr lang="ru-RU" altLang="ru-RU" sz="2800" dirty="0" smtClean="0">
                <a:effectLst/>
                <a:cs typeface="Times New Roman" pitchFamily="18" charset="0"/>
              </a:rPr>
              <a:t> = 0 </a:t>
            </a:r>
            <a:r>
              <a:rPr lang="ru-RU" alt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ctr">
              <a:buFontTx/>
              <a:buNone/>
            </a:pPr>
            <a:r>
              <a:rPr lang="ru-RU" altLang="ru-RU" sz="2800" dirty="0" smtClean="0">
                <a:effectLst/>
                <a:cs typeface="Times New Roman" pitchFamily="18" charset="0"/>
              </a:rPr>
              <a:t>2) х</a:t>
            </a:r>
            <a:r>
              <a:rPr lang="ru-RU" altLang="ru-RU" sz="2800" baseline="30000" dirty="0" smtClean="0">
                <a:effectLst/>
                <a:cs typeface="Times New Roman" pitchFamily="18" charset="0"/>
              </a:rPr>
              <a:t>2</a:t>
            </a:r>
            <a:r>
              <a:rPr lang="ru-RU" altLang="ru-RU" sz="2800" dirty="0" smtClean="0">
                <a:effectLst/>
                <a:cs typeface="Times New Roman" pitchFamily="18" charset="0"/>
              </a:rPr>
              <a:t> </a:t>
            </a:r>
            <a:r>
              <a:rPr lang="ru-RU" altLang="ru-RU" sz="2800" dirty="0" smtClean="0">
                <a:effectLst/>
                <a:cs typeface="Times New Roman" pitchFamily="18" charset="0"/>
              </a:rPr>
              <a:t>+ 2х – 3  = 0</a:t>
            </a:r>
          </a:p>
          <a:p>
            <a:pPr marL="0" indent="0" algn="ctr">
              <a:buFontTx/>
              <a:buNone/>
            </a:pPr>
            <a:r>
              <a:rPr lang="ru-RU" altLang="ru-RU" sz="2800" dirty="0" smtClean="0">
                <a:effectLst/>
                <a:cs typeface="Times New Roman" pitchFamily="18" charset="0"/>
              </a:rPr>
              <a:t>3) х</a:t>
            </a:r>
            <a:r>
              <a:rPr lang="ru-RU" altLang="ru-RU" sz="2800" baseline="30000" dirty="0" smtClean="0">
                <a:effectLst/>
                <a:cs typeface="Times New Roman" pitchFamily="18" charset="0"/>
              </a:rPr>
              <a:t>2</a:t>
            </a:r>
            <a:r>
              <a:rPr lang="ru-RU" altLang="ru-RU" sz="2800" dirty="0" smtClean="0">
                <a:effectLst/>
                <a:cs typeface="Times New Roman" pitchFamily="18" charset="0"/>
              </a:rPr>
              <a:t> </a:t>
            </a:r>
            <a:r>
              <a:rPr lang="ru-RU" altLang="ru-RU" sz="2800" dirty="0" smtClean="0">
                <a:effectLst/>
                <a:cs typeface="Times New Roman" pitchFamily="18" charset="0"/>
              </a:rPr>
              <a:t>– 2х – 35 = 0</a:t>
            </a:r>
          </a:p>
          <a:p>
            <a:pPr marL="0" indent="0" algn="ctr">
              <a:buFontTx/>
              <a:buNone/>
            </a:pPr>
            <a:r>
              <a:rPr lang="ru-RU" altLang="ru-RU" sz="2800" dirty="0" smtClean="0">
                <a:effectLst/>
                <a:cs typeface="Times New Roman" pitchFamily="18" charset="0"/>
              </a:rPr>
              <a:t>4) </a:t>
            </a:r>
            <a:r>
              <a:rPr lang="ru-RU" altLang="ru-RU" sz="2800" dirty="0" smtClean="0">
                <a:effectLst/>
                <a:cs typeface="Times New Roman" pitchFamily="18" charset="0"/>
              </a:rPr>
              <a:t>х</a:t>
            </a:r>
            <a:r>
              <a:rPr lang="ru-RU" altLang="ru-RU" sz="2800" baseline="30000" dirty="0" smtClean="0">
                <a:effectLst/>
                <a:cs typeface="Times New Roman" pitchFamily="18" charset="0"/>
              </a:rPr>
              <a:t>2</a:t>
            </a:r>
            <a:r>
              <a:rPr lang="ru-RU" altLang="ru-RU" sz="2800" dirty="0" smtClean="0">
                <a:effectLst/>
                <a:cs typeface="Times New Roman" pitchFamily="18" charset="0"/>
              </a:rPr>
              <a:t> </a:t>
            </a:r>
            <a:r>
              <a:rPr lang="ru-RU" altLang="ru-RU" sz="2800" dirty="0" smtClean="0">
                <a:effectLst/>
                <a:cs typeface="Times New Roman" pitchFamily="18" charset="0"/>
              </a:rPr>
              <a:t>– 4х + 3 = 0</a:t>
            </a:r>
          </a:p>
          <a:p>
            <a:pPr marL="0" indent="0">
              <a:buFontTx/>
              <a:buNone/>
            </a:pPr>
            <a:endParaRPr lang="ru-RU" altLang="ru-RU" sz="2800" dirty="0" smtClean="0"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1042988" y="2565400"/>
            <a:ext cx="1441450" cy="647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pPr>
              <a:defRPr/>
            </a:pPr>
            <a:r>
              <a:rPr lang="ru-RU" dirty="0">
                <a:solidFill>
                  <a:schemeClr val="tx1"/>
                </a:solidFill>
                <a:latin typeface="Arial" charset="0"/>
              </a:rPr>
              <a:t>4; 2  </a:t>
            </a:r>
            <a:r>
              <a:rPr lang="ru-RU" b="1" dirty="0">
                <a:solidFill>
                  <a:schemeClr val="tx1"/>
                </a:solidFill>
                <a:latin typeface="Arial" charset="0"/>
              </a:rPr>
              <a:t>Т</a:t>
            </a:r>
            <a:endParaRPr lang="ru-RU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1042988" y="4221163"/>
            <a:ext cx="1441450" cy="647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pPr>
              <a:defRPr/>
            </a:pPr>
            <a:r>
              <a:rPr lang="ru-RU" dirty="0">
                <a:solidFill>
                  <a:schemeClr val="tx1"/>
                </a:solidFill>
                <a:latin typeface="Arial" charset="0"/>
              </a:rPr>
              <a:t>1; -3  </a:t>
            </a:r>
            <a:r>
              <a:rPr lang="ru-RU" b="1" dirty="0">
                <a:solidFill>
                  <a:schemeClr val="tx1"/>
                </a:solidFill>
                <a:latin typeface="Arial" charset="0"/>
              </a:rPr>
              <a:t>В</a:t>
            </a:r>
            <a:r>
              <a:rPr lang="ru-RU" dirty="0">
                <a:solidFill>
                  <a:schemeClr val="tx1"/>
                </a:solidFill>
                <a:latin typeface="Arial" charset="0"/>
              </a:rPr>
              <a:t>  </a:t>
            </a: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7235825" y="2349500"/>
            <a:ext cx="1439863" cy="647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pPr>
              <a:defRPr/>
            </a:pPr>
            <a:r>
              <a:rPr lang="ru-RU" dirty="0">
                <a:solidFill>
                  <a:schemeClr val="tx1"/>
                </a:solidFill>
                <a:latin typeface="Arial" charset="0"/>
              </a:rPr>
              <a:t>-7; 5  </a:t>
            </a:r>
            <a:r>
              <a:rPr lang="ru-RU" b="1" dirty="0">
                <a:solidFill>
                  <a:schemeClr val="tx1"/>
                </a:solidFill>
                <a:latin typeface="Arial" charset="0"/>
              </a:rPr>
              <a:t>И</a:t>
            </a:r>
            <a:endParaRPr lang="ru-RU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7250113" y="3573463"/>
            <a:ext cx="1441450" cy="647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pPr>
              <a:defRPr/>
            </a:pPr>
            <a:r>
              <a:rPr lang="ru-RU" dirty="0">
                <a:solidFill>
                  <a:schemeClr val="tx1"/>
                </a:solidFill>
                <a:latin typeface="Arial" charset="0"/>
              </a:rPr>
              <a:t>3; 1  </a:t>
            </a:r>
            <a:r>
              <a:rPr lang="ru-RU" b="1" dirty="0">
                <a:solidFill>
                  <a:schemeClr val="tx1"/>
                </a:solidFill>
                <a:latin typeface="Arial" charset="0"/>
              </a:rPr>
              <a:t>Е</a:t>
            </a:r>
            <a:endParaRPr lang="ru-RU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924300" y="4259263"/>
            <a:ext cx="1439863" cy="647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pPr>
              <a:defRPr/>
            </a:pPr>
            <a:r>
              <a:rPr lang="ru-RU" dirty="0">
                <a:solidFill>
                  <a:schemeClr val="tx1"/>
                </a:solidFill>
                <a:latin typeface="Arial" charset="0"/>
              </a:rPr>
              <a:t>-1; 3  </a:t>
            </a:r>
            <a:r>
              <a:rPr lang="ru-RU" b="1" dirty="0">
                <a:solidFill>
                  <a:schemeClr val="tx1"/>
                </a:solidFill>
                <a:latin typeface="Arial" charset="0"/>
              </a:rPr>
              <a:t>С</a:t>
            </a:r>
            <a:endParaRPr lang="ru-RU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258888" y="5389563"/>
            <a:ext cx="7634287" cy="503237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pPr>
              <a:defRPr/>
            </a:pPr>
            <a:r>
              <a:rPr lang="ru-RU" dirty="0">
                <a:solidFill>
                  <a:schemeClr val="tx1"/>
                </a:solidFill>
                <a:latin typeface="Arial" charset="0"/>
              </a:rPr>
              <a:t>Французский математик Франсуа …</a:t>
            </a: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7637463" y="5389563"/>
            <a:ext cx="1439862" cy="647700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Arial" charset="0"/>
              </a:rPr>
              <a:t>ВИЕТ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Теорема, обратная теореме Виета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l="-1009" r="-2717"/>
            </a:stretch>
          </a:blipFill>
        </p:spPr>
        <p:txBody>
          <a:bodyPr/>
          <a:lstStyle/>
          <a:p>
            <a:pPr>
              <a:defRPr/>
            </a:pPr>
            <a:r>
              <a:rPr lang="ru-RU" dirty="0">
                <a:noFill/>
              </a:rPr>
              <a:t> 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theme/theme1.xml><?xml version="1.0" encoding="utf-8"?>
<a:theme xmlns:a="http://schemas.openxmlformats.org/drawingml/2006/main" name="Высокое напряжение">
  <a:themeElements>
    <a:clrScheme name="Высокое напряжение 4">
      <a:dk1>
        <a:srgbClr val="000000"/>
      </a:dk1>
      <a:lt1>
        <a:srgbClr val="FFFFCC"/>
      </a:lt1>
      <a:dk2>
        <a:srgbClr val="FF6600"/>
      </a:dk2>
      <a:lt2>
        <a:srgbClr val="333300"/>
      </a:lt2>
      <a:accent1>
        <a:srgbClr val="800000"/>
      </a:accent1>
      <a:accent2>
        <a:srgbClr val="CC6600"/>
      </a:accent2>
      <a:accent3>
        <a:srgbClr val="FFFFE2"/>
      </a:accent3>
      <a:accent4>
        <a:srgbClr val="000000"/>
      </a:accent4>
      <a:accent5>
        <a:srgbClr val="C0AAAA"/>
      </a:accent5>
      <a:accent6>
        <a:srgbClr val="B95C00"/>
      </a:accent6>
      <a:hlink>
        <a:srgbClr val="808000"/>
      </a:hlink>
      <a:folHlink>
        <a:srgbClr val="FFCC66"/>
      </a:folHlink>
    </a:clrScheme>
    <a:fontScheme name="Высокое напряжение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Высокое напряжение 1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99FFCC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CAFFE2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ысокое напряжение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B9B9E7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окое напряжение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окое напряжение 4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0AAAA"/>
        </a:accent5>
        <a:accent6>
          <a:srgbClr val="B95C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окое напряжение 5">
        <a:dk1>
          <a:srgbClr val="1C3956"/>
        </a:dk1>
        <a:lt1>
          <a:srgbClr val="FFFFFF"/>
        </a:lt1>
        <a:dk2>
          <a:srgbClr val="003366"/>
        </a:dk2>
        <a:lt2>
          <a:srgbClr val="DDDDDD"/>
        </a:lt2>
        <a:accent1>
          <a:srgbClr val="3D7CBB"/>
        </a:accent1>
        <a:accent2>
          <a:srgbClr val="00152A"/>
        </a:accent2>
        <a:accent3>
          <a:srgbClr val="AAADB8"/>
        </a:accent3>
        <a:accent4>
          <a:srgbClr val="DADADA"/>
        </a:accent4>
        <a:accent5>
          <a:srgbClr val="AFBFDA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ысокое напряжение 6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B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окое напряжение 7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3554</TotalTime>
  <Words>372</Words>
  <Application>Microsoft Office PowerPoint</Application>
  <PresentationFormat>Экран (4:3)</PresentationFormat>
  <Paragraphs>114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Высокое напряжение</vt:lpstr>
      <vt:lpstr>Презентация PowerPoint</vt:lpstr>
      <vt:lpstr>Презентация PowerPoint</vt:lpstr>
      <vt:lpstr>Станция «Теоретическая»</vt:lpstr>
      <vt:lpstr> Станция «Разминка»</vt:lpstr>
      <vt:lpstr>Задание 2. Соотнесите простейшие квадратные уравнения и ответы</vt:lpstr>
      <vt:lpstr>Задание 3. Найдите ошибку при решении уравнений</vt:lpstr>
      <vt:lpstr>Станция  «Практическая»</vt:lpstr>
      <vt:lpstr>Решите уравнения:</vt:lpstr>
      <vt:lpstr>Теорема, обратная теореме Виета</vt:lpstr>
      <vt:lpstr>Выполните задания:</vt:lpstr>
      <vt:lpstr>Станция «Историческая»</vt:lpstr>
      <vt:lpstr>Франсуа Виет  (1540-1603)  </vt:lpstr>
      <vt:lpstr>Бхаскара Агарья  (1114-1185)</vt:lpstr>
      <vt:lpstr>Кристиан Вольф</vt:lpstr>
      <vt:lpstr>Сильвестр Джеймс Джозеф</vt:lpstr>
      <vt:lpstr>Задача индийского математика 12 века Бхаскары</vt:lpstr>
      <vt:lpstr>Станция «Самостоятельная» </vt:lpstr>
      <vt:lpstr>Станция  «Конечная»</vt:lpstr>
      <vt:lpstr>                          </vt:lpstr>
      <vt:lpstr>Презентация PowerPoint</vt:lpstr>
    </vt:vector>
  </TitlesOfParts>
  <Company>MouGimn53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Гость</dc:creator>
  <cp:lastModifiedBy>hp 1</cp:lastModifiedBy>
  <cp:revision>140</cp:revision>
  <dcterms:created xsi:type="dcterms:W3CDTF">2006-12-05T12:23:12Z</dcterms:created>
  <dcterms:modified xsi:type="dcterms:W3CDTF">2014-02-03T14:02:51Z</dcterms:modified>
</cp:coreProperties>
</file>