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68" r:id="rId4"/>
    <p:sldId id="256" r:id="rId5"/>
    <p:sldId id="257" r:id="rId6"/>
    <p:sldId id="260" r:id="rId7"/>
    <p:sldId id="262" r:id="rId8"/>
    <p:sldId id="258" r:id="rId9"/>
    <p:sldId id="261" r:id="rId10"/>
    <p:sldId id="266" r:id="rId11"/>
    <p:sldId id="271" r:id="rId12"/>
    <p:sldId id="272" r:id="rId13"/>
    <p:sldId id="27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0033CC"/>
    <a:srgbClr val="009900"/>
    <a:srgbClr val="993300"/>
    <a:srgbClr val="CC00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79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8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551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C2815-A006-44C1-B705-A9765B7ED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91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82A2A-322F-49C1-80DF-AFBE28910D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59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766064-4975-4032-AC9E-9780F9BDB3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1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5E6FD-A0D5-4A7E-B8D5-0618BB70FF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52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AAE55-085F-46FD-BEF9-CA40D6C878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63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21193A-7AAB-4649-BADB-D317C96B3F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01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37A24-DBFC-400D-8876-612D4D011C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90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3BC68-1C5C-4575-9DE4-DD881F3A7C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74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177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89DCD-41A9-4A29-86D2-4EE84A315B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96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E4EC3-7959-4E65-A79E-183AA9D395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82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83346-B300-4C34-98F9-07FA3FAD28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2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59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44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38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01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21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88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47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35C9F-956F-49CC-86BF-62B504B8701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94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1DB2A1-42DA-41B7-B23E-1EEE4428888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6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5766" y="404664"/>
            <a:ext cx="7316553" cy="4752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 </a:t>
            </a:r>
          </a:p>
          <a:p>
            <a:pPr algn="ctr"/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Формы и методы работы с родителями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(заседание  школьного методического объединения  классных руководителей)</a:t>
            </a:r>
          </a:p>
          <a:p>
            <a:pPr algn="ctr"/>
            <a:endParaRPr 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Подготовила классный руководитель 11 «А» класса</a:t>
            </a:r>
          </a:p>
          <a:p>
            <a:pPr algn="ctr"/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Косачёва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Татьяна Анатольевна</a:t>
            </a:r>
          </a:p>
          <a:p>
            <a:pPr algn="ctr"/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МУНИЦИПАЛЬНОЕ ОБЩЕОБРАЗОВАТЕЛЬНОЕ БЮДЖЕТНОЕ УЧРЕЖДЕНИЕ</a:t>
            </a:r>
          </a:p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СРЕДНЯЯ ОБЩЕОБРАЗОВАТЕЛЬНАЯ ШКОЛА № 3</a:t>
            </a:r>
          </a:p>
          <a:p>
            <a:pPr algn="ctr"/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Ноябрь, 2012 год</a:t>
            </a:r>
          </a:p>
          <a:p>
            <a:pPr algn="ctr"/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5400" b="1" dirty="0">
              <a:solidFill>
                <a:schemeClr val="tx1">
                  <a:lumMod val="75000"/>
                  <a:lumOff val="25000"/>
                </a:schemeClr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12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1" b="2668"/>
          <a:stretch/>
        </p:blipFill>
        <p:spPr bwMode="auto">
          <a:xfrm>
            <a:off x="4355976" y="1"/>
            <a:ext cx="47880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Documents and Settings\User\Рабочий стол\1 сентября\P11208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938">
            <a:off x="147231" y="317246"/>
            <a:ext cx="5765205" cy="4323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Documents and Settings\User\Мои документы\Загрузки\шк 1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25144"/>
            <a:ext cx="2664296" cy="199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Обжигающие - Школа - это ми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2" y="5509834"/>
            <a:ext cx="216024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8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1 сентября\P11207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338495"/>
            <a:ext cx="4032447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User\Рабочий стол\1 сентября\P112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32680"/>
            <a:ext cx="4018425" cy="301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Documents and Settings\User\Рабочий стол\1 сентября\1сент.2012 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3" y="3664772"/>
            <a:ext cx="4069500" cy="305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Documents and Settings\User\Рабочий стол\1 сентября\P11208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624" y="3498511"/>
            <a:ext cx="4243221" cy="318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14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8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8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1 сентября\1сент.2012 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" y="116632"/>
            <a:ext cx="8929531" cy="669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User\Рабочий стол\1 сентября\1сент.2012 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" y="160851"/>
            <a:ext cx="8929531" cy="669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User\Рабочий стол\1 сентября\фото 1сент.2012\1сент.2012 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547" y="248849"/>
            <a:ext cx="4824536" cy="643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Всё)\Фотографии\Учебный год\SDC119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8" y="248849"/>
            <a:ext cx="4933892" cy="657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Documents and Settings\User\Рабочий стол\1 сентября\1сент.2012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" y="105139"/>
            <a:ext cx="8924730" cy="669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олна 6"/>
          <p:cNvSpPr/>
          <p:nvPr/>
        </p:nvSpPr>
        <p:spPr>
          <a:xfrm>
            <a:off x="827584" y="5661248"/>
            <a:ext cx="7920880" cy="914400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 П А С И Б О   ЗА   В Н И М А Н И Е !</a:t>
            </a:r>
            <a:endParaRPr lang="ru-RU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8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11560" y="692696"/>
            <a:ext cx="7416824" cy="338437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«Ребенок - зеркало семьи; как в капле воды отражается солнце, так в  детях отражается нравственная чистота матери и отца». </a:t>
            </a: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                                                                 </a:t>
            </a:r>
          </a:p>
          <a:p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                                                    В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. А. Сухомлинский 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13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06" y="-26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1475656" y="548680"/>
            <a:ext cx="5544615" cy="1587624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ФОРМЫ РАБОТЫ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 РОДИТЕЛЯМИ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0" y="2285962"/>
            <a:ext cx="3240360" cy="1287054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ПОСЕЩЕНИЕ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СЕМЬИ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46079" y="3869364"/>
            <a:ext cx="3168352" cy="128782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ИНДИВИДУАЛЬНЫЕ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КОНСУЛЬТАЦИИ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699917" y="2287266"/>
            <a:ext cx="3193876" cy="1285749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ПЕРЕПИСКА 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РОДИТЕЛЯМИ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644008" y="3869364"/>
            <a:ext cx="3265884" cy="1279646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РОДИТЕЛЬСКИЕ СОБРАНИЯ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 rot="728913">
            <a:off x="3435942" y="1809514"/>
            <a:ext cx="304351" cy="206565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2000749">
            <a:off x="2255861" y="1518146"/>
            <a:ext cx="275395" cy="81568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9124180">
            <a:off x="6755883" y="1425240"/>
            <a:ext cx="275395" cy="87904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20815891">
            <a:off x="5152351" y="1759872"/>
            <a:ext cx="300037" cy="214393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72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844" cy="710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4521155" y="332656"/>
            <a:ext cx="3265884" cy="1279646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РОДИТЕЛЬСКИЕ СОБРАНИЯ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80422" y="677004"/>
            <a:ext cx="2931843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ПРАКТИКУМ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11456" y="2348880"/>
            <a:ext cx="2880320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РОЛЕВАЯ ИГРА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48997" y="3789040"/>
            <a:ext cx="2908853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ЛЕКЦИЯ С ЭЛЕМЕНТАМИ БЕСЕДЫ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510470" y="3831263"/>
            <a:ext cx="2664296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ТРЕНИНГ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 rot="2700837">
            <a:off x="4094308" y="1461040"/>
            <a:ext cx="484632" cy="126014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676312">
            <a:off x="5133791" y="1920326"/>
            <a:ext cx="484632" cy="178925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21410200">
            <a:off x="6586389" y="2093114"/>
            <a:ext cx="484632" cy="161358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4987558">
            <a:off x="3579648" y="353236"/>
            <a:ext cx="484632" cy="121720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91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3077886"/>
            <a:ext cx="79523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Родительское собрание по теме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«Качество образования».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4" descr="P10008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9946" y="418809"/>
            <a:ext cx="3458200" cy="2592288"/>
          </a:xfrm>
          <a:prstGeom prst="rect">
            <a:avLst/>
          </a:prstGeom>
          <a:noFill/>
        </p:spPr>
      </p:pic>
      <p:pic>
        <p:nvPicPr>
          <p:cNvPr id="4" name="Picture 4" descr="P10008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9181" y="3817655"/>
            <a:ext cx="3794194" cy="2844251"/>
          </a:xfrm>
          <a:prstGeom prst="rect">
            <a:avLst/>
          </a:prstGeom>
          <a:noFill/>
        </p:spPr>
      </p:pic>
      <p:pic>
        <p:nvPicPr>
          <p:cNvPr id="5" name="Picture 5" descr="P10008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794" y="332656"/>
            <a:ext cx="3684193" cy="2764595"/>
          </a:xfrm>
          <a:prstGeom prst="rect">
            <a:avLst/>
          </a:prstGeom>
          <a:noFill/>
        </p:spPr>
      </p:pic>
      <p:pic>
        <p:nvPicPr>
          <p:cNvPr id="7" name="Picture 5" descr="P100086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7" y="3787959"/>
            <a:ext cx="3816424" cy="286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3203848" y="163690"/>
            <a:ext cx="2931843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ПРАКТИКУМ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3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9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Всё)\Фотографии\Школьные, Ровесники\Новая папка\10\P11006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76" y="540363"/>
            <a:ext cx="3851516" cy="28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Всё)\Фотографии\Школьные, Ровесники\Новая папка\10\P11006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3703960" cy="277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Всё)\Фотографии\Школьные, Ровесники\Новая папка\10\P1100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3808875" cy="285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241" y="1700808"/>
            <a:ext cx="45100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Родительское собрание по теме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«КУЛЬТУРА СЕМЕЙНЫХ ОТНОШЕНИЙ».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95536" y="260648"/>
            <a:ext cx="2880320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РОЛЕВАЯ ИГРА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4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9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2996952"/>
            <a:ext cx="4032250" cy="31162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2713" y="388030"/>
            <a:ext cx="42450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Родительское собрание по теме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«детское одиночество».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31438" y="1700808"/>
            <a:ext cx="2931843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ПСИХОЛОГИЧЕСКИЙ ТРЕНИНГ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999" y="741973"/>
            <a:ext cx="4103812" cy="2768445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2718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" y="0"/>
            <a:ext cx="9143999" cy="689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P10006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8" y="2060848"/>
            <a:ext cx="2502073" cy="187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10007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9" y="143703"/>
            <a:ext cx="2442178" cy="183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4239207" y="3955831"/>
            <a:ext cx="3672407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участие в работе педсовета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419872" y="450032"/>
            <a:ext cx="3599722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организация помощи школе и классу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46577" y="1578124"/>
            <a:ext cx="3558951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организация и проведение внеклассных мероприятий в классе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419872" y="2780928"/>
            <a:ext cx="3554827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частие в работе общешкольного родительского комитета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585" y="4077072"/>
            <a:ext cx="2501126" cy="1687268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6861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72400" cy="6408712"/>
          </a:xfrm>
        </p:spPr>
        <p:txBody>
          <a:bodyPr/>
          <a:lstStyle/>
          <a:p>
            <a:pPr algn="l"/>
            <a:r>
              <a:rPr lang="ru-RU" sz="2000" dirty="0" smtClean="0">
                <a:latin typeface="Mistral" pitchFamily="66" charset="0"/>
                <a:ea typeface="Arial Unicode MS" pitchFamily="34" charset="-128"/>
                <a:cs typeface="Arial Unicode MS" pitchFamily="34" charset="-128"/>
              </a:rPr>
              <a:t>            </a:t>
            </a:r>
            <a:r>
              <a:rPr lang="ru-RU" sz="2000" b="1" dirty="0" smtClean="0">
                <a:latin typeface="Mistral" pitchFamily="66" charset="0"/>
                <a:ea typeface="Arial Unicode MS" pitchFamily="34" charset="-128"/>
                <a:cs typeface="Arial Unicode MS" pitchFamily="34" charset="-128"/>
              </a:rPr>
              <a:t>ПРАВИЛА ПРОВЕДЕНИЯ РОДИТЕЛЬСКОГО СОБРАНИЯ.</a:t>
            </a:r>
            <a:br>
              <a:rPr lang="ru-RU" sz="2000" b="1" dirty="0" smtClean="0">
                <a:latin typeface="Mistral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2000" b="1" dirty="0">
                <a:latin typeface="Mistral" pitchFamily="66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000" b="1" dirty="0">
                <a:latin typeface="Mistral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ru-RU" sz="1400" b="1" dirty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ru-RU" sz="1400" b="1" dirty="0" smtClean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Классному </a:t>
            </a:r>
            <a:r>
              <a:rPr lang="ru-RU" sz="1400" b="1" dirty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руководителю нужно перед зеркалом своей души научиться «вкусно, изобретательно и оригинально»  рассказывать о жизни в классе и о детях</a:t>
            </a:r>
            <a:r>
              <a:rPr lang="ru-RU" sz="1400" b="1" dirty="0" smtClean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.</a:t>
            </a:r>
            <a:br>
              <a:rPr lang="ru-RU" sz="1400" b="1" dirty="0" smtClean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1400" b="1" dirty="0" smtClean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>
                <a:solidFill>
                  <a:srgbClr val="CC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2. </a:t>
            </a:r>
            <a:r>
              <a:rPr lang="ru-RU" sz="1400" b="1" dirty="0" smtClean="0">
                <a:solidFill>
                  <a:srgbClr val="CC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У </a:t>
            </a:r>
            <a:r>
              <a:rPr lang="ru-RU" sz="1400" b="1" dirty="0">
                <a:solidFill>
                  <a:srgbClr val="CC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родителей тогда появляется любовь к школе и к классу, когда они много и по хорошему принимают участие в жизни класса</a:t>
            </a:r>
            <a:r>
              <a:rPr lang="ru-RU" sz="1400" b="1" dirty="0" smtClean="0">
                <a:solidFill>
                  <a:srgbClr val="CC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.</a:t>
            </a:r>
            <a:br>
              <a:rPr lang="ru-RU" sz="1400" b="1" dirty="0" smtClean="0">
                <a:solidFill>
                  <a:srgbClr val="CC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 smtClean="0">
                <a:solidFill>
                  <a:srgbClr val="CC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1400" b="1" dirty="0" smtClean="0">
                <a:solidFill>
                  <a:srgbClr val="CC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3.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Родительское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собрание – монолог классного руководителя – наименее удачная форма его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проведения.</a:t>
            </a:r>
            <a:b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>
                <a:solidFill>
                  <a:srgbClr val="9933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4. </a:t>
            </a:r>
            <a:r>
              <a:rPr lang="ru-RU" sz="1400" b="1" dirty="0" smtClean="0">
                <a:solidFill>
                  <a:srgbClr val="9933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Важно </a:t>
            </a:r>
            <a:r>
              <a:rPr lang="ru-RU" sz="1400" b="1" dirty="0">
                <a:solidFill>
                  <a:srgbClr val="9933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всегда помнить одну особенность всех собраний: о чем бы на них ни шла речь, как бы ни были бурны и шумны дебаты, однако после окончания собрания, то о чем так пылко спорили, тут же забывается. Нужно сразу же по ходу собрания каждую идею, каждое предложение, каждый совет, если они приняты всеми или большинством, в кратчайшие сроки, по свежим следам, совместно с наиболее заинтересованными родителями, разработать до уровня планового задания и приступить к реализации</a:t>
            </a:r>
            <a:r>
              <a:rPr lang="ru-RU" sz="1400" b="1" dirty="0" smtClean="0">
                <a:solidFill>
                  <a:srgbClr val="9933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.</a:t>
            </a:r>
            <a:br>
              <a:rPr lang="ru-RU" sz="1400" b="1" dirty="0" smtClean="0">
                <a:solidFill>
                  <a:srgbClr val="9933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1400" b="1" dirty="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>
                <a:solidFill>
                  <a:srgbClr val="0099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5. Собрание не должно заниматься обсуждением и осуждением личностей учащихся</a:t>
            </a:r>
            <a:r>
              <a:rPr lang="ru-RU" sz="1400" b="1" dirty="0" smtClean="0">
                <a:solidFill>
                  <a:srgbClr val="0099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.</a:t>
            </a:r>
            <a:br>
              <a:rPr lang="ru-RU" sz="1400" b="1" dirty="0" smtClean="0">
                <a:solidFill>
                  <a:srgbClr val="0099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 smtClean="0">
                <a:solidFill>
                  <a:srgbClr val="0099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br>
              <a:rPr lang="ru-RU" sz="1400" b="1" dirty="0" smtClean="0">
                <a:solidFill>
                  <a:srgbClr val="0099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>
                <a:solidFill>
                  <a:srgbClr val="00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6. Родительское собрание должно просвещать родителей, а не констатировать ошибки и неудачи детей в учебе</a:t>
            </a:r>
            <a:r>
              <a:rPr lang="ru-RU" sz="1400" b="1" dirty="0" smtClean="0">
                <a:solidFill>
                  <a:srgbClr val="00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.</a:t>
            </a:r>
            <a:br>
              <a:rPr lang="ru-RU" sz="1400" b="1" dirty="0" smtClean="0">
                <a:solidFill>
                  <a:srgbClr val="00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 smtClean="0">
                <a:solidFill>
                  <a:srgbClr val="00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br>
              <a:rPr lang="ru-RU" sz="1400" b="1" dirty="0" smtClean="0">
                <a:solidFill>
                  <a:srgbClr val="00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>
                <a:solidFill>
                  <a:srgbClr val="D60093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7. </a:t>
            </a:r>
            <a:r>
              <a:rPr lang="ru-RU" sz="1400" b="1" dirty="0" smtClean="0">
                <a:solidFill>
                  <a:srgbClr val="D60093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Если </a:t>
            </a:r>
            <a:r>
              <a:rPr lang="ru-RU" sz="1400" b="1" dirty="0">
                <a:solidFill>
                  <a:srgbClr val="D60093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родители в большинстве своем на собрания не ходят, значит, они не любят своих детей или они «голосуют ногами» против формы и содержания проводимых собраний.</a:t>
            </a:r>
            <a:endParaRPr lang="ru-RU" sz="1400" b="1" dirty="0">
              <a:solidFill>
                <a:srgbClr val="D60093"/>
              </a:solidFill>
              <a:latin typeface="Mistral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971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арандаши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167</Words>
  <Application>Microsoft Office PowerPoint</Application>
  <PresentationFormat>Экран (4:3)</PresentationFormat>
  <Paragraphs>47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Карандаши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ПРАВИЛА ПРОВЕДЕНИЯ РОДИТЕЛЬСКОГО СОБРАНИЯ.  1.  Классному руководителю нужно перед зеркалом своей души научиться «вкусно, изобретательно и оригинально»  рассказывать о жизни в классе и о детях.  2. У родителей тогда появляется любовь к школе и к классу, когда они много и по хорошему принимают участие в жизни класса.  3. Родительское собрание – монолог классного руководителя – наименее удачная форма его проведения.  4. Важно всегда помнить одну особенность всех собраний: о чем бы на них ни шла речь, как бы ни были бурны и шумны дебаты, однако после окончания собрания, то о чем так пылко спорили, тут же забывается. Нужно сразу же по ходу собрания каждую идею, каждое предложение, каждый совет, если они приняты всеми или большинством, в кратчайшие сроки, по свежим следам, совместно с наиболее заинтересованными родителями, разработать до уровня планового задания и приступить к реализации.  5. Собрание не должно заниматься обсуждением и осуждением личностей учащихся.   6. Родительское собрание должно просвещать родителей, а не констатировать ошибки и неудачи детей в учебе.   7. Если родители в большинстве своем на собрания не ходят, значит, они не любят своих детей или они «голосуют ногами» против формы и содержания проводимых собраний.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29</cp:revision>
  <dcterms:created xsi:type="dcterms:W3CDTF">2012-11-02T19:10:50Z</dcterms:created>
  <dcterms:modified xsi:type="dcterms:W3CDTF">2015-02-11T21:41:19Z</dcterms:modified>
</cp:coreProperties>
</file>