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1" r:id="rId3"/>
    <p:sldId id="260" r:id="rId4"/>
    <p:sldId id="258" r:id="rId5"/>
    <p:sldId id="267" r:id="rId6"/>
    <p:sldId id="259" r:id="rId7"/>
    <p:sldId id="268" r:id="rId8"/>
    <p:sldId id="262" r:id="rId9"/>
    <p:sldId id="269" r:id="rId10"/>
    <p:sldId id="263" r:id="rId11"/>
    <p:sldId id="270" r:id="rId12"/>
    <p:sldId id="271" r:id="rId13"/>
    <p:sldId id="264" r:id="rId14"/>
    <p:sldId id="272" r:id="rId15"/>
    <p:sldId id="265" r:id="rId16"/>
    <p:sldId id="273" r:id="rId17"/>
    <p:sldId id="266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5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79" autoAdjust="0"/>
  </p:normalViewPr>
  <p:slideViewPr>
    <p:cSldViewPr>
      <p:cViewPr>
        <p:scale>
          <a:sx n="75" d="100"/>
          <a:sy n="75" d="100"/>
        </p:scale>
        <p:origin x="-36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34A6D90-FF70-4521-BDE1-9544CF3D10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8C2B527-F870-4522-96B8-15FCEBF1DC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6799C-A84C-411B-8522-8F54A612A525}" type="slidenum">
              <a:rPr lang="ru-RU"/>
              <a:pPr/>
              <a:t>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2EC7D-F228-4E3B-AA92-A4924CCCCC5F}" type="slidenum">
              <a:rPr lang="ru-RU"/>
              <a:pPr/>
              <a:t>10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9FD06-5E91-495E-B23E-C5F471D89F1C}" type="slidenum">
              <a:rPr lang="ru-RU"/>
              <a:pPr/>
              <a:t>11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D08BB-48E6-44AA-B1BA-30A2F13FF73D}" type="slidenum">
              <a:rPr lang="ru-RU"/>
              <a:pPr/>
              <a:t>12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DA230-CB53-45F4-8D7D-C616F252E194}" type="slidenum">
              <a:rPr lang="ru-RU"/>
              <a:pPr/>
              <a:t>13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BB42C-D72E-4253-88AB-D93752E1AD9B}" type="slidenum">
              <a:rPr lang="ru-RU"/>
              <a:pPr/>
              <a:t>14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0D583-D7AD-4044-AB97-BF9345AD2833}" type="slidenum">
              <a:rPr lang="ru-RU"/>
              <a:pPr/>
              <a:t>15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8CDA2-5643-4727-B5AB-562D599C202B}" type="slidenum">
              <a:rPr lang="ru-RU"/>
              <a:pPr/>
              <a:t>16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87720-3703-4ACC-A9AF-10E388F5C95B}" type="slidenum">
              <a:rPr lang="ru-RU"/>
              <a:pPr/>
              <a:t>17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B30FE-B9D1-4261-BCF8-46F2B95F32AC}" type="slidenum">
              <a:rPr lang="ru-RU"/>
              <a:pPr/>
              <a:t>18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559C8-5C87-404A-B175-5087959706B7}" type="slidenum">
              <a:rPr lang="ru-RU"/>
              <a:pPr/>
              <a:t>19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D6999-CC4E-43B2-82F3-61D91AB1471E}" type="slidenum">
              <a:rPr lang="ru-RU"/>
              <a:pPr/>
              <a:t>2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2C8AF-EEB5-4CEB-B2AD-DC3510379765}" type="slidenum">
              <a:rPr lang="ru-RU"/>
              <a:pPr/>
              <a:t>20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C1731-633C-438A-B7D0-32EE403482BD}" type="slidenum">
              <a:rPr lang="ru-RU"/>
              <a:pPr/>
              <a:t>21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2E3CD-1948-42DC-9671-BB17DB5DEB34}" type="slidenum">
              <a:rPr lang="ru-RU"/>
              <a:pPr/>
              <a:t>22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8EA6B-C5AB-4D0F-AF4F-E5B53CE807A2}" type="slidenum">
              <a:rPr lang="ru-RU"/>
              <a:pPr/>
              <a:t>23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156F8-B4F3-4C7A-95D0-96DD1D186FF3}" type="slidenum">
              <a:rPr lang="ru-RU"/>
              <a:pPr/>
              <a:t>24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EDF0B-FC9D-4EDA-8A7D-3D7A8C9C3C8E}" type="slidenum">
              <a:rPr lang="ru-RU"/>
              <a:pPr/>
              <a:t>25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011E1-73E4-4B7C-A6A8-E7FCBBF2853C}" type="slidenum">
              <a:rPr lang="ru-RU"/>
              <a:pPr/>
              <a:t>26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88927-2DA0-40F3-9F12-B4768AAF0297}" type="slidenum">
              <a:rPr lang="ru-RU"/>
              <a:pPr/>
              <a:t>27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16108-0E8D-4169-B0F3-7ED4E325F38F}" type="slidenum">
              <a:rPr lang="ru-RU"/>
              <a:pPr/>
              <a:t>28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8A606-B506-4E52-8009-1D80126FB573}" type="slidenum">
              <a:rPr lang="ru-RU"/>
              <a:pPr/>
              <a:t>3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30BF-8283-4A93-94C8-4E2B1BDB9240}" type="slidenum">
              <a:rPr lang="ru-RU"/>
              <a:pPr/>
              <a:t>4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67659-221B-4198-B6C0-0900CA2A2A79}" type="slidenum">
              <a:rPr lang="ru-RU"/>
              <a:pPr/>
              <a:t>5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6214B-D958-40D5-971C-21EB1763C32C}" type="slidenum">
              <a:rPr lang="ru-RU"/>
              <a:pPr/>
              <a:t>6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76B2F-DD7F-4D0B-86E0-CEDF4F3A32B0}" type="slidenum">
              <a:rPr lang="ru-RU"/>
              <a:pPr/>
              <a:t>7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BAD73-B982-4855-BCED-274AAEE354E1}" type="slidenum">
              <a:rPr lang="ru-RU"/>
              <a:pPr/>
              <a:t>8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542FF-06D4-4F4D-AE67-60473F3FC59F}" type="slidenum">
              <a:rPr lang="ru-RU"/>
              <a:pPr/>
              <a:t>9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2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2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AA6A16-BEF9-47A4-88B8-AE272F6A4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4990E-94F1-4C0E-87CF-2156A1F065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A041-DE39-4E00-8F56-82BF960779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705550-88F9-4B2D-91CD-833E20D192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44D0-7D4D-458A-B641-11AFCE5F2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8A9D8-EF76-49D2-B87B-2F6C9ECAA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BE55F-632F-409D-A6FC-FA24F1335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A42A2-BB41-41F6-BBC9-2F87B94CA6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90F0B-FDFD-4FF0-BB20-534BAC3BC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9B3A5-4459-49EC-AD84-3F10504655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52244-7896-4755-808C-73F8BFD594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CA946-DB0D-4EA4-B583-17D5647A8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916F09-CB2A-42EB-B219-8ED60CA7A2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i="1">
                <a:solidFill>
                  <a:srgbClr val="FFFF00"/>
                </a:solidFill>
              </a:rPr>
              <a:t>Насекомые – вредители культурных растений и переносчики заболеваний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5164" name="Group 348"/>
          <p:cNvGraphicFramePr>
            <a:graphicFrameLocks noGrp="1"/>
          </p:cNvGraphicFramePr>
          <p:nvPr>
            <p:ph type="body" idx="1"/>
          </p:nvPr>
        </p:nvGraphicFramePr>
        <p:xfrm>
          <a:off x="179388" y="115888"/>
          <a:ext cx="8964612" cy="4268280"/>
        </p:xfrm>
        <a:graphic>
          <a:graphicData uri="http://schemas.openxmlformats.org/drawingml/2006/table">
            <a:tbl>
              <a:tblPr/>
              <a:tblGrid>
                <a:gridCol w="1176337"/>
                <a:gridCol w="1185863"/>
                <a:gridCol w="2298700"/>
                <a:gridCol w="1484312"/>
                <a:gridCol w="1187450"/>
                <a:gridCol w="1631950"/>
              </a:tblGrid>
              <a:tr h="1360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Колорад-ский жук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Жесткокры-лые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Личинки ярко –красного цвета из-за содержания каротина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питается  листьями картофеля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Механические, агротехнические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Капустная белянка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Чешуекры-лые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имеет грызущий ротовой аппарат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поедает листья капусты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биологические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Механические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агротехнические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Яблон-ная плодо-жорка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Чешуе-крылые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имеет грызущий ротовой аппарат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Портят плоды яблони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урожаи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биологические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43012" name="Picture 4" descr="т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90675"/>
            <a:ext cx="65532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свекловичный долгонос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628775"/>
            <a:ext cx="5832475" cy="439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6197" name="Group 357"/>
          <p:cNvGraphicFramePr>
            <a:graphicFrameLocks noGrp="1"/>
          </p:cNvGraphicFramePr>
          <p:nvPr>
            <p:ph type="body" idx="1"/>
          </p:nvPr>
        </p:nvGraphicFramePr>
        <p:xfrm>
          <a:off x="323850" y="0"/>
          <a:ext cx="8785225" cy="6094413"/>
        </p:xfrm>
        <a:graphic>
          <a:graphicData uri="http://schemas.openxmlformats.org/drawingml/2006/table">
            <a:tbl>
              <a:tblPr/>
              <a:tblGrid>
                <a:gridCol w="1133475"/>
                <a:gridCol w="1143000"/>
                <a:gridCol w="2216150"/>
                <a:gridCol w="1431925"/>
                <a:gridCol w="1143000"/>
                <a:gridCol w="1717675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Колорад-ский жук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Жестко-крылые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Личинки ярко –красного цвета из-за содержания каротина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питается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листьями картофеля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Механические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агротехнические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Капуст-ная белянка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Чешуе-крылые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имеет грызущий ротовой аппарат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поедает листья капусты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механические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Агротехнические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Яблонная плодо-жорка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Чешуе-крылые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имеет грызущий ротовой аппарат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Портят плоды яблони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Тля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Полужесткокрылые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Колюще-сосущий ротовой аппарат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Соками растений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Свекло-вичный долго-носик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Жестко-крылые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Грызущий ротовой аппарат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 питается корнями растений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агротехнические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ком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428625"/>
            <a:ext cx="878205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83" name="Group 219"/>
          <p:cNvGraphicFramePr>
            <a:graphicFrameLocks noGrp="1"/>
          </p:cNvGraphicFramePr>
          <p:nvPr/>
        </p:nvGraphicFramePr>
        <p:xfrm>
          <a:off x="252413" y="519113"/>
          <a:ext cx="8640762" cy="2711450"/>
        </p:xfrm>
        <a:graphic>
          <a:graphicData uri="http://schemas.openxmlformats.org/drawingml/2006/table">
            <a:tbl>
              <a:tblPr/>
              <a:tblGrid>
                <a:gridCol w="1133475"/>
                <a:gridCol w="1143000"/>
                <a:gridCol w="2216150"/>
                <a:gridCol w="1431925"/>
                <a:gridCol w="1143000"/>
                <a:gridCol w="1573212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Комар-пискун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Колюще-сосущий ротовой аппарат, личинки - мотыль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Сахарами, самки – кровью, самцы - нектаром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Пере-носчик маля-рии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Химичес-кие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47108" name="Picture 4" descr="в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765175"/>
            <a:ext cx="712787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36" name="Group 248"/>
          <p:cNvGraphicFramePr>
            <a:graphicFrameLocks noGrp="1"/>
          </p:cNvGraphicFramePr>
          <p:nvPr/>
        </p:nvGraphicFramePr>
        <p:xfrm>
          <a:off x="179388" y="549275"/>
          <a:ext cx="8785225" cy="3714750"/>
        </p:xfrm>
        <a:graphic>
          <a:graphicData uri="http://schemas.openxmlformats.org/drawingml/2006/table">
            <a:tbl>
              <a:tblPr/>
              <a:tblGrid>
                <a:gridCol w="1008062"/>
                <a:gridCol w="1223963"/>
                <a:gridCol w="2271712"/>
                <a:gridCol w="1365250"/>
                <a:gridCol w="1476375"/>
                <a:gridCol w="1439863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Комар-пискун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Колюще-сосущий ротовой аппарат, личинки - мотыль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Сахарами, самки – кровью, самцы - нектаром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Переносчик малярии,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Вши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Пухое-довые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Нет глаз. Развито обоняние, колюще-сосущий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ротовой аппарат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Кровью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Перенос-чик сыпного тифа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Физические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соблюдение правил гигиены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му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765175"/>
            <a:ext cx="8135938" cy="568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35975" cy="5832475"/>
          </a:xfrm>
        </p:spPr>
        <p:txBody>
          <a:bodyPr/>
          <a:lstStyle/>
          <a:p>
            <a:endParaRPr lang="ru-RU"/>
          </a:p>
        </p:txBody>
      </p:sp>
      <p:pic>
        <p:nvPicPr>
          <p:cNvPr id="49156" name="Picture 4" descr="личинка му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488238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FFFF00"/>
                </a:solidFill>
              </a:rPr>
              <a:t>Цель</a:t>
            </a:r>
            <a:r>
              <a:rPr lang="ru-RU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>
                <a:solidFill>
                  <a:srgbClr val="FFFF00"/>
                </a:solidFill>
              </a:rPr>
              <a:t>На основе знаний строения и жизнедеятельности насекомых выявить меры борьбы с насекомыми-вредителями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46" name="Group 170"/>
          <p:cNvGraphicFramePr>
            <a:graphicFrameLocks noGrp="1"/>
          </p:cNvGraphicFramePr>
          <p:nvPr/>
        </p:nvGraphicFramePr>
        <p:xfrm>
          <a:off x="179388" y="260350"/>
          <a:ext cx="8785225" cy="4779963"/>
        </p:xfrm>
        <a:graphic>
          <a:graphicData uri="http://schemas.openxmlformats.org/drawingml/2006/table">
            <a:tbl>
              <a:tblPr/>
              <a:tblGrid>
                <a:gridCol w="1008062"/>
                <a:gridCol w="1223963"/>
                <a:gridCol w="2271712"/>
                <a:gridCol w="1365250"/>
                <a:gridCol w="1476375"/>
                <a:gridCol w="1439863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Комар-пискун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Колюще-сосущий ротовой аппарат, личинки - мотыль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Сахарами, самки – кровью, самцы - нектаром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Переносчик малярии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Вши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Пухоедовые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Нет глаз. Развито обоняние, колюще-сосущий,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Кровью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Переносчик сыпного тифа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Физические, соблюдение правил гигиены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Комнатная муха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Двукры-лые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Лижуще-сосущий, личинки - опарыши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Жидкая пища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Перенос-чики дизентерии,  гельминтов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Химическиемеханиче-ские, гигиенические мероприя-тия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слеп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571500"/>
            <a:ext cx="39528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овод"/>
          <p:cNvPicPr>
            <a:picLocks noChangeAspect="1" noChangeArrowheads="1"/>
          </p:cNvPicPr>
          <p:nvPr/>
        </p:nvPicPr>
        <p:blipFill>
          <a:blip r:embed="rId3"/>
          <a:srcRect l="9224" t="9911" r="4849" b="14885"/>
          <a:stretch>
            <a:fillRect/>
          </a:stretch>
        </p:blipFill>
        <p:spPr bwMode="auto">
          <a:xfrm>
            <a:off x="1619250" y="115888"/>
            <a:ext cx="6048375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56" name="Group 184"/>
          <p:cNvGraphicFramePr>
            <a:graphicFrameLocks noGrp="1"/>
          </p:cNvGraphicFramePr>
          <p:nvPr/>
        </p:nvGraphicFramePr>
        <p:xfrm>
          <a:off x="179388" y="188913"/>
          <a:ext cx="8785225" cy="6599237"/>
        </p:xfrm>
        <a:graphic>
          <a:graphicData uri="http://schemas.openxmlformats.org/drawingml/2006/table">
            <a:tbl>
              <a:tblPr/>
              <a:tblGrid>
                <a:gridCol w="1008062"/>
                <a:gridCol w="1223963"/>
                <a:gridCol w="2271712"/>
                <a:gridCol w="1365250"/>
                <a:gridCol w="1476375"/>
                <a:gridCol w="143986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Комар-пискун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Колюще-сосущий ротовой аппарат, личинки - мотыль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Сахарами, самки – кровью, самцы - нектаром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Переносчик малярии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Вши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Пухоедовые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Нет глаз. Развито обоняние, колюще-сосущий,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Кровью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Переносчик сыпного тифа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Физические, соблюдение правил гигиены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Комнатная муха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Лижуще-сосущий, личинки - опарыши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Жидкая пища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Переносчики дизентерии,  гельминтов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Химические, механические, гигиенические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Слепни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Дву-крылые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Мясистый хоботок, нижние челюсти – режущие стилеты, самцы не питаются кровью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Кровь животных и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Переносчики сибирской язвы, туляремии, трипаносо-моза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Осушение болот-агротехн., обработка берегов химическими средствами - химические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Оводы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Дву-крылые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Личинки ведут паразитический образ жизни, взрослые особи не питаются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Кровью животных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 кожей животного образуют язвы, воспалительные 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Химическиефизические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клоп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4813"/>
            <a:ext cx="6913562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33" name="Group 65"/>
          <p:cNvGraphicFramePr>
            <a:graphicFrameLocks noGrp="1"/>
          </p:cNvGraphicFramePr>
          <p:nvPr/>
        </p:nvGraphicFramePr>
        <p:xfrm>
          <a:off x="179388" y="476250"/>
          <a:ext cx="8785225" cy="3867150"/>
        </p:xfrm>
        <a:graphic>
          <a:graphicData uri="http://schemas.openxmlformats.org/drawingml/2006/table">
            <a:tbl>
              <a:tblPr/>
              <a:tblGrid>
                <a:gridCol w="1008062"/>
                <a:gridCol w="1223963"/>
                <a:gridCol w="2271712"/>
                <a:gridCol w="1365250"/>
                <a:gridCol w="1476375"/>
                <a:gridCol w="1439863"/>
              </a:tblGrid>
              <a:tr h="174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Насе-комое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Клоп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Полу-жестко-крылые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Колюще-сосущий ротовой аппарат, бескрылые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Кровью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Аллерги-ческие реакции, сыпь, язвы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Химиче-ские. Физические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>
                <a:solidFill>
                  <a:srgbClr val="FFFF00"/>
                </a:solidFill>
              </a:rPr>
              <a:t>Что Вы нового узнали на уроке?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/>
              <a:t>Тест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Повторение пройденного материала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solidFill>
                  <a:srgbClr val="FFFF00"/>
                </a:solidFill>
              </a:rPr>
              <a:t>Дайте характеристику пчелам  (муравьям)– общественным насекомым по плану:</a:t>
            </a:r>
          </a:p>
          <a:p>
            <a:pPr marL="609600" indent="-609600"/>
            <a:r>
              <a:rPr lang="ru-RU">
                <a:solidFill>
                  <a:srgbClr val="FFFF00"/>
                </a:solidFill>
              </a:rPr>
              <a:t>Отряд</a:t>
            </a:r>
          </a:p>
          <a:p>
            <a:pPr marL="609600" indent="-609600"/>
            <a:r>
              <a:rPr lang="ru-RU">
                <a:solidFill>
                  <a:srgbClr val="FFFF00"/>
                </a:solidFill>
              </a:rPr>
              <a:t>Особенности строения  жизнедеятельности </a:t>
            </a:r>
          </a:p>
          <a:p>
            <a:pPr marL="609600" indent="-609600"/>
            <a:r>
              <a:rPr lang="ru-RU">
                <a:solidFill>
                  <a:srgbClr val="FFFF00"/>
                </a:solidFill>
              </a:rPr>
              <a:t>Значение в природе и жизни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Методы борьбы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u="sng">
                <a:solidFill>
                  <a:srgbClr val="FFFF00"/>
                </a:solidFill>
              </a:rPr>
              <a:t>Физические</a:t>
            </a:r>
            <a:r>
              <a:rPr lang="ru-RU" sz="2800">
                <a:solidFill>
                  <a:srgbClr val="FFFF00"/>
                </a:solidFill>
              </a:rPr>
              <a:t> (сбор насекомых, ловля)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u="sng">
                <a:solidFill>
                  <a:srgbClr val="FFFF00"/>
                </a:solidFill>
              </a:rPr>
              <a:t>Химические</a:t>
            </a:r>
            <a:r>
              <a:rPr lang="ru-RU" sz="2800">
                <a:solidFill>
                  <a:srgbClr val="FFFF00"/>
                </a:solidFill>
              </a:rPr>
              <a:t> (использование химических веществ, убивающих насекомых)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u="sng">
                <a:solidFill>
                  <a:srgbClr val="FFFF00"/>
                </a:solidFill>
              </a:rPr>
              <a:t>Биологические</a:t>
            </a:r>
            <a:r>
              <a:rPr lang="ru-RU" sz="2800">
                <a:solidFill>
                  <a:srgbClr val="FFFF00"/>
                </a:solidFill>
              </a:rPr>
              <a:t> (использование других живых организмов для борьбы с насекомыми-вредителями)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u="sng">
                <a:solidFill>
                  <a:srgbClr val="FFFF00"/>
                </a:solidFill>
              </a:rPr>
              <a:t>Агротехнические</a:t>
            </a:r>
            <a:r>
              <a:rPr lang="ru-RU" sz="2800">
                <a:solidFill>
                  <a:srgbClr val="FFFF00"/>
                </a:solidFill>
              </a:rPr>
              <a:t> (использование агротехнических приемов – чередование севооборотов)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/>
          </a:p>
          <a:p>
            <a:pPr algn="ctr"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21655" name="Group 151"/>
          <p:cNvGraphicFramePr>
            <a:graphicFrameLocks noGrp="1"/>
          </p:cNvGraphicFramePr>
          <p:nvPr>
            <p:ph sz="half" idx="2"/>
          </p:nvPr>
        </p:nvGraphicFramePr>
        <p:xfrm>
          <a:off x="179388" y="115888"/>
          <a:ext cx="8713787" cy="7310442"/>
        </p:xfrm>
        <a:graphic>
          <a:graphicData uri="http://schemas.openxmlformats.org/drawingml/2006/table">
            <a:tbl>
              <a:tblPr/>
              <a:tblGrid>
                <a:gridCol w="1152525"/>
                <a:gridCol w="1152525"/>
                <a:gridCol w="2232025"/>
                <a:gridCol w="1439862"/>
                <a:gridCol w="1152525"/>
                <a:gridCol w="1584325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колрадский ж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3935" name="Group 383"/>
          <p:cNvGraphicFramePr>
            <a:graphicFrameLocks noGrp="1"/>
          </p:cNvGraphicFramePr>
          <p:nvPr>
            <p:ph type="body" idx="1"/>
          </p:nvPr>
        </p:nvGraphicFramePr>
        <p:xfrm>
          <a:off x="179388" y="260350"/>
          <a:ext cx="8929687" cy="6805234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2249487"/>
                <a:gridCol w="1452563"/>
                <a:gridCol w="1162050"/>
                <a:gridCol w="1741487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Колорад-ский жук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Жестко-крылые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Личинки ярко –красного цвета из-за содержания каротина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питается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листьями картофеля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Агротехнический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физический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капустная беля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3375"/>
            <a:ext cx="7620000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85" name="Group 393"/>
          <p:cNvGraphicFramePr>
            <a:graphicFrameLocks noGrp="1"/>
          </p:cNvGraphicFramePr>
          <p:nvPr>
            <p:ph type="title"/>
          </p:nvPr>
        </p:nvGraphicFramePr>
        <p:xfrm>
          <a:off x="468313" y="115888"/>
          <a:ext cx="8567737" cy="3120390"/>
        </p:xfrm>
        <a:graphic>
          <a:graphicData uri="http://schemas.openxmlformats.org/drawingml/2006/table">
            <a:tbl>
              <a:tblPr/>
              <a:tblGrid>
                <a:gridCol w="1077912"/>
                <a:gridCol w="1087438"/>
                <a:gridCol w="2108200"/>
                <a:gridCol w="1360487"/>
                <a:gridCol w="1089025"/>
                <a:gridCol w="1844675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Насеко-мое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Чем питается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Какой вред наносит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Меры борьбы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Колорад-ский жук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Жесткокрылые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Личинки ярко –красного цвета из-за содержания каротина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питается листьями картофеля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Биологические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Механические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агротехнические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Капуст-ная белянка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Чешуе-крылые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имеет грызущий ротовой аппарат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Личинка поедает листья капусты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Снижает урожаи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Химические биологические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механические,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агротехнические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яблонная плодожо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8064500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152</TotalTime>
  <Words>686</Words>
  <Application>Microsoft Office PowerPoint</Application>
  <PresentationFormat>Экран (4:3)</PresentationFormat>
  <Paragraphs>267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Склон</vt:lpstr>
      <vt:lpstr>Слайд 1</vt:lpstr>
      <vt:lpstr>Цель </vt:lpstr>
      <vt:lpstr>Методы борьбы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Тест </vt:lpstr>
      <vt:lpstr>Повторение пройденного материала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biologija</cp:lastModifiedBy>
  <cp:revision>3</cp:revision>
  <dcterms:created xsi:type="dcterms:W3CDTF">2011-12-15T19:10:35Z</dcterms:created>
  <dcterms:modified xsi:type="dcterms:W3CDTF">2015-01-22T11:42:02Z</dcterms:modified>
</cp:coreProperties>
</file>