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269" r:id="rId3"/>
    <p:sldId id="281" r:id="rId4"/>
    <p:sldId id="274" r:id="rId5"/>
    <p:sldId id="270" r:id="rId6"/>
    <p:sldId id="259" r:id="rId7"/>
    <p:sldId id="275" r:id="rId8"/>
    <p:sldId id="258" r:id="rId9"/>
    <p:sldId id="261" r:id="rId10"/>
    <p:sldId id="276" r:id="rId11"/>
    <p:sldId id="280" r:id="rId12"/>
    <p:sldId id="277" r:id="rId13"/>
    <p:sldId id="279" r:id="rId14"/>
    <p:sldId id="282" r:id="rId15"/>
    <p:sldId id="283" r:id="rId16"/>
    <p:sldId id="26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E3FF"/>
    <a:srgbClr val="C8B000"/>
    <a:srgbClr val="FFC000"/>
    <a:srgbClr val="504600"/>
    <a:srgbClr val="E21ED9"/>
    <a:srgbClr val="3D971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5" d="100"/>
          <a:sy n="45" d="100"/>
        </p:scale>
        <p:origin x="-1162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7623D-9394-460E-9EF7-EDC410ECB0C4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75A4D-7080-46C4-AC86-E16E89AAD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3361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B6D8-A8EA-4B32-A6C8-07D841E2325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1444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B6D8-A8EA-4B32-A6C8-07D841E2325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1444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B6D8-A8EA-4B32-A6C8-07D841E23254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1444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B6D8-A8EA-4B32-A6C8-07D841E23254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1444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avtatuzova.ru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8596" y="1785926"/>
            <a:ext cx="1818173" cy="240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00298" y="2479669"/>
            <a:ext cx="111112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857620" y="3122611"/>
            <a:ext cx="753568" cy="100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42844" y="142852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«Моя математика» 1 класс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858148" y="357166"/>
            <a:ext cx="1217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 15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42844" y="785794"/>
            <a:ext cx="87868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 «Равенства и неравенства»</a:t>
            </a: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4143380"/>
            <a:ext cx="85725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Советы учителю.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Презентация к уроку составлена на основе заданий, расположенных в учебнике. Рекомендую открыть учебник на странице с данным уроком, прочитать задания и просмотреть их в данной презентации в режиме демонстрации.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Некоторые задания можно выполнять интерактивно. Например, продолжить ряд, сравнить или вставить пропущенные числа.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этого презентацию надо перевести в режим редактирования.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5897"/>
          <a:stretch/>
        </p:blipFill>
        <p:spPr bwMode="auto">
          <a:xfrm>
            <a:off x="261735" y="1785926"/>
            <a:ext cx="5024646" cy="2434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5231875" y="1953681"/>
            <a:ext cx="378621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 презентации</a:t>
            </a:r>
          </a:p>
          <a:p>
            <a:pPr algn="ctr"/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Татузова Анна Васильевна</a:t>
            </a:r>
          </a:p>
          <a:p>
            <a:pPr algn="ctr"/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http://avtatuzova.ru</a:t>
            </a:r>
            <a:endParaRPr lang="ru-RU" sz="2400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школы № 1702 </a:t>
            </a:r>
          </a:p>
          <a:p>
            <a:pPr algn="ctr"/>
            <a:r>
              <a:rPr lang="ru-RU" sz="2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г. Москвы</a:t>
            </a:r>
          </a:p>
        </p:txBody>
      </p:sp>
    </p:spTree>
    <p:extLst>
      <p:ext uri="{BB962C8B-B14F-4D97-AF65-F5344CB8AC3E}">
        <p14:creationId xmlns:p14="http://schemas.microsoft.com/office/powerpoint/2010/main" xmlns="" val="1865295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99" name="TextBox 98"/>
          <p:cNvSpPr txBox="1"/>
          <p:nvPr/>
        </p:nvSpPr>
        <p:spPr>
          <a:xfrm>
            <a:off x="175475" y="4449306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2071670" y="2714620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411809" y="4449306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199836" y="4449306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7774433" y="4449306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8349029" y="4449306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72346" y="1124744"/>
            <a:ext cx="88803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Преврати записи Кати в верные равенства и неравенства. Запиши в «окошках» нужные числа.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74131" y="2721114"/>
            <a:ext cx="4715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оловина рамки 6"/>
          <p:cNvSpPr/>
          <p:nvPr/>
        </p:nvSpPr>
        <p:spPr>
          <a:xfrm rot="2421479" flipH="1">
            <a:off x="7610868" y="2921890"/>
            <a:ext cx="241288" cy="241183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029976" y="2721114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076056" y="2721114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688206" y="2721114"/>
            <a:ext cx="5316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008132" y="2042111"/>
            <a:ext cx="0" cy="1602913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6050642" y="2042111"/>
            <a:ext cx="0" cy="1602913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Половина рамки 55"/>
          <p:cNvSpPr/>
          <p:nvPr/>
        </p:nvSpPr>
        <p:spPr>
          <a:xfrm rot="2421479" flipH="1">
            <a:off x="4425349" y="2940697"/>
            <a:ext cx="241288" cy="241183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087022" y="2721114"/>
            <a:ext cx="5316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776324" y="2721114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46393" y="2712839"/>
            <a:ext cx="423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=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71432" y="153330"/>
            <a:ext cx="7136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15. Равенства и неравенства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185903" y="5435045"/>
            <a:ext cx="73755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5" name="Прямая соединительная линия 74"/>
          <p:cNvCxnSpPr/>
          <p:nvPr/>
        </p:nvCxnSpPr>
        <p:spPr>
          <a:xfrm>
            <a:off x="248529" y="4149080"/>
            <a:ext cx="8804173" cy="0"/>
          </a:xfrm>
          <a:prstGeom prst="line">
            <a:avLst/>
          </a:prstGeom>
          <a:ln w="28575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3640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2" y="676550"/>
            <a:ext cx="88041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Петя нарисовал аквариумы для рыбок. Как изменить рисунок, чтобы рыбок и аквариумов стало поровну.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171432" y="153330"/>
            <a:ext cx="7136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15. Равенства и неравенства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9030" y="1715234"/>
            <a:ext cx="1327096" cy="748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556792"/>
            <a:ext cx="3128737" cy="930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636012"/>
            <a:ext cx="1369596" cy="772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7552478" y="1708986"/>
            <a:ext cx="1204199" cy="679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" name="Picture 6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812"/>
          <a:stretch/>
        </p:blipFill>
        <p:spPr bwMode="auto">
          <a:xfrm>
            <a:off x="335677" y="3356992"/>
            <a:ext cx="1220449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4" name="Picture 6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812"/>
          <a:stretch/>
        </p:blipFill>
        <p:spPr bwMode="auto">
          <a:xfrm>
            <a:off x="2771800" y="3365575"/>
            <a:ext cx="1220449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9" name="Прямая соединительная линия 148"/>
          <p:cNvCxnSpPr/>
          <p:nvPr/>
        </p:nvCxnSpPr>
        <p:spPr>
          <a:xfrm>
            <a:off x="171432" y="4509120"/>
            <a:ext cx="8829723" cy="0"/>
          </a:xfrm>
          <a:prstGeom prst="line">
            <a:avLst/>
          </a:prstGeom>
          <a:ln w="3810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8" name="Picture 6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812"/>
          <a:stretch/>
        </p:blipFill>
        <p:spPr bwMode="auto">
          <a:xfrm>
            <a:off x="213083" y="5314731"/>
            <a:ext cx="1220449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9" name="Picture 6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812"/>
          <a:stretch/>
        </p:blipFill>
        <p:spPr bwMode="auto">
          <a:xfrm>
            <a:off x="1444992" y="5314731"/>
            <a:ext cx="1220449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39614">
            <a:off x="4179263" y="5429126"/>
            <a:ext cx="3128737" cy="930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2653" y="5644936"/>
            <a:ext cx="1369596" cy="772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7552478" y="5738204"/>
            <a:ext cx="1204199" cy="679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169804" y="4437112"/>
            <a:ext cx="8818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в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режиме демонстрации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можно воспользоваться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инструментом перо или  ручка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872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2" y="676550"/>
            <a:ext cx="88041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Петя нарисовал аквариумы для рыбок. Как изменить рисунок, чтобы рыбок и аквариумов стало поровну.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171432" y="153330"/>
            <a:ext cx="7136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15. Равенства и неравенства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9030" y="1715234"/>
            <a:ext cx="1327096" cy="748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556792"/>
            <a:ext cx="3128737" cy="930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636012"/>
            <a:ext cx="1369596" cy="772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7552478" y="1708986"/>
            <a:ext cx="1204199" cy="679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" name="Picture 6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812"/>
          <a:stretch/>
        </p:blipFill>
        <p:spPr bwMode="auto">
          <a:xfrm>
            <a:off x="335677" y="3356992"/>
            <a:ext cx="1220449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4" name="Picture 6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812"/>
          <a:stretch/>
        </p:blipFill>
        <p:spPr bwMode="auto">
          <a:xfrm>
            <a:off x="2771800" y="3365575"/>
            <a:ext cx="1220449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9" name="Прямая соединительная линия 148"/>
          <p:cNvCxnSpPr/>
          <p:nvPr/>
        </p:nvCxnSpPr>
        <p:spPr>
          <a:xfrm>
            <a:off x="171432" y="4509120"/>
            <a:ext cx="8829723" cy="0"/>
          </a:xfrm>
          <a:prstGeom prst="line">
            <a:avLst/>
          </a:prstGeom>
          <a:ln w="3810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8" name="Picture 6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812"/>
          <a:stretch/>
        </p:blipFill>
        <p:spPr bwMode="auto">
          <a:xfrm>
            <a:off x="1532524" y="5390469"/>
            <a:ext cx="1220449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9" name="Picture 6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812"/>
          <a:stretch/>
        </p:blipFill>
        <p:spPr bwMode="auto">
          <a:xfrm>
            <a:off x="241085" y="5390469"/>
            <a:ext cx="1220449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39614">
            <a:off x="4179263" y="5429126"/>
            <a:ext cx="3128737" cy="930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2653" y="5644936"/>
            <a:ext cx="1369596" cy="772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7552478" y="5738204"/>
            <a:ext cx="1204199" cy="679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1" name="Дуга 150"/>
          <p:cNvSpPr/>
          <p:nvPr/>
        </p:nvSpPr>
        <p:spPr>
          <a:xfrm>
            <a:off x="945901" y="2408370"/>
            <a:ext cx="45719" cy="1956734"/>
          </a:xfrm>
          <a:prstGeom prst="arc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5" name="Дуга 164"/>
          <p:cNvSpPr/>
          <p:nvPr/>
        </p:nvSpPr>
        <p:spPr>
          <a:xfrm>
            <a:off x="3544080" y="2276872"/>
            <a:ext cx="45719" cy="2232248"/>
          </a:xfrm>
          <a:prstGeom prst="arc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6" name="Дуга 165"/>
          <p:cNvSpPr/>
          <p:nvPr/>
        </p:nvSpPr>
        <p:spPr>
          <a:xfrm>
            <a:off x="6012160" y="2270613"/>
            <a:ext cx="45719" cy="2232248"/>
          </a:xfrm>
          <a:prstGeom prst="arc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7" name="Дуга 166"/>
          <p:cNvSpPr/>
          <p:nvPr/>
        </p:nvSpPr>
        <p:spPr>
          <a:xfrm>
            <a:off x="8244408" y="2370055"/>
            <a:ext cx="45719" cy="2232248"/>
          </a:xfrm>
          <a:prstGeom prst="arc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8" name="TextBox 167"/>
          <p:cNvSpPr txBox="1"/>
          <p:nvPr/>
        </p:nvSpPr>
        <p:spPr>
          <a:xfrm>
            <a:off x="7097687" y="4607983"/>
            <a:ext cx="1897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5986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7.40741E-7 L 0.56441 -0.28588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12" y="-1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7.40741E-7 L 0.64375 -0.28588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88" y="-1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" grpId="0" animBg="1"/>
      <p:bldP spid="165" grpId="0" animBg="1"/>
      <p:bldP spid="166" grpId="0" animBg="1"/>
      <p:bldP spid="167" grpId="0" animBg="1"/>
      <p:bldP spid="16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2" y="676550"/>
            <a:ext cx="88041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Петя нарисовал аквариумы для рыбок. Как изменить рисунок, чтобы рыбок и аквариумов стало поровну.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171432" y="153330"/>
            <a:ext cx="7136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15. Равенства и неравенства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9030" y="1715234"/>
            <a:ext cx="1327096" cy="748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556792"/>
            <a:ext cx="3128737" cy="930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636012"/>
            <a:ext cx="1369596" cy="772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7552478" y="1708986"/>
            <a:ext cx="1204199" cy="679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" name="Picture 6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812"/>
          <a:stretch/>
        </p:blipFill>
        <p:spPr bwMode="auto">
          <a:xfrm>
            <a:off x="335677" y="3356992"/>
            <a:ext cx="1220449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4" name="Picture 6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812"/>
          <a:stretch/>
        </p:blipFill>
        <p:spPr bwMode="auto">
          <a:xfrm>
            <a:off x="2771800" y="3365575"/>
            <a:ext cx="1220449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9" name="Прямая соединительная линия 148"/>
          <p:cNvCxnSpPr/>
          <p:nvPr/>
        </p:nvCxnSpPr>
        <p:spPr>
          <a:xfrm>
            <a:off x="171432" y="4509120"/>
            <a:ext cx="8829723" cy="0"/>
          </a:xfrm>
          <a:prstGeom prst="line">
            <a:avLst/>
          </a:prstGeom>
          <a:ln w="3810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8" name="Picture 6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812"/>
          <a:stretch/>
        </p:blipFill>
        <p:spPr bwMode="auto">
          <a:xfrm>
            <a:off x="213083" y="5314731"/>
            <a:ext cx="1220449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9" name="Picture 6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812"/>
          <a:stretch/>
        </p:blipFill>
        <p:spPr bwMode="auto">
          <a:xfrm>
            <a:off x="1444992" y="5314731"/>
            <a:ext cx="1220449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39614">
            <a:off x="4179263" y="5429126"/>
            <a:ext cx="3128737" cy="930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2653" y="5644936"/>
            <a:ext cx="1369596" cy="772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7552478" y="5738204"/>
            <a:ext cx="1204199" cy="679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Дуга 16"/>
          <p:cNvSpPr/>
          <p:nvPr/>
        </p:nvSpPr>
        <p:spPr>
          <a:xfrm>
            <a:off x="945901" y="2408370"/>
            <a:ext cx="45719" cy="1956734"/>
          </a:xfrm>
          <a:prstGeom prst="arc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уга 17"/>
          <p:cNvSpPr/>
          <p:nvPr/>
        </p:nvSpPr>
        <p:spPr>
          <a:xfrm>
            <a:off x="3544080" y="2276872"/>
            <a:ext cx="45719" cy="2232248"/>
          </a:xfrm>
          <a:prstGeom prst="arc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7103298" y="4551511"/>
            <a:ext cx="1897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7955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2" y="676550"/>
            <a:ext cx="88041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7*.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Вова поймал окуня, ерша и щуку. Окуня он поймал позже ерша, но раньше щуки. Покажи стрелками, в каком порядке он ловил рыб.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171432" y="153330"/>
            <a:ext cx="7136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15. Равенства и неравенства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4630" y="2138161"/>
            <a:ext cx="3128737" cy="930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4772" y="2296602"/>
            <a:ext cx="1369596" cy="772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827584" y="2362879"/>
            <a:ext cx="1204199" cy="67909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29465" y="3915965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97465" y="3911203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70227" y="3911203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Прямоугольник 22"/>
          <p:cNvSpPr/>
          <p:nvPr/>
        </p:nvSpPr>
        <p:spPr>
          <a:xfrm>
            <a:off x="169804" y="4437112"/>
            <a:ext cx="8818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в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режиме демонстрации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можно воспользоваться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инструментом перо или  ручка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397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2" y="676550"/>
            <a:ext cx="88041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7*.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Вова поймал окуня, ерша и щуку. Окуня он поймал позже ерша, но раньше щуки. Покажи стрелками, в каком порядке он ловил рыб.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171432" y="153330"/>
            <a:ext cx="7136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15. Равенства и неравенства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4630" y="2138161"/>
            <a:ext cx="3128737" cy="930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4772" y="2296602"/>
            <a:ext cx="1369596" cy="772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827584" y="2362879"/>
            <a:ext cx="1204199" cy="67909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29465" y="3915965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97465" y="3911203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70227" y="3911203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7103297" y="5877272"/>
            <a:ext cx="1897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527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1.48148E-6 L 0.28073 0.3685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28" y="18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7037E-7 L 0.24635 0.3724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09" y="18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7037E-6 L -0.55504 0.371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760" y="18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71670" y="2357431"/>
            <a:ext cx="4357718" cy="120032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70666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3" y="676550"/>
            <a:ext cx="4663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 числа  (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,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51520" y="2225492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248529" y="2889887"/>
            <a:ext cx="8804173" cy="0"/>
          </a:xfrm>
          <a:prstGeom prst="line">
            <a:avLst/>
          </a:prstGeom>
          <a:ln w="28575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71432" y="153330"/>
            <a:ext cx="7136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15. Равенства и неравенства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13247" y="2227400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6202340" y="134463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323528" y="134463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8235310" y="134463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7141899" y="134463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897636" y="134463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1533792" y="134463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2771865" y="134463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3977372" y="134463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3338788" y="126876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43409" y="126876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434542" y="126876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612161" y="126876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693482" y="2227400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48529" y="2204864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17569" y="2227400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715617" y="2218880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48530" y="2225492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117569" y="2243556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693482" y="2218713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51520" y="5445224"/>
            <a:ext cx="73755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475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3" y="676550"/>
            <a:ext cx="4663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 числа  (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,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51520" y="2225492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248529" y="2889887"/>
            <a:ext cx="8804173" cy="0"/>
          </a:xfrm>
          <a:prstGeom prst="line">
            <a:avLst/>
          </a:prstGeom>
          <a:ln w="28575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71432" y="153330"/>
            <a:ext cx="7136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15. Равенства и неравенства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13247" y="2227400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6202340" y="134463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323528" y="134463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8235310" y="134463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7141899" y="134463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897636" y="134463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1533792" y="134463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2771865" y="134463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3977372" y="134463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3338788" y="126876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43409" y="126876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434542" y="126876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612161" y="126876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693482" y="2227400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48529" y="2204864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17569" y="2227400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715617" y="2218880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48530" y="2225492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117569" y="2243556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699792" y="2206605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001579" y="512184"/>
            <a:ext cx="1897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2799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 L -0.2 -0.1312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00" y="-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07407E-6 L 0.24879 -0.1365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31" y="-6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85185E-6 L 0.31007 -0.133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03" y="-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22222E-6 L 0.81111 -0.1340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556" y="-6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67" grpId="0"/>
      <p:bldP spid="68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3" y="676550"/>
            <a:ext cx="4663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 числа  (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,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51520" y="2225492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248529" y="2889887"/>
            <a:ext cx="8804173" cy="0"/>
          </a:xfrm>
          <a:prstGeom prst="line">
            <a:avLst/>
          </a:prstGeom>
          <a:ln w="28575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71432" y="153330"/>
            <a:ext cx="7136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15. Равенства и неравенства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13247" y="2227400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693482" y="2227400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48529" y="2204864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17569" y="2227400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4897636" y="1268760"/>
            <a:ext cx="1745850" cy="722209"/>
            <a:chOff x="4897636" y="1268760"/>
            <a:chExt cx="1745850" cy="722209"/>
          </a:xfrm>
        </p:grpSpPr>
        <p:sp>
          <p:nvSpPr>
            <p:cNvPr id="42" name="Прямоугольник 41"/>
            <p:cNvSpPr/>
            <p:nvPr/>
          </p:nvSpPr>
          <p:spPr>
            <a:xfrm>
              <a:off x="6202340" y="1344638"/>
              <a:ext cx="44114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ru-RU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4897636" y="1344638"/>
              <a:ext cx="44114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434542" y="1268760"/>
              <a:ext cx="632247" cy="646331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417539" y="1268760"/>
              <a:ext cx="632247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=</a:t>
              </a:r>
              <a:r>
                <a:rPr lang="ru-RU" sz="36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7141899" y="1268760"/>
            <a:ext cx="1534557" cy="722209"/>
            <a:chOff x="7141899" y="1268760"/>
            <a:chExt cx="1534557" cy="722209"/>
          </a:xfrm>
        </p:grpSpPr>
        <p:sp>
          <p:nvSpPr>
            <p:cNvPr id="44" name="Прямоугольник 43"/>
            <p:cNvSpPr/>
            <p:nvPr/>
          </p:nvSpPr>
          <p:spPr>
            <a:xfrm>
              <a:off x="8235310" y="1344638"/>
              <a:ext cx="44114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36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Прямоугольник 47"/>
            <p:cNvSpPr/>
            <p:nvPr/>
          </p:nvSpPr>
          <p:spPr>
            <a:xfrm>
              <a:off x="7141899" y="1344638"/>
              <a:ext cx="44114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ru-RU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612161" y="1268760"/>
              <a:ext cx="632247" cy="646331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7612161" y="1268760"/>
              <a:ext cx="632247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&gt;</a:t>
              </a:r>
              <a:r>
                <a:rPr lang="ru-RU" sz="36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2771865" y="1265061"/>
            <a:ext cx="1646653" cy="725908"/>
            <a:chOff x="2771865" y="1265061"/>
            <a:chExt cx="1646653" cy="725908"/>
          </a:xfrm>
        </p:grpSpPr>
        <p:sp>
          <p:nvSpPr>
            <p:cNvPr id="51" name="Прямоугольник 50"/>
            <p:cNvSpPr/>
            <p:nvPr/>
          </p:nvSpPr>
          <p:spPr>
            <a:xfrm>
              <a:off x="2771865" y="1344638"/>
              <a:ext cx="44114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ru-RU" dirty="0"/>
            </a:p>
          </p:txBody>
        </p:sp>
        <p:sp>
          <p:nvSpPr>
            <p:cNvPr id="52" name="Прямоугольник 51"/>
            <p:cNvSpPr/>
            <p:nvPr/>
          </p:nvSpPr>
          <p:spPr>
            <a:xfrm>
              <a:off x="3977372" y="1344638"/>
              <a:ext cx="44114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338788" y="1268760"/>
              <a:ext cx="632247" cy="646331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347864" y="1265061"/>
              <a:ext cx="632247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&lt;</a:t>
              </a:r>
              <a:r>
                <a:rPr lang="ru-RU" sz="36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323528" y="1268759"/>
            <a:ext cx="1651410" cy="722210"/>
            <a:chOff x="323528" y="1268759"/>
            <a:chExt cx="1651410" cy="722210"/>
          </a:xfrm>
        </p:grpSpPr>
        <p:sp>
          <p:nvSpPr>
            <p:cNvPr id="43" name="Прямоугольник 42"/>
            <p:cNvSpPr/>
            <p:nvPr/>
          </p:nvSpPr>
          <p:spPr>
            <a:xfrm>
              <a:off x="323528" y="1344638"/>
              <a:ext cx="44114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36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Прямоугольник 49"/>
            <p:cNvSpPr/>
            <p:nvPr/>
          </p:nvSpPr>
          <p:spPr>
            <a:xfrm>
              <a:off x="1533792" y="1344638"/>
              <a:ext cx="44114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ru-RU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43409" y="1268760"/>
              <a:ext cx="632247" cy="646331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834576" y="1268759"/>
              <a:ext cx="632247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=</a:t>
              </a:r>
              <a:r>
                <a:rPr lang="ru-RU" sz="36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132696" y="2897568"/>
            <a:ext cx="81729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какие группы можно разбить эти записи?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73549" y="5729905"/>
            <a:ext cx="82701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Какие названия к ним можно придумать?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644008" y="3543899"/>
            <a:ext cx="0" cy="2261365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71600" y="5037407"/>
            <a:ext cx="2783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3D9719"/>
                </a:solidFill>
                <a:latin typeface="Arial" pitchFamily="34" charset="0"/>
                <a:cs typeface="Arial" pitchFamily="34" charset="0"/>
              </a:rPr>
              <a:t>!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Это-равенства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64088" y="5037407"/>
            <a:ext cx="34840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3D9719"/>
                </a:solidFill>
                <a:latin typeface="Arial" pitchFamily="34" charset="0"/>
                <a:cs typeface="Arial" pitchFamily="34" charset="0"/>
              </a:rPr>
              <a:t>!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Это-неравенства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7856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56647E-6 L -0.00364 0.3461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172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56647E-6 L -0.28073 0.33572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45" y="167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56647E-6 L 0.23628 0.33572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06" y="167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56647E-6 L -0.0342 0.32508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9" y="16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9" grpId="0"/>
      <p:bldP spid="9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2" y="676550"/>
            <a:ext cx="88041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Катя записала равенства, а Петя - неравенства. Прочитай сначала записи Кати, а потом – записи Пети.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24711" y="4221088"/>
            <a:ext cx="1458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Катя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353384" y="4221088"/>
            <a:ext cx="1458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Петя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248529" y="3717032"/>
            <a:ext cx="8804173" cy="0"/>
          </a:xfrm>
          <a:prstGeom prst="line">
            <a:avLst/>
          </a:prstGeom>
          <a:ln w="28575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Группа 45"/>
          <p:cNvGrpSpPr/>
          <p:nvPr/>
        </p:nvGrpSpPr>
        <p:grpSpPr>
          <a:xfrm>
            <a:off x="4897636" y="2095905"/>
            <a:ext cx="1745850" cy="722209"/>
            <a:chOff x="4897636" y="1268760"/>
            <a:chExt cx="1745850" cy="722209"/>
          </a:xfrm>
        </p:grpSpPr>
        <p:sp>
          <p:nvSpPr>
            <p:cNvPr id="47" name="Прямоугольник 46"/>
            <p:cNvSpPr/>
            <p:nvPr/>
          </p:nvSpPr>
          <p:spPr>
            <a:xfrm>
              <a:off x="6202340" y="1344638"/>
              <a:ext cx="44114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ru-RU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49" name="Прямоугольник 48"/>
            <p:cNvSpPr/>
            <p:nvPr/>
          </p:nvSpPr>
          <p:spPr>
            <a:xfrm>
              <a:off x="4897636" y="1344638"/>
              <a:ext cx="44114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434542" y="1268760"/>
              <a:ext cx="632247" cy="646331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417539" y="1268760"/>
              <a:ext cx="632247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=</a:t>
              </a:r>
              <a:r>
                <a:rPr lang="ru-RU" sz="36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9" name="Группа 68"/>
          <p:cNvGrpSpPr/>
          <p:nvPr/>
        </p:nvGrpSpPr>
        <p:grpSpPr>
          <a:xfrm>
            <a:off x="7141899" y="2095905"/>
            <a:ext cx="1534557" cy="722209"/>
            <a:chOff x="7141899" y="1268760"/>
            <a:chExt cx="1534557" cy="722209"/>
          </a:xfrm>
        </p:grpSpPr>
        <p:sp>
          <p:nvSpPr>
            <p:cNvPr id="70" name="Прямоугольник 69"/>
            <p:cNvSpPr/>
            <p:nvPr/>
          </p:nvSpPr>
          <p:spPr>
            <a:xfrm>
              <a:off x="8235310" y="1344638"/>
              <a:ext cx="44114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36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Прямоугольник 70"/>
            <p:cNvSpPr/>
            <p:nvPr/>
          </p:nvSpPr>
          <p:spPr>
            <a:xfrm>
              <a:off x="7141899" y="1344638"/>
              <a:ext cx="44114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ru-RU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612161" y="1268760"/>
              <a:ext cx="632247" cy="646331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612161" y="1268760"/>
              <a:ext cx="632247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&gt;</a:t>
              </a:r>
              <a:r>
                <a:rPr lang="ru-RU" sz="36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4" name="Группа 73"/>
          <p:cNvGrpSpPr/>
          <p:nvPr/>
        </p:nvGrpSpPr>
        <p:grpSpPr>
          <a:xfrm>
            <a:off x="2771865" y="2092206"/>
            <a:ext cx="1646653" cy="725908"/>
            <a:chOff x="2771865" y="1265061"/>
            <a:chExt cx="1646653" cy="725908"/>
          </a:xfrm>
        </p:grpSpPr>
        <p:sp>
          <p:nvSpPr>
            <p:cNvPr id="75" name="Прямоугольник 74"/>
            <p:cNvSpPr/>
            <p:nvPr/>
          </p:nvSpPr>
          <p:spPr>
            <a:xfrm>
              <a:off x="2771865" y="1344638"/>
              <a:ext cx="44114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ru-RU" dirty="0"/>
            </a:p>
          </p:txBody>
        </p:sp>
        <p:sp>
          <p:nvSpPr>
            <p:cNvPr id="76" name="Прямоугольник 75"/>
            <p:cNvSpPr/>
            <p:nvPr/>
          </p:nvSpPr>
          <p:spPr>
            <a:xfrm>
              <a:off x="3977372" y="1344638"/>
              <a:ext cx="44114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338788" y="1268760"/>
              <a:ext cx="632247" cy="646331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347864" y="1265061"/>
              <a:ext cx="632247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&lt;</a:t>
              </a:r>
              <a:r>
                <a:rPr lang="ru-RU" sz="36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323528" y="2095904"/>
            <a:ext cx="1651410" cy="722210"/>
            <a:chOff x="323528" y="1268759"/>
            <a:chExt cx="1651410" cy="722210"/>
          </a:xfrm>
        </p:grpSpPr>
        <p:sp>
          <p:nvSpPr>
            <p:cNvPr id="80" name="Прямоугольник 79"/>
            <p:cNvSpPr/>
            <p:nvPr/>
          </p:nvSpPr>
          <p:spPr>
            <a:xfrm>
              <a:off x="323528" y="1344638"/>
              <a:ext cx="44114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36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Прямоугольник 80"/>
            <p:cNvSpPr/>
            <p:nvPr/>
          </p:nvSpPr>
          <p:spPr>
            <a:xfrm>
              <a:off x="1533792" y="1344638"/>
              <a:ext cx="44114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ru-RU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843409" y="1268760"/>
              <a:ext cx="632247" cy="646331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834576" y="1268759"/>
              <a:ext cx="632247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=</a:t>
              </a:r>
              <a:r>
                <a:rPr lang="ru-RU" sz="36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84" name="Прямая соединительная линия 83"/>
          <p:cNvCxnSpPr/>
          <p:nvPr/>
        </p:nvCxnSpPr>
        <p:spPr>
          <a:xfrm>
            <a:off x="4644008" y="3831931"/>
            <a:ext cx="6607" cy="1973333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Прямоугольник 84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86" name="TextBox 85"/>
          <p:cNvSpPr txBox="1"/>
          <p:nvPr/>
        </p:nvSpPr>
        <p:spPr>
          <a:xfrm>
            <a:off x="171432" y="153330"/>
            <a:ext cx="7136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15. Равенства и неравенства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971600" y="5734997"/>
            <a:ext cx="2783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3D9719"/>
                </a:solidFill>
                <a:latin typeface="Arial" pitchFamily="34" charset="0"/>
                <a:cs typeface="Arial" pitchFamily="34" charset="0"/>
              </a:rPr>
              <a:t>!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Это-равенства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364088" y="5734997"/>
            <a:ext cx="34840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3D9719"/>
                </a:solidFill>
                <a:latin typeface="Arial" pitchFamily="34" charset="0"/>
                <a:cs typeface="Arial" pitchFamily="34" charset="0"/>
              </a:rPr>
              <a:t>!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Это-неравенства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0412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13873E-6 L -0.00364 0.4774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23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15607E-6 L -0.30434 0.4719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26" y="235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15607E-6 L 0.29132 0.4508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66" y="225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13873E-6 L 0.00521 0.4564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" y="228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8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62247" y="928669"/>
            <a:ext cx="8186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Вова составил неравенства к рисункам. Верные ли они?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" name="Овал 1"/>
          <p:cNvSpPr/>
          <p:nvPr/>
        </p:nvSpPr>
        <p:spPr>
          <a:xfrm>
            <a:off x="451698" y="2161470"/>
            <a:ext cx="683888" cy="621717"/>
          </a:xfrm>
          <a:prstGeom prst="ellipse">
            <a:avLst/>
          </a:prstGeom>
          <a:solidFill>
            <a:srgbClr val="E21ED9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Овал 79"/>
          <p:cNvSpPr/>
          <p:nvPr/>
        </p:nvSpPr>
        <p:spPr>
          <a:xfrm>
            <a:off x="716632" y="3005203"/>
            <a:ext cx="683888" cy="621717"/>
          </a:xfrm>
          <a:prstGeom prst="ellipse">
            <a:avLst/>
          </a:prstGeom>
          <a:solidFill>
            <a:srgbClr val="E21ED9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Равнобедренный треугольник 82"/>
          <p:cNvSpPr/>
          <p:nvPr/>
        </p:nvSpPr>
        <p:spPr>
          <a:xfrm>
            <a:off x="2869473" y="2075378"/>
            <a:ext cx="778461" cy="689230"/>
          </a:xfrm>
          <a:prstGeom prst="triangle">
            <a:avLst/>
          </a:prstGeom>
          <a:solidFill>
            <a:srgbClr val="0070C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987327" y="2152088"/>
            <a:ext cx="681766" cy="68169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TextBox 53"/>
          <p:cNvSpPr txBox="1"/>
          <p:nvPr/>
        </p:nvSpPr>
        <p:spPr>
          <a:xfrm>
            <a:off x="171432" y="153330"/>
            <a:ext cx="7136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15. Равенства и неравенства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5-конечная звезда 2"/>
          <p:cNvSpPr/>
          <p:nvPr/>
        </p:nvSpPr>
        <p:spPr>
          <a:xfrm>
            <a:off x="7557760" y="1994729"/>
            <a:ext cx="839048" cy="839048"/>
          </a:xfrm>
          <a:prstGeom prst="star5">
            <a:avLst/>
          </a:prstGeom>
          <a:solidFill>
            <a:srgbClr val="FF000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5-конечная звезда 54"/>
          <p:cNvSpPr/>
          <p:nvPr/>
        </p:nvSpPr>
        <p:spPr>
          <a:xfrm>
            <a:off x="7514839" y="2733968"/>
            <a:ext cx="839048" cy="839048"/>
          </a:xfrm>
          <a:prstGeom prst="star5">
            <a:avLst/>
          </a:prstGeom>
          <a:solidFill>
            <a:srgbClr val="FF000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4176736" y="1560191"/>
            <a:ext cx="0" cy="3177727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8-конечная звезда 6"/>
          <p:cNvSpPr/>
          <p:nvPr/>
        </p:nvSpPr>
        <p:spPr>
          <a:xfrm>
            <a:off x="125534" y="2020088"/>
            <a:ext cx="1656184" cy="1768951"/>
          </a:xfrm>
          <a:prstGeom prst="star8">
            <a:avLst>
              <a:gd name="adj" fmla="val 50000"/>
            </a:avLst>
          </a:prstGeom>
          <a:noFill/>
          <a:ln w="28575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8-конечная звезда 56"/>
          <p:cNvSpPr/>
          <p:nvPr/>
        </p:nvSpPr>
        <p:spPr>
          <a:xfrm>
            <a:off x="2422286" y="1782617"/>
            <a:ext cx="1656184" cy="1768951"/>
          </a:xfrm>
          <a:prstGeom prst="star8">
            <a:avLst>
              <a:gd name="adj" fmla="val 50000"/>
            </a:avLst>
          </a:prstGeom>
          <a:noFill/>
          <a:ln w="28575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8-конечная звезда 57"/>
          <p:cNvSpPr/>
          <p:nvPr/>
        </p:nvSpPr>
        <p:spPr>
          <a:xfrm>
            <a:off x="4430193" y="1782617"/>
            <a:ext cx="1656184" cy="1768951"/>
          </a:xfrm>
          <a:prstGeom prst="star8">
            <a:avLst>
              <a:gd name="adj" fmla="val 50000"/>
            </a:avLst>
          </a:prstGeom>
          <a:noFill/>
          <a:ln w="28575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8-конечная звезда 58"/>
          <p:cNvSpPr/>
          <p:nvPr/>
        </p:nvSpPr>
        <p:spPr>
          <a:xfrm>
            <a:off x="7164288" y="1962793"/>
            <a:ext cx="1656184" cy="1768951"/>
          </a:xfrm>
          <a:prstGeom prst="star8">
            <a:avLst>
              <a:gd name="adj" fmla="val 50000"/>
            </a:avLst>
          </a:prstGeom>
          <a:noFill/>
          <a:ln w="28575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1517821" y="4091587"/>
            <a:ext cx="13516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 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 1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5823625" y="4091587"/>
            <a:ext cx="14798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  2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169804" y="5229200"/>
            <a:ext cx="8818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в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режиме демонстрации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можно воспользоваться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инструментом перо или  ручка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5163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62247" y="928669"/>
            <a:ext cx="8186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Вова составил неравенства к рисункам. Верные ли они?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" name="Овал 1"/>
          <p:cNvSpPr/>
          <p:nvPr/>
        </p:nvSpPr>
        <p:spPr>
          <a:xfrm>
            <a:off x="451698" y="2161470"/>
            <a:ext cx="683888" cy="621717"/>
          </a:xfrm>
          <a:prstGeom prst="ellipse">
            <a:avLst/>
          </a:prstGeom>
          <a:solidFill>
            <a:srgbClr val="E21ED9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Овал 79"/>
          <p:cNvSpPr/>
          <p:nvPr/>
        </p:nvSpPr>
        <p:spPr>
          <a:xfrm>
            <a:off x="716632" y="3005203"/>
            <a:ext cx="683888" cy="621717"/>
          </a:xfrm>
          <a:prstGeom prst="ellipse">
            <a:avLst/>
          </a:prstGeom>
          <a:solidFill>
            <a:srgbClr val="E21ED9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Равнобедренный треугольник 82"/>
          <p:cNvSpPr/>
          <p:nvPr/>
        </p:nvSpPr>
        <p:spPr>
          <a:xfrm>
            <a:off x="2869473" y="2075378"/>
            <a:ext cx="778461" cy="689230"/>
          </a:xfrm>
          <a:prstGeom prst="triangle">
            <a:avLst/>
          </a:prstGeom>
          <a:solidFill>
            <a:srgbClr val="0070C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987327" y="2152088"/>
            <a:ext cx="681766" cy="68169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TextBox 53"/>
          <p:cNvSpPr txBox="1"/>
          <p:nvPr/>
        </p:nvSpPr>
        <p:spPr>
          <a:xfrm>
            <a:off x="171432" y="153330"/>
            <a:ext cx="7136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15. Равенства и неравенства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5-конечная звезда 2"/>
          <p:cNvSpPr/>
          <p:nvPr/>
        </p:nvSpPr>
        <p:spPr>
          <a:xfrm>
            <a:off x="7557760" y="1994729"/>
            <a:ext cx="839048" cy="839048"/>
          </a:xfrm>
          <a:prstGeom prst="star5">
            <a:avLst/>
          </a:prstGeom>
          <a:solidFill>
            <a:srgbClr val="FF000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5-конечная звезда 54"/>
          <p:cNvSpPr/>
          <p:nvPr/>
        </p:nvSpPr>
        <p:spPr>
          <a:xfrm>
            <a:off x="7514839" y="2733968"/>
            <a:ext cx="839048" cy="839048"/>
          </a:xfrm>
          <a:prstGeom prst="star5">
            <a:avLst/>
          </a:prstGeom>
          <a:solidFill>
            <a:srgbClr val="FF000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4176736" y="1560191"/>
            <a:ext cx="0" cy="3177727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8-конечная звезда 6"/>
          <p:cNvSpPr/>
          <p:nvPr/>
        </p:nvSpPr>
        <p:spPr>
          <a:xfrm>
            <a:off x="125534" y="2020088"/>
            <a:ext cx="1656184" cy="1768951"/>
          </a:xfrm>
          <a:prstGeom prst="star8">
            <a:avLst>
              <a:gd name="adj" fmla="val 50000"/>
            </a:avLst>
          </a:prstGeom>
          <a:noFill/>
          <a:ln w="28575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8-конечная звезда 56"/>
          <p:cNvSpPr/>
          <p:nvPr/>
        </p:nvSpPr>
        <p:spPr>
          <a:xfrm>
            <a:off x="2422286" y="1782617"/>
            <a:ext cx="1656184" cy="1768951"/>
          </a:xfrm>
          <a:prstGeom prst="star8">
            <a:avLst>
              <a:gd name="adj" fmla="val 50000"/>
            </a:avLst>
          </a:prstGeom>
          <a:noFill/>
          <a:ln w="28575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8-конечная звезда 57"/>
          <p:cNvSpPr/>
          <p:nvPr/>
        </p:nvSpPr>
        <p:spPr>
          <a:xfrm>
            <a:off x="4430193" y="1782617"/>
            <a:ext cx="1656184" cy="1768951"/>
          </a:xfrm>
          <a:prstGeom prst="star8">
            <a:avLst>
              <a:gd name="adj" fmla="val 50000"/>
            </a:avLst>
          </a:prstGeom>
          <a:noFill/>
          <a:ln w="28575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8-конечная звезда 58"/>
          <p:cNvSpPr/>
          <p:nvPr/>
        </p:nvSpPr>
        <p:spPr>
          <a:xfrm>
            <a:off x="7164288" y="1962793"/>
            <a:ext cx="1656184" cy="1768951"/>
          </a:xfrm>
          <a:prstGeom prst="star8">
            <a:avLst>
              <a:gd name="adj" fmla="val 50000"/>
            </a:avLst>
          </a:prstGeom>
          <a:noFill/>
          <a:ln w="28575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уга 7"/>
          <p:cNvSpPr/>
          <p:nvPr/>
        </p:nvSpPr>
        <p:spPr>
          <a:xfrm>
            <a:off x="795370" y="2039472"/>
            <a:ext cx="2282517" cy="739239"/>
          </a:xfrm>
          <a:prstGeom prst="arc">
            <a:avLst>
              <a:gd name="adj1" fmla="val 11465837"/>
              <a:gd name="adj2" fmla="val 21544171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1517821" y="4091587"/>
            <a:ext cx="13516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 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 1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5823625" y="4091587"/>
            <a:ext cx="14798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  2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Дуга 65"/>
          <p:cNvSpPr/>
          <p:nvPr/>
        </p:nvSpPr>
        <p:spPr>
          <a:xfrm rot="21176628">
            <a:off x="5543491" y="2297472"/>
            <a:ext cx="2282517" cy="739239"/>
          </a:xfrm>
          <a:prstGeom prst="arc">
            <a:avLst>
              <a:gd name="adj1" fmla="val 11465837"/>
              <a:gd name="adj2" fmla="val 21544171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7001579" y="512184"/>
            <a:ext cx="1897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5286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2" grpId="0"/>
      <p:bldP spid="65" grpId="0"/>
      <p:bldP spid="66" grpId="0" animBg="1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3" y="676550"/>
            <a:ext cx="8186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Повторение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написания цифры 1 и цифры 2.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71" name="TextBox 70"/>
          <p:cNvSpPr txBox="1"/>
          <p:nvPr/>
        </p:nvSpPr>
        <p:spPr>
          <a:xfrm>
            <a:off x="4716775" y="1628800"/>
            <a:ext cx="40594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Число два записывают знаком - 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цифрой 2.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7" name="Прямая соединительная линия 96"/>
          <p:cNvCxnSpPr>
            <a:stCxn id="99" idx="0"/>
          </p:cNvCxnSpPr>
          <p:nvPr/>
        </p:nvCxnSpPr>
        <p:spPr>
          <a:xfrm flipH="1">
            <a:off x="6555825" y="3108598"/>
            <a:ext cx="3505" cy="2682617"/>
          </a:xfrm>
          <a:prstGeom prst="line">
            <a:avLst/>
          </a:prstGeom>
          <a:ln w="12700"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>
            <a:stCxn id="99" idx="1"/>
            <a:endCxn id="99" idx="3"/>
          </p:cNvCxnSpPr>
          <p:nvPr/>
        </p:nvCxnSpPr>
        <p:spPr>
          <a:xfrm>
            <a:off x="5218330" y="4449907"/>
            <a:ext cx="2682000" cy="0"/>
          </a:xfrm>
          <a:prstGeom prst="line">
            <a:avLst/>
          </a:prstGeom>
          <a:ln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Прямоугольник 98"/>
          <p:cNvSpPr/>
          <p:nvPr/>
        </p:nvSpPr>
        <p:spPr>
          <a:xfrm>
            <a:off x="5218330" y="3108598"/>
            <a:ext cx="2682000" cy="2682617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00" name="32-конечная звезда 99"/>
          <p:cNvSpPr/>
          <p:nvPr/>
        </p:nvSpPr>
        <p:spPr>
          <a:xfrm>
            <a:off x="6506502" y="3675532"/>
            <a:ext cx="232832" cy="193041"/>
          </a:xfrm>
          <a:prstGeom prst="star32">
            <a:avLst>
              <a:gd name="adj" fmla="val 26255"/>
            </a:avLst>
          </a:prstGeom>
          <a:solidFill>
            <a:srgbClr val="FFFF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01" name="Дуга 100"/>
          <p:cNvSpPr/>
          <p:nvPr/>
        </p:nvSpPr>
        <p:spPr>
          <a:xfrm rot="21391130">
            <a:off x="6644523" y="3144364"/>
            <a:ext cx="1228597" cy="1216853"/>
          </a:xfrm>
          <a:prstGeom prst="arc">
            <a:avLst>
              <a:gd name="adj1" fmla="val 10835815"/>
              <a:gd name="adj2" fmla="val 16476901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cxnSp>
        <p:nvCxnSpPr>
          <p:cNvPr id="102" name="Прямая соединительная линия 101"/>
          <p:cNvCxnSpPr/>
          <p:nvPr/>
        </p:nvCxnSpPr>
        <p:spPr>
          <a:xfrm flipH="1">
            <a:off x="6554204" y="4084232"/>
            <a:ext cx="1220096" cy="170698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Дуга 102"/>
          <p:cNvSpPr/>
          <p:nvPr/>
        </p:nvSpPr>
        <p:spPr>
          <a:xfrm rot="10063873">
            <a:off x="6774131" y="4524228"/>
            <a:ext cx="1132406" cy="1268505"/>
          </a:xfrm>
          <a:prstGeom prst="arc">
            <a:avLst>
              <a:gd name="adj1" fmla="val 14465667"/>
              <a:gd name="adj2" fmla="val 17799957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04" name="Дуга 103"/>
          <p:cNvSpPr/>
          <p:nvPr/>
        </p:nvSpPr>
        <p:spPr>
          <a:xfrm rot="19823663">
            <a:off x="6468059" y="5671757"/>
            <a:ext cx="883489" cy="833796"/>
          </a:xfrm>
          <a:prstGeom prst="arc">
            <a:avLst>
              <a:gd name="adj1" fmla="val 15294395"/>
              <a:gd name="adj2" fmla="val 20452655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cxnSp>
        <p:nvCxnSpPr>
          <p:cNvPr id="106" name="Прямая соединительная линия 105"/>
          <p:cNvCxnSpPr/>
          <p:nvPr/>
        </p:nvCxnSpPr>
        <p:spPr>
          <a:xfrm flipV="1">
            <a:off x="7743502" y="5489156"/>
            <a:ext cx="144709" cy="133856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V="1">
            <a:off x="2580069" y="3069280"/>
            <a:ext cx="1309588" cy="13410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endCxn id="69" idx="2"/>
          </p:cNvCxnSpPr>
          <p:nvPr/>
        </p:nvCxnSpPr>
        <p:spPr>
          <a:xfrm flipH="1">
            <a:off x="2548657" y="3069280"/>
            <a:ext cx="1341000" cy="26820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32-конечная звезда 66"/>
          <p:cNvSpPr/>
          <p:nvPr/>
        </p:nvSpPr>
        <p:spPr>
          <a:xfrm>
            <a:off x="2411760" y="4221088"/>
            <a:ext cx="276830" cy="330700"/>
          </a:xfrm>
          <a:prstGeom prst="star32">
            <a:avLst>
              <a:gd name="adj" fmla="val 26255"/>
            </a:avLst>
          </a:prstGeom>
          <a:solidFill>
            <a:srgbClr val="FFFF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TextBox 67"/>
          <p:cNvSpPr txBox="1"/>
          <p:nvPr/>
        </p:nvSpPr>
        <p:spPr>
          <a:xfrm>
            <a:off x="221324" y="1649823"/>
            <a:ext cx="3959955" cy="830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Число один записывают знаком - 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цифрой 1.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1207657" y="3069280"/>
            <a:ext cx="2682000" cy="2682000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0" name="Прямая соединительная линия 69"/>
          <p:cNvCxnSpPr>
            <a:stCxn id="69" idx="0"/>
            <a:endCxn id="69" idx="2"/>
          </p:cNvCxnSpPr>
          <p:nvPr/>
        </p:nvCxnSpPr>
        <p:spPr>
          <a:xfrm>
            <a:off x="2548657" y="3069280"/>
            <a:ext cx="0" cy="2682000"/>
          </a:xfrm>
          <a:prstGeom prst="line">
            <a:avLst/>
          </a:prstGeom>
          <a:ln w="12700"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>
            <a:stCxn id="69" idx="1"/>
            <a:endCxn id="69" idx="3"/>
          </p:cNvCxnSpPr>
          <p:nvPr/>
        </p:nvCxnSpPr>
        <p:spPr>
          <a:xfrm>
            <a:off x="1207657" y="4410280"/>
            <a:ext cx="2682000" cy="0"/>
          </a:xfrm>
          <a:prstGeom prst="line">
            <a:avLst/>
          </a:prstGeom>
          <a:ln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Дуга 25"/>
          <p:cNvSpPr/>
          <p:nvPr/>
        </p:nvSpPr>
        <p:spPr>
          <a:xfrm rot="21391130">
            <a:off x="6649994" y="3138972"/>
            <a:ext cx="1228597" cy="1216853"/>
          </a:xfrm>
          <a:prstGeom prst="arc">
            <a:avLst>
              <a:gd name="adj1" fmla="val 16082625"/>
              <a:gd name="adj2" fmla="val 2352320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1432" y="153330"/>
            <a:ext cx="7136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15. Равенства и неравенства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208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3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3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100" grpId="0" animBg="1"/>
      <p:bldP spid="100" grpId="1" animBg="1"/>
      <p:bldP spid="101" grpId="0" animBg="1"/>
      <p:bldP spid="103" grpId="0" animBg="1"/>
      <p:bldP spid="104" grpId="0" animBg="1"/>
      <p:bldP spid="67" grpId="0" animBg="1"/>
      <p:bldP spid="67" grpId="1" animBg="1"/>
      <p:bldP spid="69" grpId="0" animBg="1"/>
      <p:bldP spid="2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02" name="TextBox 101"/>
          <p:cNvSpPr txBox="1"/>
          <p:nvPr/>
        </p:nvSpPr>
        <p:spPr>
          <a:xfrm>
            <a:off x="1835696" y="1803747"/>
            <a:ext cx="4715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4860032" y="1803747"/>
            <a:ext cx="5316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72346" y="676550"/>
            <a:ext cx="5551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Все ли равенства здесь верные?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74131" y="1803747"/>
            <a:ext cx="4715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688206" y="1803747"/>
            <a:ext cx="5316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008132" y="1124744"/>
            <a:ext cx="0" cy="1602913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6050642" y="1124744"/>
            <a:ext cx="0" cy="1602913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227103" y="1803747"/>
            <a:ext cx="423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=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71432" y="153330"/>
            <a:ext cx="7136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15. Равенства и неравенства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185903" y="5435045"/>
            <a:ext cx="73755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5" name="Прямая соединительная линия 74"/>
          <p:cNvCxnSpPr/>
          <p:nvPr/>
        </p:nvCxnSpPr>
        <p:spPr>
          <a:xfrm>
            <a:off x="248529" y="2871673"/>
            <a:ext cx="8804173" cy="0"/>
          </a:xfrm>
          <a:prstGeom prst="line">
            <a:avLst/>
          </a:prstGeom>
          <a:ln w="28575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7888740" y="1803747"/>
            <a:ext cx="5316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716914" y="1803747"/>
            <a:ext cx="5316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7255811" y="1803747"/>
            <a:ext cx="423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=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145631" y="1803747"/>
            <a:ext cx="423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=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71433" y="3246565"/>
            <a:ext cx="89725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Замени знак «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на знак «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или «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неверном равенстве. У тебя должно получиться верное неравенство.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1288624" y="4445562"/>
            <a:ext cx="531676" cy="70788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2071446" y="4457317"/>
            <a:ext cx="531676" cy="70788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199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1434</TotalTime>
  <Words>739</Words>
  <Application>Microsoft Office PowerPoint</Application>
  <PresentationFormat>Экран (4:3)</PresentationFormat>
  <Paragraphs>198</Paragraphs>
  <Slides>16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Официальная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</dc:creator>
  <cp:lastModifiedBy>Анна</cp:lastModifiedBy>
  <cp:revision>82</cp:revision>
  <dcterms:created xsi:type="dcterms:W3CDTF">2012-09-18T09:48:06Z</dcterms:created>
  <dcterms:modified xsi:type="dcterms:W3CDTF">2012-09-25T20:13:00Z</dcterms:modified>
</cp:coreProperties>
</file>