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71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64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4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3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52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28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4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55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98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50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DEA7BF0-3103-4E43-90C3-FD0C9B0275FF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C8E2892-2A70-47C8-AD3F-3F3356A2E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5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Требования к оформлению источников и литературы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Составила: Жарикова С.С., </a:t>
            </a:r>
          </a:p>
          <a:p>
            <a:pPr algn="ctr"/>
            <a:r>
              <a:rPr lang="ru-RU" dirty="0" smtClean="0"/>
              <a:t>учитель физики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90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1809750" y="285751"/>
            <a:ext cx="85725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lvl="1" indent="-361950" algn="ctr">
              <a:buFont typeface="Wingdings" pitchFamily="2" charset="2"/>
              <a:buChar char="v"/>
              <a:defRPr/>
            </a:pP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49263" lvl="1" indent="-361950" algn="ctr"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49263" lvl="1" indent="-361950"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оформленный в соответствии с правилами составления библиографического списка.</a:t>
            </a:r>
          </a:p>
          <a:p>
            <a:pPr marL="449263" lvl="1" indent="-361950"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(ГОСТ  7.1 – 2003)</a:t>
            </a:r>
          </a:p>
          <a:p>
            <a:pPr algn="just" eaLnBrk="1" hangingPunct="1">
              <a:buFont typeface="Wingdings" pitchFamily="2" charset="2"/>
              <a:buChar char="v"/>
              <a:defRPr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524001" y="-330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>
              <a:latin typeface="Arial Black" panose="020B0A04020102020204" pitchFamily="34" charset="0"/>
            </a:endParaRPr>
          </a:p>
        </p:txBody>
      </p:sp>
      <p:sp>
        <p:nvSpPr>
          <p:cNvPr id="23556" name="Прямоугольник 5"/>
          <p:cNvSpPr>
            <a:spLocks noChangeArrowheads="1"/>
          </p:cNvSpPr>
          <p:nvPr/>
        </p:nvSpPr>
        <p:spPr bwMode="auto">
          <a:xfrm>
            <a:off x="1738313" y="1714500"/>
            <a:ext cx="85725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460375" algn="l"/>
              </a:tabLst>
              <a:defRPr/>
            </a:pP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460375" algn="l"/>
              </a:tabLst>
              <a:defRPr/>
            </a:pP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460375" algn="l"/>
              </a:tabLst>
              <a:defRPr/>
            </a:pP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Элементы библиографического описания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  <a:tabLst>
                <a:tab pos="460375" algn="l"/>
              </a:tabLst>
              <a:defRPr/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Заголовок описания </a:t>
            </a:r>
            <a:r>
              <a:rPr lang="ru-RU" sz="32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фамилия и инициалы автора.</a:t>
            </a:r>
          </a:p>
          <a:p>
            <a:pPr>
              <a:buFontTx/>
              <a:buChar char="•"/>
              <a:tabLst>
                <a:tab pos="460375" algn="l"/>
              </a:tabLst>
              <a:defRPr/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Заглавие</a:t>
            </a:r>
            <a:r>
              <a:rPr lang="ru-RU" sz="32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название произведения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•"/>
              <a:tabLst>
                <a:tab pos="460375" algn="l"/>
              </a:tabLst>
              <a:defRPr/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Выходные данные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издания, наименование   изда­тельства и год издания.</a:t>
            </a:r>
          </a:p>
          <a:p>
            <a:pPr>
              <a:buFontTx/>
              <a:buChar char="•"/>
              <a:tabLst>
                <a:tab pos="460375" algn="l"/>
              </a:tabLst>
              <a:defRPr/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Количественная характеристика данных</a:t>
            </a:r>
            <a:r>
              <a:rPr lang="ru-RU" sz="32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фактическое количество страниц (с).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0062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666876" y="213565"/>
            <a:ext cx="8786813" cy="678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810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810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810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810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810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810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810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810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810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100" b="1" i="1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i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расположения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i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условных разделительных знаков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4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Заголовок описания. Основное заглавие.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Другое заглавие.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Сведения об авторстве (авторы, составители, редакторы).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документа, сборника, журнала, газеты, в котором помещен цитируемый материал.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издания.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Издательство (книга).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издания (книга).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издания (газета, журнал).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9). – Номер (газета, журнал).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страниц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книге: - 13 с;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страницы, на которых помещена статья: - С. 1-15).</a:t>
            </a:r>
          </a:p>
        </p:txBody>
      </p:sp>
    </p:spTree>
    <p:extLst>
      <p:ext uri="{BB962C8B-B14F-4D97-AF65-F5344CB8AC3E}">
        <p14:creationId xmlns:p14="http://schemas.microsoft.com/office/powerpoint/2010/main" val="39040154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1738313" y="285750"/>
            <a:ext cx="8786812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книга написана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тремя авторами,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составляется на фамилию первого автора. </a:t>
            </a:r>
          </a:p>
          <a:p>
            <a:pPr algn="just" eaLnBrk="1" hangingPunct="1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три автора, в такой последовательности , как они даны на титульном листе издания, переносятся в сведения об ответственности после косой линии. </a:t>
            </a:r>
          </a:p>
          <a:p>
            <a:pPr algn="just" eaLnBrk="1" hangingPunct="1"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eaLnBrk="1" hangingPunct="1">
              <a:defRPr/>
            </a:pP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Пачихина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Л.И. Водно-солевой режим / Л.И.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Пачихина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А.Н. Осина, Н.Т. Колесникова. - Красноярск, 2001.-213 с.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4211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1738314" y="30164"/>
            <a:ext cx="8715375" cy="661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858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85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85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85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285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85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85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85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85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b="1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u="sng">
                <a:solidFill>
                  <a:srgbClr val="C00000"/>
                </a:solidFill>
                <a:cs typeface="Times New Roman" panose="02020603050405020304" pitchFamily="18" charset="0"/>
              </a:rPr>
              <a:t>Статьи из журналов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800" b="1"/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800" b="1">
                <a:solidFill>
                  <a:srgbClr val="17375E"/>
                </a:solidFill>
                <a:cs typeface="Times New Roman" panose="02020603050405020304" pitchFamily="18" charset="0"/>
              </a:rPr>
              <a:t>Фамилия и инициалы автора. Точка.</a:t>
            </a:r>
            <a:endParaRPr lang="ru-RU" altLang="ru-RU" sz="2800" b="1">
              <a:solidFill>
                <a:srgbClr val="17375E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800" b="1">
                <a:solidFill>
                  <a:srgbClr val="17375E"/>
                </a:solidFill>
                <a:cs typeface="Times New Roman" panose="02020603050405020304" pitchFamily="18" charset="0"/>
              </a:rPr>
              <a:t>Название статьи. Две наклонных параллельных линии (//).</a:t>
            </a:r>
            <a:endParaRPr lang="ru-RU" altLang="ru-RU" sz="2800" b="1">
              <a:solidFill>
                <a:srgbClr val="17375E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800" b="1">
                <a:solidFill>
                  <a:srgbClr val="17375E"/>
                </a:solidFill>
                <a:cs typeface="Times New Roman" panose="02020603050405020304" pitchFamily="18" charset="0"/>
              </a:rPr>
              <a:t>Название журнала без кавычек и сокращения. Точка. Тире.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800" b="1">
                <a:solidFill>
                  <a:srgbClr val="17375E"/>
                </a:solidFill>
              </a:rPr>
              <a:t>Год выхода журнала без слова год. Точка. Тире.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800" b="1">
                <a:solidFill>
                  <a:srgbClr val="17375E"/>
                </a:solidFill>
              </a:rPr>
              <a:t>Номер журнала после литеры №. Точка. Тире.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800" b="1">
                <a:solidFill>
                  <a:srgbClr val="17375E"/>
                </a:solidFill>
              </a:rPr>
              <a:t>Заглавная литера С. Точка.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17375E"/>
                </a:solidFill>
              </a:rPr>
              <a:t>Номер цитируемой страницы или через тире,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17375E"/>
                </a:solidFill>
              </a:rPr>
              <a:t>номера страниц, на которых помещена статья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17375E"/>
                </a:solidFill>
              </a:rPr>
              <a:t>(С. 13-25.). Точка.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ru-RU" altLang="ru-RU" sz="280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4790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1809750" y="500064"/>
            <a:ext cx="83581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C00000"/>
                </a:solidFill>
                <a:latin typeface="+mj-lt"/>
              </a:rPr>
              <a:t>составная часть книги: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Болдина, И.А. Виды искусства/Василенко П.И. Народное искусство.- М.,2000.-С. 24-85.</a:t>
            </a:r>
          </a:p>
          <a:p>
            <a:pPr eaLnBrk="1" hangingPunct="1">
              <a:defRPr/>
            </a:pPr>
            <a:endParaRPr lang="ru-RU" sz="2400" dirty="0">
              <a:latin typeface="+mj-lt"/>
            </a:endParaRPr>
          </a:p>
          <a:p>
            <a:pPr algn="ctr" eaLnBrk="1" hangingPunct="1">
              <a:defRPr/>
            </a:pPr>
            <a:r>
              <a:rPr lang="ru-RU" b="1" dirty="0">
                <a:solidFill>
                  <a:srgbClr val="C00000"/>
                </a:solidFill>
                <a:latin typeface="+mj-lt"/>
              </a:rPr>
              <a:t>из газеты:</a:t>
            </a:r>
          </a:p>
          <a:p>
            <a:pPr eaLnBrk="1" hangingPunct="1">
              <a:defRPr/>
            </a:pP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Гейко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, С.М. Планируя человеческое счастье//Известия.-2002.-15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ноябр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eaLnBrk="1" hangingPunct="1">
              <a:defRPr/>
            </a:pPr>
            <a:endParaRPr lang="ru-RU" sz="2400" dirty="0">
              <a:latin typeface="+mj-lt"/>
            </a:endParaRPr>
          </a:p>
          <a:p>
            <a:pPr algn="ctr" eaLnBrk="1" hangingPunct="1">
              <a:defRPr/>
            </a:pPr>
            <a:r>
              <a:rPr lang="ru-RU" b="1" dirty="0">
                <a:solidFill>
                  <a:srgbClr val="C00000"/>
                </a:solidFill>
                <a:latin typeface="+mj-lt"/>
              </a:rPr>
              <a:t>из журнала: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Евланов, А.И. Лейпцигская ярмарка, 2002 г.//Внешняя торговля.- 2002.- № 6.- С 35.</a:t>
            </a:r>
          </a:p>
          <a:p>
            <a:pPr eaLnBrk="1" hangingPunct="1">
              <a:defRPr/>
            </a:pPr>
            <a:endParaRPr lang="ru-RU" sz="2400" dirty="0">
              <a:latin typeface="+mj-lt"/>
            </a:endParaRPr>
          </a:p>
          <a:p>
            <a:pPr algn="ctr" eaLnBrk="1" hangingPunct="1">
              <a:defRPr/>
            </a:pPr>
            <a:r>
              <a:rPr lang="ru-RU" b="1" dirty="0">
                <a:solidFill>
                  <a:srgbClr val="C00000"/>
                </a:solidFill>
                <a:latin typeface="+mj-lt"/>
              </a:rPr>
              <a:t>из сборника трудов: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Иванов, В.Т. Износ основных фондов и методы его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определенйя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//Сб.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науч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 тр./Центр.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науч.-исслед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экон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 ин-т.-2000.-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Вып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 48.- С. 113 - 118.</a:t>
            </a:r>
          </a:p>
        </p:txBody>
      </p:sp>
    </p:spTree>
    <p:extLst>
      <p:ext uri="{BB962C8B-B14F-4D97-AF65-F5344CB8AC3E}">
        <p14:creationId xmlns:p14="http://schemas.microsoft.com/office/powerpoint/2010/main" val="39899020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38314" y="571500"/>
            <a:ext cx="8715375" cy="540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Богомазова, Г.Н. Культура розы в открытом грунте. - М., 1999.- С. 3.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Голеня, В. Готовим розы к зиме //Цветоводство.- 2002.- № 5. – С. 32.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Васильева, О.Ю. Интродукция роз в Западной Сибири.- Новосибирск, 1999. - 184 с.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Доронина, И. Миллион роз от «Валентины» /И. Доронина, Э. Никитенко //Цветоводство. – 1999.- № 4.- С. 11.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Коробов, В.И. Розы в грунте Западной Сибири. - Новосибирск:    Наука, 1981. - 108 с.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Мантрова, Е.З. Зимостойкость роз в зависимости от способов внесения удорения. - М., 1984. - 144 с.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Розы цветут в открытом грунте: Метод. рекомендации.- Казань, 1984. - 24 с.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Хахлов,В.А. Розы в Сибири. – Томск: изд-во Томского  университета, 1956. - 116 с.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10253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890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7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7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7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7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7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7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524001" y="-330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>
              <a:latin typeface="Arial Black" panose="020B0A04020102020204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809751" y="642809"/>
            <a:ext cx="8429625" cy="5016758"/>
          </a:xfrm>
          <a:prstGeom prst="rect">
            <a:avLst/>
          </a:prstGeom>
          <a:solidFill>
            <a:srgbClr val="8BC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381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465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746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46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746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746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746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746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746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746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2800" b="1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b="1" u="sng">
                <a:solidFill>
                  <a:srgbClr val="C00000"/>
                </a:solidFill>
                <a:cs typeface="Times New Roman" panose="02020603050405020304" pitchFamily="18" charset="0"/>
              </a:rPr>
              <a:t>Интернет-ресурсы</a:t>
            </a:r>
            <a:endParaRPr lang="ru-RU" altLang="ru-RU" sz="2800" b="1" u="sng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Фамилия и инициалы автора. Точка.</a:t>
            </a:r>
            <a:endParaRPr lang="ru-RU" altLang="ru-RU" sz="2400" b="1">
              <a:solidFill>
                <a:srgbClr val="17375E"/>
              </a:solidFill>
            </a:endParaRP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Название материала (учебника, статьи и т.д.). Две наклонных параллельных линии ( //).</a:t>
            </a:r>
            <a:endParaRPr lang="ru-RU" altLang="ru-RU" sz="2400" b="1">
              <a:solidFill>
                <a:srgbClr val="17375E"/>
              </a:solidFill>
            </a:endParaRP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Название сайта. Двоеточие.</a:t>
            </a:r>
            <a:br>
              <a:rPr lang="ru-RU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</a:br>
            <a:r>
              <a:rPr lang="ru-RU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4.</a:t>
            </a:r>
            <a:r>
              <a:rPr lang="en-US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 URL</a:t>
            </a:r>
            <a:r>
              <a:rPr lang="ru-RU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. Двоеточие.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5. Дата рецепции указывается в скобках.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ru-RU" sz="2400" b="1">
              <a:solidFill>
                <a:srgbClr val="17375E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Пример: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Лемуткина, М. Нацпроект «Образование» :  </a:t>
            </a:r>
            <a:r>
              <a:rPr lang="en-US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URL </a:t>
            </a:r>
            <a:r>
              <a:rPr lang="ru-RU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 : </a:t>
            </a:r>
            <a:r>
              <a:rPr lang="en-US" altLang="ru-RU" sz="2400" b="1" u="sng">
                <a:solidFill>
                  <a:srgbClr val="17375E"/>
                </a:solidFill>
                <a:cs typeface="Times New Roman" panose="02020603050405020304" pitchFamily="18" charset="0"/>
              </a:rPr>
              <a:t>http</a:t>
            </a:r>
            <a:r>
              <a:rPr lang="ru-RU" altLang="ru-RU" sz="2400" b="1" u="sng">
                <a:solidFill>
                  <a:srgbClr val="17375E"/>
                </a:solidFill>
                <a:cs typeface="Times New Roman" panose="02020603050405020304" pitchFamily="18" charset="0"/>
              </a:rPr>
              <a:t>://</a:t>
            </a:r>
            <a:r>
              <a:rPr lang="en-US" altLang="ru-RU" sz="2400" b="1" u="sng">
                <a:solidFill>
                  <a:srgbClr val="17375E"/>
                </a:solidFill>
                <a:cs typeface="Times New Roman" panose="02020603050405020304" pitchFamily="18" charset="0"/>
              </a:rPr>
              <a:t>www.gazeta.ru/education/2007/08/23_a_ 2082948</a:t>
            </a:r>
            <a:r>
              <a:rPr lang="ru-RU" altLang="ru-RU" sz="2400" b="1" u="sng">
                <a:solidFill>
                  <a:srgbClr val="17375E"/>
                </a:solidFill>
                <a:cs typeface="Times New Roman" panose="02020603050405020304" pitchFamily="18" charset="0"/>
              </a:rPr>
              <a:t>.</a:t>
            </a:r>
            <a:r>
              <a:rPr lang="en-US" altLang="ru-RU" sz="2400" b="1" u="sng">
                <a:solidFill>
                  <a:srgbClr val="17375E"/>
                </a:solidFill>
                <a:cs typeface="Times New Roman" panose="02020603050405020304" pitchFamily="18" charset="0"/>
              </a:rPr>
              <a:t>shtml </a:t>
            </a:r>
            <a:r>
              <a:rPr lang="ru-RU" altLang="ru-RU" sz="2400" b="1" u="sng">
                <a:solidFill>
                  <a:srgbClr val="17375E"/>
                </a:solidFill>
                <a:cs typeface="Times New Roman" panose="02020603050405020304" pitchFamily="18" charset="0"/>
              </a:rPr>
              <a:t> (2007. 28 </a:t>
            </a:r>
            <a:r>
              <a:rPr lang="ru-RU" altLang="ru-RU" sz="2400" b="1">
                <a:solidFill>
                  <a:srgbClr val="17375E"/>
                </a:solidFill>
                <a:cs typeface="Times New Roman" panose="02020603050405020304" pitchFamily="18" charset="0"/>
              </a:rPr>
              <a:t>авг.) </a:t>
            </a:r>
            <a:endParaRPr lang="en-US" altLang="ru-RU" sz="2400" b="1">
              <a:solidFill>
                <a:srgbClr val="17375E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544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1738314" y="239714"/>
            <a:ext cx="8715375" cy="570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6193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0005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000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000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00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00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00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00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00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00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из сборников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8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и инициалы автора. Точка.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8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статьи. Две наклонных параллельных линии (//).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8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сборника без кавычек, без сокращения. Точка. Тире.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8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издания, наименование издательства, год издания.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altLang="ru-RU" sz="2800" b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Заглавная литера С. Точка. Номер цитируемой страницы или через тире номера страниц, на которых помещена статья (С. 13-25.). Точка.</a:t>
            </a:r>
          </a:p>
        </p:txBody>
      </p:sp>
    </p:spTree>
    <p:extLst>
      <p:ext uri="{BB962C8B-B14F-4D97-AF65-F5344CB8AC3E}">
        <p14:creationId xmlns:p14="http://schemas.microsoft.com/office/powerpoint/2010/main" val="583075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8</TotalTime>
  <Words>532</Words>
  <Application>Microsoft Office PowerPoint</Application>
  <PresentationFormat>Широкоэкранный</PresentationFormat>
  <Paragraphs>86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Требования к оформлению источников и литературы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оформлению источников и литературы</dc:title>
  <dc:creator>Пользователь</dc:creator>
  <cp:lastModifiedBy>Пользователь</cp:lastModifiedBy>
  <cp:revision>2</cp:revision>
  <dcterms:created xsi:type="dcterms:W3CDTF">2023-04-30T13:25:13Z</dcterms:created>
  <dcterms:modified xsi:type="dcterms:W3CDTF">2023-04-30T13:34:09Z</dcterms:modified>
</cp:coreProperties>
</file>