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12"/>
  </p:notesMasterIdLst>
  <p:sldIdLst>
    <p:sldId id="270" r:id="rId2"/>
    <p:sldId id="258" r:id="rId3"/>
    <p:sldId id="262" r:id="rId4"/>
    <p:sldId id="263" r:id="rId5"/>
    <p:sldId id="264" r:id="rId6"/>
    <p:sldId id="260" r:id="rId7"/>
    <p:sldId id="259" r:id="rId8"/>
    <p:sldId id="267" r:id="rId9"/>
    <p:sldId id="269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6600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00" autoAdjust="0"/>
    <p:restoredTop sz="94660"/>
  </p:normalViewPr>
  <p:slideViewPr>
    <p:cSldViewPr>
      <p:cViewPr>
        <p:scale>
          <a:sx n="59" d="100"/>
          <a:sy n="59" d="100"/>
        </p:scale>
        <p:origin x="-152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1CCB1-4E6C-4082-AA28-C2EF869272FD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1A604-B4D7-433D-A638-A77DC7247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3A3E432-6814-4B43-B3E3-BFDEA81CDA89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9CA6A68-379F-4426-84E2-E649C33F1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A3E432-6814-4B43-B3E3-BFDEA81CDA89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CA6A68-379F-4426-84E2-E649C33F1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A3E432-6814-4B43-B3E3-BFDEA81CDA89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CA6A68-379F-4426-84E2-E649C33F1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A3E432-6814-4B43-B3E3-BFDEA81CDA89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CA6A68-379F-4426-84E2-E649C33F1E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A3E432-6814-4B43-B3E3-BFDEA81CDA89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CA6A68-379F-4426-84E2-E649C33F1E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A3E432-6814-4B43-B3E3-BFDEA81CDA89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CA6A68-379F-4426-84E2-E649C33F1E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A3E432-6814-4B43-B3E3-BFDEA81CDA89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CA6A68-379F-4426-84E2-E649C33F1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A3E432-6814-4B43-B3E3-BFDEA81CDA89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CA6A68-379F-4426-84E2-E649C33F1E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A3E432-6814-4B43-B3E3-BFDEA81CDA89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CA6A68-379F-4426-84E2-E649C33F1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3A3E432-6814-4B43-B3E3-BFDEA81CDA89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CA6A68-379F-4426-84E2-E649C33F1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3A3E432-6814-4B43-B3E3-BFDEA81CDA89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9CA6A68-379F-4426-84E2-E649C33F1E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7" y="5001994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7" y="5001994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3A3E432-6814-4B43-B3E3-BFDEA81CDA89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9CA6A68-379F-4426-84E2-E649C33F1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45362_html_7be97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00097" y="0"/>
            <a:ext cx="9718120" cy="6876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71671" y="1785927"/>
            <a:ext cx="5286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7200" b="1" i="1" dirty="0">
              <a:solidFill>
                <a:srgbClr val="FF6600"/>
              </a:solidFill>
              <a:latin typeface="+mj-lt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642918"/>
            <a:ext cx="69294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i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АДАПТАЦИЯ</a:t>
            </a:r>
          </a:p>
          <a:p>
            <a:pPr algn="ctr">
              <a:defRPr/>
            </a:pPr>
            <a:r>
              <a:rPr lang="ru-RU" sz="5400" b="1" i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ДЕТЕЙ </a:t>
            </a:r>
          </a:p>
          <a:p>
            <a:pPr algn="ctr">
              <a:defRPr/>
            </a:pPr>
            <a:r>
              <a:rPr lang="ru-RU" sz="5400" b="1" i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РАННЕГО ВОЗРАСТА</a:t>
            </a:r>
            <a:endParaRPr lang="ru-RU" sz="5400" i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Picture 2" descr="j0232128[1]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857884" y="2857496"/>
            <a:ext cx="3286116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002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2857496"/>
            <a:ext cx="2500330" cy="27146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5362_html_7be97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28660" y="0"/>
            <a:ext cx="10215634" cy="6876000"/>
          </a:xfrm>
          <a:prstGeom prst="rect">
            <a:avLst/>
          </a:prstGeom>
        </p:spPr>
      </p:pic>
      <p:pic>
        <p:nvPicPr>
          <p:cNvPr id="2" name="Рисунок 1" descr="90929207_Spasibozavnimani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9" y="714356"/>
            <a:ext cx="6715172" cy="5072098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SD.Kindergarten.Poster.Template.02.3508x2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3" y="198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71600" y="500043"/>
            <a:ext cx="691276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Gabriola" pitchFamily="82" charset="0"/>
              </a:rPr>
              <a:t>АДАПТАЦИЯ –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</a:rPr>
              <a:t>от лат. «приспособляю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</a:rPr>
              <a:t>- это процесс приспособления организма к новым условиям.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</a:rPr>
              <a:t>Приспособление ребенка к новым условиям существования происходят на разных уровнях: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физиологическом;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психологическом</a:t>
            </a:r>
          </a:p>
        </p:txBody>
      </p:sp>
      <p:pic>
        <p:nvPicPr>
          <p:cNvPr id="9" name="Рисунок 8" descr="001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4071942"/>
            <a:ext cx="2228866" cy="2571768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PSD.Kindergarten.Poster.Template.06.3508x24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572659" cy="687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3609" y="764705"/>
            <a:ext cx="7880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С поступлением ребенка в дошкольное учреждение</a:t>
            </a:r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в его жизни </a:t>
            </a:r>
            <a:r>
              <a:rPr lang="ru-RU" sz="3200" b="1" dirty="0" smtClean="0">
                <a:latin typeface="Monotype Corsiva" pitchFamily="66" charset="0"/>
              </a:rPr>
              <a:t>происходит   </a:t>
            </a:r>
            <a:r>
              <a:rPr lang="ru-RU" sz="3200" b="1" dirty="0" smtClean="0">
                <a:latin typeface="Monotype Corsiva" pitchFamily="66" charset="0"/>
                <a:cs typeface="Arial" pitchFamily="34" charset="0"/>
              </a:rPr>
              <a:t>множество изменений</a:t>
            </a:r>
          </a:p>
          <a:p>
            <a:pPr algn="ctr"/>
            <a:endParaRPr lang="ru-RU" sz="2000" b="1" dirty="0"/>
          </a:p>
        </p:txBody>
      </p:sp>
      <p:sp>
        <p:nvSpPr>
          <p:cNvPr id="4" name="Табличка 3"/>
          <p:cNvSpPr/>
          <p:nvPr/>
        </p:nvSpPr>
        <p:spPr>
          <a:xfrm>
            <a:off x="2071671" y="1857365"/>
            <a:ext cx="2428892" cy="785818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строгий режим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Табличка 4"/>
          <p:cNvSpPr/>
          <p:nvPr/>
        </p:nvSpPr>
        <p:spPr>
          <a:xfrm>
            <a:off x="5286381" y="1857364"/>
            <a:ext cx="3214711" cy="928694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отсутствие родителей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 течении дня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Табличка 5"/>
          <p:cNvSpPr/>
          <p:nvPr/>
        </p:nvSpPr>
        <p:spPr>
          <a:xfrm>
            <a:off x="1714480" y="2857496"/>
            <a:ext cx="2786083" cy="857256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новые требования к поведению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Табличка 6"/>
          <p:cNvSpPr/>
          <p:nvPr/>
        </p:nvSpPr>
        <p:spPr>
          <a:xfrm>
            <a:off x="5429257" y="3000373"/>
            <a:ext cx="2714644" cy="1143008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постоянный контакт со сверстниками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Табличка 7"/>
          <p:cNvSpPr/>
          <p:nvPr/>
        </p:nvSpPr>
        <p:spPr>
          <a:xfrm>
            <a:off x="4643439" y="4286256"/>
            <a:ext cx="3000396" cy="1857388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новое помещение, таящее в себе много неизвестного, а значит, и опасного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Табличка 8"/>
          <p:cNvSpPr/>
          <p:nvPr/>
        </p:nvSpPr>
        <p:spPr>
          <a:xfrm>
            <a:off x="1857356" y="4000505"/>
            <a:ext cx="2571768" cy="785818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другой стиль общения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122" name="Picture 2" descr="j008964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5135562"/>
            <a:ext cx="1828800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SD.Kindergarten.Poster.Template.02.3508x2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000"/>
            <a:ext cx="9728613" cy="687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5918" y="642919"/>
            <a:ext cx="6643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Все эти изменения обрушиваются на</a:t>
            </a:r>
          </a:p>
          <a:p>
            <a:pPr algn="ctr"/>
            <a:r>
              <a:rPr lang="ru-RU" sz="2400" i="1" dirty="0" smtClean="0"/>
              <a:t>ребенка </a:t>
            </a:r>
            <a:r>
              <a:rPr lang="ru-RU" sz="2400" i="1" u="sng" dirty="0" smtClean="0"/>
              <a:t>одновременно</a:t>
            </a:r>
            <a:r>
              <a:rPr lang="ru-RU" sz="2400" i="1" dirty="0" smtClean="0"/>
              <a:t>, создавая для него</a:t>
            </a:r>
            <a:endParaRPr lang="ru-RU" sz="24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28927" y="1928804"/>
            <a:ext cx="442915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стрессовую  ситуацию</a:t>
            </a:r>
            <a:endParaRPr lang="ru-RU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901308">
            <a:off x="3338852" y="3496431"/>
            <a:ext cx="491418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капризы, страхи,</a:t>
            </a:r>
          </a:p>
          <a:p>
            <a:pPr algn="ctr"/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тказ от еды,</a:t>
            </a:r>
          </a:p>
          <a:p>
            <a:pPr algn="ctr"/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частые болезни…</a:t>
            </a:r>
            <a:endParaRPr lang="ru-RU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7356" y="2928934"/>
            <a:ext cx="22145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которая без специальной </a:t>
            </a:r>
          </a:p>
          <a:p>
            <a:pPr algn="ctr"/>
            <a:r>
              <a:rPr lang="ru-RU" sz="2000" dirty="0" smtClean="0"/>
              <a:t>организации может привести </a:t>
            </a:r>
          </a:p>
          <a:p>
            <a:pPr algn="ctr"/>
            <a:r>
              <a:rPr lang="ru-RU" sz="2000" b="1" u="sng" dirty="0" smtClean="0"/>
              <a:t>к  </a:t>
            </a:r>
            <a:r>
              <a:rPr lang="ru-RU" sz="2000" b="1" u="sng" dirty="0" smtClean="0"/>
              <a:t>таким </a:t>
            </a:r>
            <a:r>
              <a:rPr lang="ru-RU" sz="2000" b="1" u="sng" dirty="0" smtClean="0"/>
              <a:t> </a:t>
            </a:r>
            <a:r>
              <a:rPr lang="ru-RU" sz="2000" b="1" u="sng" dirty="0" smtClean="0"/>
              <a:t>реакциям:</a:t>
            </a:r>
            <a:endParaRPr lang="ru-RU" sz="2000" b="1" u="sng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SD.Kindergarten.Poster.Template.06.3508x2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8000"/>
            <a:ext cx="9144000" cy="6876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908720"/>
            <a:ext cx="777686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Ребенок  должен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Приспособиться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  новым  условиям,  т.е. 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708920"/>
            <a:ext cx="7632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адаптироваться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Рисунок 10" descr="001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89" y="3571876"/>
            <a:ext cx="1928827" cy="235745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SD.Kindergarten.Poster.Template.02.3508x2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6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57356" y="785795"/>
            <a:ext cx="57150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Различают три степени адаптации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ребенка к дошкольному учреждению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Georgia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b="1" i="1" dirty="0" smtClean="0">
                <a:latin typeface="Georgia" pitchFamily="18" charset="0"/>
                <a:cs typeface="Times New Roman" pitchFamily="18" charset="0"/>
              </a:rPr>
              <a:t>1-16 </a:t>
            </a:r>
            <a:r>
              <a:rPr lang="ru-RU" b="1" i="1" dirty="0" smtClean="0">
                <a:latin typeface="Georgia" pitchFamily="18" charset="0"/>
                <a:cs typeface="Times New Roman" pitchFamily="18" charset="0"/>
              </a:rPr>
              <a:t>дней – легкая адаптация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b="1" i="1" dirty="0" smtClean="0">
              <a:latin typeface="Georgia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i="1" dirty="0" smtClean="0">
                <a:latin typeface="Georgia" pitchFamily="18" charset="0"/>
                <a:cs typeface="Times New Roman" pitchFamily="18" charset="0"/>
              </a:rPr>
              <a:t>16-32 дней – адаптация средней тяжести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b="1" i="1" dirty="0" smtClean="0">
              <a:latin typeface="Georgia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Georgia" pitchFamily="18" charset="0"/>
                <a:cs typeface="Times New Roman" pitchFamily="18" charset="0"/>
              </a:rPr>
              <a:t>- 32- 64 дней тяжелая адаптация</a:t>
            </a:r>
            <a:endParaRPr lang="ru-RU" dirty="0" smtClean="0"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259632" y="1242338"/>
            <a:ext cx="66967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PSD.Kindergarten.Poster.Template.06.3508x2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000"/>
            <a:ext cx="9728613" cy="687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57356" y="764705"/>
            <a:ext cx="66775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Общая  задача  воспитателей и  родителей-</a:t>
            </a:r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1" y="1500175"/>
            <a:ext cx="5572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помочь ребенку по возможности безболезненно войти в жизнь детского сада.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73646" y="2071678"/>
            <a:ext cx="3196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/>
              <a:t>ЧТО ДЛЯ  ЭТОГО  НУЖНО:</a:t>
            </a:r>
            <a:endParaRPr lang="ru-RU" b="1" u="sng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643183"/>
            <a:ext cx="57150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знание возрастных и индивидуальных </a:t>
            </a:r>
          </a:p>
          <a:p>
            <a:pPr algn="just"/>
            <a:r>
              <a:rPr lang="ru-RU" dirty="0" smtClean="0"/>
              <a:t>особенностей, возможностей детей</a:t>
            </a:r>
          </a:p>
          <a:p>
            <a:pPr algn="just">
              <a:buFontTx/>
              <a:buChar char="-"/>
            </a:pPr>
            <a:r>
              <a:rPr lang="ru-RU" dirty="0" smtClean="0"/>
              <a:t>подготовительная работа в семье;</a:t>
            </a:r>
          </a:p>
          <a:p>
            <a:pPr algn="just"/>
            <a:r>
              <a:rPr lang="ru-RU" b="1" dirty="0" smtClean="0"/>
              <a:t>-</a:t>
            </a:r>
            <a:r>
              <a:rPr lang="ru-RU" dirty="0" smtClean="0"/>
              <a:t>выработка единых требований к поведению ребенка, согласование </a:t>
            </a:r>
          </a:p>
          <a:p>
            <a:pPr algn="just"/>
            <a:r>
              <a:rPr lang="ru-RU" dirty="0" smtClean="0"/>
              <a:t>воздействий на него дома и </a:t>
            </a:r>
          </a:p>
          <a:p>
            <a:pPr algn="just"/>
            <a:r>
              <a:rPr lang="ru-RU" dirty="0" smtClean="0"/>
              <a:t>в детском саду.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SD.Kindergarten.Poster.Template.02.3508x2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28613" cy="6876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43041" y="785795"/>
            <a:ext cx="678661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ФАКТОРЫ  ВЛИЯЮЩИЕ  НА ХАРАКТЕР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ПРИВЫКАНИЯ  РЕБЕНКА  К УСЛОВИЯМ  ДОШКОЛЬНОГО УЧРЕЖДЕНИЯ:</a:t>
            </a:r>
            <a:endParaRPr lang="ru-RU" sz="2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1229848">
            <a:off x="2567238" y="2151025"/>
            <a:ext cx="5772615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ВОЗРАСТ  РЕБЕНКА,</a:t>
            </a:r>
          </a:p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СОСТОЯНИЕ  ЗДОРОВЬЯ,</a:t>
            </a:r>
          </a:p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СФОРМИРОВАННОСТЬ  ОПЫТА ОБЩЕНИЯ,</a:t>
            </a:r>
          </a:p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СТЕПЕНЬ  РОДИТЕЛЬСКОЙ  ОПЕКИ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SD.Kindergarten.Poster.Template.06.3508x2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5" y="0"/>
            <a:ext cx="9728613" cy="6876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38627" y="908720"/>
            <a:ext cx="21291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 О М Н И Т Е, </a:t>
            </a:r>
            <a:endParaRPr lang="ru-RU" sz="2000" b="1" i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3214686"/>
            <a:ext cx="66247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НИКОГДА  НЕ  ПУГАЙТЕ  РЕБЕНКА  ДЕТСКИМ  САДОМ! </a:t>
            </a:r>
          </a:p>
          <a:p>
            <a:pPr algn="ctr"/>
            <a:r>
              <a:rPr lang="ru-RU" sz="2000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СОВЕРШЕННЫХ   ЛЮДЕЙ  НЕТ.</a:t>
            </a:r>
          </a:p>
          <a:p>
            <a:pPr algn="ctr"/>
            <a:r>
              <a:rPr lang="ru-RU" sz="2000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БУДЬТЕ  СНИСХОДИТЕЛЬНЫ</a:t>
            </a:r>
          </a:p>
          <a:p>
            <a:pPr algn="ctr"/>
            <a:r>
              <a:rPr lang="ru-RU" sz="2000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 ТЕРПИМЫ  К  ДРУГИМ.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1357299"/>
            <a:ext cx="69294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что на привыкание малыша к детскому саду  может</a:t>
            </a:r>
          </a:p>
          <a:p>
            <a:pPr algn="ctr"/>
            <a:r>
              <a:rPr lang="ru-RU" dirty="0" smtClean="0"/>
              <a:t>потребоваться до полугода времени , поэтому</a:t>
            </a:r>
          </a:p>
          <a:p>
            <a:pPr algn="ctr"/>
            <a:r>
              <a:rPr lang="ru-RU" dirty="0" smtClean="0"/>
              <a:t>тщательно рассчитывайте свои силы, возможности </a:t>
            </a:r>
          </a:p>
          <a:p>
            <a:pPr algn="ctr"/>
            <a:r>
              <a:rPr lang="ru-RU" dirty="0" smtClean="0"/>
              <a:t>и планы. Лучше, если на этот период у семьи будет</a:t>
            </a:r>
          </a:p>
          <a:p>
            <a:pPr algn="ctr"/>
            <a:r>
              <a:rPr lang="ru-RU" dirty="0" smtClean="0"/>
              <a:t>возможность «подстроиться» под особенности </a:t>
            </a:r>
          </a:p>
          <a:p>
            <a:pPr algn="ctr"/>
            <a:r>
              <a:rPr lang="ru-RU" dirty="0" smtClean="0"/>
              <a:t>адаптации ребенка.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1235</TotalTime>
  <Words>293</Words>
  <Application>Microsoft Office PowerPoint</Application>
  <PresentationFormat>Экран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Your User Name</dc:creator>
  <cp:lastModifiedBy>Home</cp:lastModifiedBy>
  <cp:revision>154</cp:revision>
  <dcterms:created xsi:type="dcterms:W3CDTF">2012-10-19T19:10:28Z</dcterms:created>
  <dcterms:modified xsi:type="dcterms:W3CDTF">2019-09-25T19:37:32Z</dcterms:modified>
</cp:coreProperties>
</file>