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0E69-A0A5-4BBC-AF73-643D2D20BBE6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5744-364A-41DA-AE99-AA36E203AF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0E69-A0A5-4BBC-AF73-643D2D20BBE6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5744-364A-41DA-AE99-AA36E203AF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0E69-A0A5-4BBC-AF73-643D2D20BBE6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5744-364A-41DA-AE99-AA36E203AF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0E69-A0A5-4BBC-AF73-643D2D20BBE6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5744-364A-41DA-AE99-AA36E203AF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0E69-A0A5-4BBC-AF73-643D2D20BBE6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BFE5744-364A-41DA-AE99-AA36E203AF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0E69-A0A5-4BBC-AF73-643D2D20BBE6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5744-364A-41DA-AE99-AA36E203AF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0E69-A0A5-4BBC-AF73-643D2D20BBE6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5744-364A-41DA-AE99-AA36E203AF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0E69-A0A5-4BBC-AF73-643D2D20BBE6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5744-364A-41DA-AE99-AA36E203AF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0E69-A0A5-4BBC-AF73-643D2D20BBE6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5744-364A-41DA-AE99-AA36E203AF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0E69-A0A5-4BBC-AF73-643D2D20BBE6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5744-364A-41DA-AE99-AA36E203AF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0E69-A0A5-4BBC-AF73-643D2D20BBE6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5744-364A-41DA-AE99-AA36E203AF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E440E69-A0A5-4BBC-AF73-643D2D20BBE6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BFE5744-364A-41DA-AE99-AA36E203AF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wedg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2643206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latin typeface="Georgia" pitchFamily="18" charset="0"/>
              </a:rPr>
              <a:t>Тема </a:t>
            </a:r>
            <a:br>
              <a:rPr lang="ru-RU" sz="6000" b="1" dirty="0" smtClean="0">
                <a:latin typeface="Georgia" pitchFamily="18" charset="0"/>
              </a:rPr>
            </a:br>
            <a:r>
              <a:rPr lang="ru-RU" sz="5400" b="1" dirty="0" smtClean="0">
                <a:latin typeface="Georgia" pitchFamily="18" charset="0"/>
              </a:rPr>
              <a:t>«Шоколад. Вред или польза»</a:t>
            </a:r>
            <a:endParaRPr lang="ru-RU" sz="5400" b="1" dirty="0"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sz="2800" dirty="0" smtClean="0">
                <a:latin typeface="Georgia" pitchFamily="18" charset="0"/>
              </a:rPr>
              <a:t>Подготовил: </a:t>
            </a:r>
            <a:r>
              <a:rPr lang="ru-RU" sz="2800" b="1" dirty="0" smtClean="0">
                <a:latin typeface="Georgia" pitchFamily="18" charset="0"/>
              </a:rPr>
              <a:t>Андреев Евгений, </a:t>
            </a:r>
          </a:p>
          <a:p>
            <a:pPr algn="ctr"/>
            <a:r>
              <a:rPr lang="ru-RU" sz="2800" b="1" dirty="0" smtClean="0">
                <a:latin typeface="Georgia" pitchFamily="18" charset="0"/>
              </a:rPr>
              <a:t>ученик 2 «А» класса МОУ СОШ №7 городского округа Стрежевой Томской области</a:t>
            </a:r>
            <a:endParaRPr lang="ru-RU" sz="2800" b="1" dirty="0">
              <a:latin typeface="Georgia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Georgia" pitchFamily="18" charset="0"/>
              </a:rPr>
              <a:t>Сколько можно употреблять шоколада в сутки?</a:t>
            </a:r>
            <a:endParaRPr lang="ru-RU" sz="4000" dirty="0">
              <a:latin typeface="Georgia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29280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>
                <a:latin typeface="Georgia" pitchFamily="18" charset="0"/>
              </a:rPr>
              <a:t>Для взрослого человека - </a:t>
            </a:r>
            <a:r>
              <a:rPr lang="ru-RU" sz="2400" dirty="0" smtClean="0">
                <a:solidFill>
                  <a:srgbClr val="FF0000"/>
                </a:solidFill>
                <a:latin typeface="Georgia" pitchFamily="18" charset="0"/>
              </a:rPr>
              <a:t>50-60</a:t>
            </a:r>
            <a:r>
              <a:rPr lang="ru-RU" sz="2400" dirty="0" smtClean="0">
                <a:latin typeface="Georgia" pitchFamily="18" charset="0"/>
              </a:rPr>
              <a:t> граммов в сутки.</a:t>
            </a:r>
          </a:p>
          <a:p>
            <a:pPr algn="just">
              <a:buNone/>
            </a:pPr>
            <a:r>
              <a:rPr lang="ru-RU" sz="2400" dirty="0" smtClean="0">
                <a:latin typeface="Georgia" pitchFamily="18" charset="0"/>
              </a:rPr>
              <a:t>Пористого и молочного из-за высокого содержания</a:t>
            </a:r>
          </a:p>
          <a:p>
            <a:pPr algn="just">
              <a:buNone/>
            </a:pPr>
            <a:r>
              <a:rPr lang="ru-RU" sz="2400" dirty="0" smtClean="0">
                <a:latin typeface="Georgia" pitchFamily="18" charset="0"/>
              </a:rPr>
              <a:t>сахара врачи и диетологи рекомендуют съедать  </a:t>
            </a:r>
          </a:p>
          <a:p>
            <a:pPr algn="just">
              <a:buNone/>
            </a:pPr>
            <a:r>
              <a:rPr lang="ru-RU" sz="2400" dirty="0" smtClean="0">
                <a:latin typeface="Georgia" pitchFamily="18" charset="0"/>
              </a:rPr>
              <a:t>не больше </a:t>
            </a:r>
            <a:r>
              <a:rPr lang="ru-RU" sz="2400" dirty="0" smtClean="0">
                <a:solidFill>
                  <a:srgbClr val="FF0000"/>
                </a:solidFill>
                <a:latin typeface="Georgia" pitchFamily="18" charset="0"/>
              </a:rPr>
              <a:t>25</a:t>
            </a:r>
            <a:r>
              <a:rPr lang="ru-RU" sz="2400" dirty="0" smtClean="0">
                <a:latin typeface="Georgia" pitchFamily="18" charset="0"/>
              </a:rPr>
              <a:t> граммов</a:t>
            </a:r>
            <a:endParaRPr lang="ru-RU" sz="2400" dirty="0">
              <a:latin typeface="Georgia" pitchFamily="18" charset="0"/>
            </a:endParaRPr>
          </a:p>
        </p:txBody>
      </p:sp>
      <p:pic>
        <p:nvPicPr>
          <p:cNvPr id="4" name="Рисунок 3" descr="&amp;Kcy;&amp;acy;&amp;rcy;&amp;tcy;&amp;icy;&amp;ncy;&amp;kcy;&amp;icy; &amp;pcy;&amp;ocy; &amp;zcy;&amp;acy;&amp;pcy;&amp;rcy;&amp;ocy;&amp;scy;&amp;ucy; &amp;Kcy;&amp;Acy;&amp;Rcy;&amp;Tcy;&amp;Icy;&amp;Ncy;&amp;Kcy;&amp;Icy; &amp;SHcy;&amp;Ocy;&amp;Kcy;&amp;Ocy;&amp;Lcy;&amp;Acy;&amp;Dcy;&amp;Acy;"/>
          <p:cNvPicPr/>
          <p:nvPr/>
        </p:nvPicPr>
        <p:blipFill>
          <a:blip r:embed="rId2"/>
          <a:srcRect r="5606"/>
          <a:stretch>
            <a:fillRect/>
          </a:stretch>
        </p:blipFill>
        <p:spPr bwMode="auto">
          <a:xfrm>
            <a:off x="571472" y="3857628"/>
            <a:ext cx="2495550" cy="17232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&amp;Kcy;&amp;acy;&amp;rcy;&amp;tcy;&amp;icy;&amp;ncy;&amp;kcy;&amp;icy; &amp;pcy;&amp;ocy; &amp;zcy;&amp;acy;&amp;pcy;&amp;rcy;&amp;ocy;&amp;scy;&amp;ucy; &amp;Kcy;&amp;Acy;&amp;Rcy;&amp;Tcy;&amp;Icy;&amp;Ncy;&amp;Kcy;&amp;Icy; &amp;SHcy;&amp;Ocy;&amp;Kcy;&amp;Ocy;&amp;Lcy;&amp;Acy;&amp;Dcy;&amp;Acy;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4143380"/>
            <a:ext cx="2620010" cy="17411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irc_ilrp_mut" descr="https://encrypted-tbn2.gstatic.com/images?q=tbn:ANd9GcR0ScKD67GwcslLsxV1rNbG6AdDAJ93uuWvx0Kj8MAvUSqQb-CAO7R3GJu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3214686"/>
            <a:ext cx="2101215" cy="14770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&amp;Kcy;&amp;acy;&amp;rcy;&amp;tcy;&amp;icy;&amp;ncy;&amp;kcy;&amp;icy; &amp;pcy;&amp;ocy; &amp;zcy;&amp;acy;&amp;pcy;&amp;rcy;&amp;ocy;&amp;scy;&amp;ucy; &amp;Kcy;&amp;Acy;&amp;Rcy;&amp;Tcy;&amp;Icy;&amp;Ncy;&amp;Kcy;&amp;Icy; &amp;SHcy;&amp;Ocy;&amp;Kcy;&amp;Ocy;&amp;Lcy;&amp;Acy;&amp;Dcy;&amp;Acy;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57884" y="4286256"/>
            <a:ext cx="2620010" cy="17411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Georgia" pitchFamily="18" charset="0"/>
              </a:rPr>
              <a:t>Какой шоколад более полезен для здоровья?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721431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>
                <a:latin typeface="Georgia" pitchFamily="18" charset="0"/>
              </a:rPr>
              <a:t> </a:t>
            </a:r>
            <a:r>
              <a:rPr lang="ru-RU" sz="3200" dirty="0" smtClean="0">
                <a:latin typeface="Georgia" pitchFamily="18" charset="0"/>
              </a:rPr>
              <a:t>Многие знают, что именно </a:t>
            </a:r>
            <a:r>
              <a:rPr lang="ru-RU" sz="3200" u="sng" dirty="0" smtClean="0">
                <a:solidFill>
                  <a:srgbClr val="FF0000"/>
                </a:solidFill>
                <a:latin typeface="Georgia" pitchFamily="18" charset="0"/>
              </a:rPr>
              <a:t>горький</a:t>
            </a:r>
            <a:r>
              <a:rPr lang="ru-RU" sz="3200" dirty="0" smtClean="0">
                <a:latin typeface="Georgia" pitchFamily="18" charset="0"/>
              </a:rPr>
              <a:t> шоколад является самым полезным для здоровья. Внимательно смотрите на этикетку шоколада. Там указано содержание </a:t>
            </a:r>
            <a:r>
              <a:rPr lang="ru-RU" sz="3200" u="sng" dirty="0" smtClean="0">
                <a:solidFill>
                  <a:srgbClr val="FF0000"/>
                </a:solidFill>
                <a:latin typeface="Georgia" pitchFamily="18" charset="0"/>
              </a:rPr>
              <a:t>какао-бобов и калорийность</a:t>
            </a:r>
            <a:r>
              <a:rPr lang="ru-RU" sz="3200" dirty="0" smtClean="0">
                <a:latin typeface="Georgia" pitchFamily="18" charset="0"/>
              </a:rPr>
              <a:t>. В горьком шоколаде сахара 10 граммов на 100 граммов плитки, в тёмном – 50 граммов, в молочном -52-57 граммов, столько же в пористом. В </a:t>
            </a:r>
            <a:r>
              <a:rPr lang="ru-RU" sz="3200" i="1" u="sng" dirty="0" smtClean="0">
                <a:solidFill>
                  <a:srgbClr val="FF0000"/>
                </a:solidFill>
                <a:latin typeface="Georgia" pitchFamily="18" charset="0"/>
              </a:rPr>
              <a:t>качественный</a:t>
            </a:r>
            <a:r>
              <a:rPr lang="ru-RU" sz="3200" dirty="0" smtClean="0">
                <a:latin typeface="Georgia" pitchFamily="18" charset="0"/>
              </a:rPr>
              <a:t> шоколад должно входить </a:t>
            </a:r>
            <a:r>
              <a:rPr lang="ru-RU" sz="3200" u="sng" dirty="0" smtClean="0">
                <a:solidFill>
                  <a:srgbClr val="FF0000"/>
                </a:solidFill>
                <a:latin typeface="Georgia" pitchFamily="18" charset="0"/>
              </a:rPr>
              <a:t>какао-масло</a:t>
            </a:r>
            <a:r>
              <a:rPr lang="ru-RU" sz="3200" dirty="0" smtClean="0">
                <a:latin typeface="Georgia" pitchFamily="18" charset="0"/>
              </a:rPr>
              <a:t> ( а не пальмовое или какое-то другое)</a:t>
            </a:r>
            <a:endParaRPr lang="ru-RU" sz="3200" dirty="0">
              <a:latin typeface="Georgia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Georgia" pitchFamily="18" charset="0"/>
              </a:rPr>
              <a:t>Противопоказания. 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Вред шоколада.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 algn="just">
              <a:buNone/>
            </a:pPr>
            <a:r>
              <a:rPr lang="ru-RU" sz="2800" dirty="0" smtClean="0"/>
              <a:t>1</a:t>
            </a:r>
            <a:r>
              <a:rPr lang="ru-RU" sz="2800" dirty="0" smtClean="0">
                <a:latin typeface="Georgia" pitchFamily="18" charset="0"/>
              </a:rPr>
              <a:t>. Сахарный диабет.</a:t>
            </a:r>
          </a:p>
          <a:p>
            <a:pPr marL="624078" indent="-514350" algn="just">
              <a:buNone/>
            </a:pPr>
            <a:r>
              <a:rPr lang="ru-RU" sz="2800" dirty="0" smtClean="0">
                <a:latin typeface="Georgia" pitchFamily="18" charset="0"/>
              </a:rPr>
              <a:t>2. Ожирение и проблемы с весом.</a:t>
            </a:r>
          </a:p>
          <a:p>
            <a:pPr marL="624078" indent="-514350" algn="just">
              <a:buNone/>
            </a:pPr>
            <a:r>
              <a:rPr lang="ru-RU" sz="2800" dirty="0" smtClean="0">
                <a:latin typeface="Georgia" pitchFamily="18" charset="0"/>
              </a:rPr>
              <a:t>3. Нарушение обменных процессов.</a:t>
            </a:r>
          </a:p>
          <a:p>
            <a:pPr marL="624078" indent="-514350" algn="just">
              <a:buNone/>
            </a:pPr>
            <a:r>
              <a:rPr lang="ru-RU" sz="2800" dirty="0" smtClean="0">
                <a:latin typeface="Georgia" pitchFamily="18" charset="0"/>
              </a:rPr>
              <a:t>4. Детям давать шоколад следует  не часто и совсем понемногу</a:t>
            </a:r>
          </a:p>
          <a:p>
            <a:pPr marL="624078" indent="-514350" algn="just">
              <a:buNone/>
            </a:pPr>
            <a:r>
              <a:rPr lang="ru-RU" sz="2800" dirty="0" smtClean="0">
                <a:latin typeface="Georgia" pitchFamily="18" charset="0"/>
              </a:rPr>
              <a:t>5. Для братьев наших меньших шоколад ядовит, так как вещества, содержащиеся в шоколаде, усваиваются с трудом. Поэтому безопасная доза для людей может стать смертельной для домашних питомцев</a:t>
            </a:r>
            <a:r>
              <a:rPr lang="ru-RU" sz="2400" dirty="0" smtClean="0">
                <a:latin typeface="Georgia" pitchFamily="18" charset="0"/>
              </a:rPr>
              <a:t>.</a:t>
            </a:r>
            <a:endParaRPr lang="ru-RU" sz="2400" dirty="0">
              <a:latin typeface="Georgia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Georgia" pitchFamily="18" charset="0"/>
              </a:rPr>
              <a:t>Выводы:</a:t>
            </a:r>
            <a:endParaRPr lang="ru-RU" sz="4400" dirty="0">
              <a:latin typeface="Georgia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00726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3400" dirty="0" smtClean="0">
                <a:latin typeface="Georgia" pitchFamily="18" charset="0"/>
              </a:rPr>
              <a:t>Так полезен или вреден шоколад? Весомые аргументы есть и у сторонников, и у противников потребления шоколада. Выдвинутая гипотеза подтвердилась, что шоколад благотворно влияет на организм человека.</a:t>
            </a:r>
            <a:br>
              <a:rPr lang="ru-RU" sz="3400" dirty="0" smtClean="0">
                <a:latin typeface="Georgia" pitchFamily="18" charset="0"/>
              </a:rPr>
            </a:br>
            <a:r>
              <a:rPr lang="ru-RU" sz="3400" dirty="0" smtClean="0">
                <a:latin typeface="Georgia" pitchFamily="18" charset="0"/>
              </a:rPr>
              <a:t>Употребление шоколада зависит от индивидуальной переносимости и особенности организма.</a:t>
            </a:r>
            <a:br>
              <a:rPr lang="ru-RU" sz="3400" dirty="0" smtClean="0">
                <a:latin typeface="Georgia" pitchFamily="18" charset="0"/>
              </a:rPr>
            </a:br>
            <a:r>
              <a:rPr lang="ru-RU" sz="3400" dirty="0" smtClean="0">
                <a:latin typeface="Georgia" pitchFamily="18" charset="0"/>
              </a:rPr>
              <a:t>Предположение, что шоколад приносит больше пользы, чем вреда подтвердилось.</a:t>
            </a:r>
            <a:br>
              <a:rPr lang="ru-RU" sz="3400" dirty="0" smtClean="0">
                <a:latin typeface="Georgia" pitchFamily="18" charset="0"/>
              </a:rPr>
            </a:br>
            <a:r>
              <a:rPr lang="ru-RU" sz="3400" dirty="0" smtClean="0">
                <a:latin typeface="Georgia" pitchFamily="18" charset="0"/>
              </a:rPr>
              <a:t>Для лечебных целей специалисты рекомендуют высококачественные сорта горького шоколада. Подтверждением этому являются и исследования американских учёных. Они показали, что люди, которые едят шоколад 2-3 раза в месяц, чувствуют себя лучше чем, те, кто полностью отказался от шоколада. Причиной этому являются антиоксиданты, содержащиеся в шоколаде.</a:t>
            </a:r>
            <a:endParaRPr lang="ru-RU" sz="3400" dirty="0">
              <a:latin typeface="Georgia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Georgia" pitchFamily="18" charset="0"/>
              </a:rPr>
              <a:t>Спасибо за внимание !</a:t>
            </a:r>
            <a:endParaRPr lang="ru-RU" sz="4800" dirty="0">
              <a:latin typeface="Georgia" pitchFamily="18" charset="0"/>
            </a:endParaRPr>
          </a:p>
        </p:txBody>
      </p:sp>
      <p:pic>
        <p:nvPicPr>
          <p:cNvPr id="4" name="Содержимое 3" descr="&amp;Kcy;&amp;acy;&amp;rcy;&amp;tcy;&amp;icy;&amp;ncy;&amp;kcy;&amp;icy; &amp;pcy;&amp;ocy; &amp;zcy;&amp;acy;&amp;pcy;&amp;rcy;&amp;ocy;&amp;scy;&amp;ucy; &amp;Kcy;&amp;Acy;&amp;Rcy;&amp;Tcy;&amp;Icy;&amp;Ncy;&amp;Kcy;&amp;Icy; &amp;SHcy;&amp;Ocy;&amp;Kcy;&amp;Ocy;&amp;Lcy;&amp;Acy;&amp;Dcy;&amp;Acy;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643050"/>
            <a:ext cx="3929089" cy="40719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latin typeface="Georgia" pitchFamily="18" charset="0"/>
              </a:rPr>
              <a:t>Цель:</a:t>
            </a:r>
            <a:endParaRPr lang="ru-RU" sz="6000" dirty="0">
              <a:latin typeface="Georgia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73349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4000" dirty="0" smtClean="0">
                <a:latin typeface="Georgia" pitchFamily="18" charset="0"/>
              </a:rPr>
              <a:t>   Узнать положительное и отрицательное воздействие шоколада на организм человека.</a:t>
            </a:r>
            <a:endParaRPr lang="ru-RU" sz="4000" dirty="0">
              <a:latin typeface="Georgia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latin typeface="Georgia" pitchFamily="18" charset="0"/>
              </a:rPr>
              <a:t>Задачи:</a:t>
            </a:r>
            <a:endParaRPr lang="ru-RU" sz="6000" dirty="0">
              <a:latin typeface="Georgia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2678" indent="-742950">
              <a:buNone/>
            </a:pPr>
            <a:r>
              <a:rPr lang="ru-RU" sz="4000" dirty="0" smtClean="0">
                <a:latin typeface="Georgia" pitchFamily="18" charset="0"/>
              </a:rPr>
              <a:t>1. </a:t>
            </a:r>
            <a:r>
              <a:rPr lang="ru-RU" sz="4000" b="1" dirty="0" smtClean="0">
                <a:latin typeface="Georgia" pitchFamily="18" charset="0"/>
              </a:rPr>
              <a:t>П</a:t>
            </a:r>
            <a:r>
              <a:rPr lang="ru-RU" sz="4000" dirty="0" smtClean="0">
                <a:latin typeface="Georgia" pitchFamily="18" charset="0"/>
              </a:rPr>
              <a:t>ознакомиться с историей     возникновения шоколада.</a:t>
            </a:r>
          </a:p>
          <a:p>
            <a:pPr marL="852678" indent="-742950">
              <a:buNone/>
            </a:pPr>
            <a:r>
              <a:rPr lang="ru-RU" sz="4000" dirty="0" smtClean="0">
                <a:latin typeface="Georgia" pitchFamily="18" charset="0"/>
              </a:rPr>
              <a:t>2. </a:t>
            </a:r>
            <a:r>
              <a:rPr lang="ru-RU" sz="4000" b="1" dirty="0" smtClean="0">
                <a:latin typeface="Georgia" pitchFamily="18" charset="0"/>
              </a:rPr>
              <a:t>С</a:t>
            </a:r>
            <a:r>
              <a:rPr lang="ru-RU" sz="4000" dirty="0" smtClean="0">
                <a:latin typeface="Georgia" pitchFamily="18" charset="0"/>
              </a:rPr>
              <a:t>обрать сведения о вреде и пользе шоколада.</a:t>
            </a:r>
          </a:p>
          <a:p>
            <a:pPr marL="852678" indent="-742950">
              <a:buNone/>
            </a:pPr>
            <a:r>
              <a:rPr lang="ru-RU" sz="4000" dirty="0" smtClean="0">
                <a:latin typeface="Georgia" pitchFamily="18" charset="0"/>
              </a:rPr>
              <a:t> 3. </a:t>
            </a:r>
            <a:r>
              <a:rPr lang="ru-RU" sz="4000" b="1" dirty="0" smtClean="0">
                <a:latin typeface="Georgia" pitchFamily="18" charset="0"/>
              </a:rPr>
              <a:t>У</a:t>
            </a:r>
            <a:r>
              <a:rPr lang="ru-RU" sz="4000" dirty="0" smtClean="0">
                <a:latin typeface="Georgia" pitchFamily="18" charset="0"/>
              </a:rPr>
              <a:t>становить влияние шоколада на здоровье человека. </a:t>
            </a:r>
            <a:endParaRPr lang="ru-RU" sz="4000" dirty="0">
              <a:latin typeface="Georgia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effectLst/>
                <a:latin typeface="Georgia" pitchFamily="18" charset="0"/>
              </a:rPr>
              <a:t>Гипотеза:</a:t>
            </a:r>
            <a:endParaRPr lang="ru-RU" sz="6000" dirty="0">
              <a:effectLst/>
              <a:latin typeface="Georgia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85925"/>
            <a:ext cx="8229600" cy="34290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endParaRPr lang="ru-RU" sz="4000" i="1" dirty="0" smtClean="0"/>
          </a:p>
          <a:p>
            <a:pPr algn="just">
              <a:buNone/>
            </a:pPr>
            <a:r>
              <a:rPr lang="ru-RU" sz="4000" i="1" dirty="0" smtClean="0">
                <a:solidFill>
                  <a:srgbClr val="FF0000"/>
                </a:solidFill>
              </a:rPr>
              <a:t>Я предполагаю, что шоколад</a:t>
            </a:r>
          </a:p>
          <a:p>
            <a:pPr algn="just">
              <a:buNone/>
            </a:pPr>
            <a:r>
              <a:rPr lang="ru-RU" sz="4000" i="1" dirty="0" smtClean="0">
                <a:solidFill>
                  <a:srgbClr val="FF0000"/>
                </a:solidFill>
              </a:rPr>
              <a:t>приносит в основном пользу,</a:t>
            </a:r>
          </a:p>
          <a:p>
            <a:pPr algn="just">
              <a:buNone/>
            </a:pPr>
            <a:r>
              <a:rPr lang="ru-RU" sz="4000" i="1" dirty="0" smtClean="0">
                <a:solidFill>
                  <a:srgbClr val="FF0000"/>
                </a:solidFill>
              </a:rPr>
              <a:t>но есть и противопоказания</a:t>
            </a:r>
          </a:p>
          <a:p>
            <a:pPr algn="just">
              <a:buNone/>
            </a:pPr>
            <a:r>
              <a:rPr lang="ru-RU" sz="4000" i="1" dirty="0" smtClean="0">
                <a:solidFill>
                  <a:srgbClr val="FF0000"/>
                </a:solidFill>
              </a:rPr>
              <a:t>для здоровья  человека.</a:t>
            </a:r>
            <a:endParaRPr lang="ru-RU" sz="4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Georgia" pitchFamily="18" charset="0"/>
              </a:rPr>
              <a:t>История возникновения шоколада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21497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latin typeface="Georgia" pitchFamily="18" charset="0"/>
              </a:rPr>
              <a:t>   Шоколад известен миру много тысяч лет назад. Под термином </a:t>
            </a:r>
            <a:r>
              <a:rPr lang="ru-RU" sz="2400" u="sng" dirty="0" smtClean="0">
                <a:solidFill>
                  <a:srgbClr val="FF0000"/>
                </a:solidFill>
                <a:latin typeface="Georgia" pitchFamily="18" charset="0"/>
              </a:rPr>
              <a:t>«шоколад</a:t>
            </a:r>
            <a:r>
              <a:rPr lang="ru-RU" sz="2400" dirty="0" smtClean="0">
                <a:latin typeface="Georgia" pitchFamily="18" charset="0"/>
              </a:rPr>
              <a:t>» в разные исторические периоды понимали совершенно разные продукты на основе </a:t>
            </a:r>
            <a:r>
              <a:rPr lang="ru-RU" sz="2400" dirty="0" smtClean="0">
                <a:solidFill>
                  <a:srgbClr val="FF0000"/>
                </a:solidFill>
                <a:latin typeface="Georgia" pitchFamily="18" charset="0"/>
              </a:rPr>
              <a:t>какао-бобов.</a:t>
            </a:r>
          </a:p>
          <a:p>
            <a:pPr algn="just"/>
            <a:endParaRPr lang="ru-RU" sz="2400" dirty="0" smtClean="0">
              <a:latin typeface="Georgia" pitchFamily="18" charset="0"/>
            </a:endParaRPr>
          </a:p>
          <a:p>
            <a:pPr algn="just">
              <a:buNone/>
            </a:pPr>
            <a:r>
              <a:rPr lang="ru-RU" sz="2400" dirty="0" smtClean="0">
                <a:latin typeface="Georgia" pitchFamily="18" charset="0"/>
              </a:rPr>
              <a:t> </a:t>
            </a:r>
            <a:endParaRPr lang="ru-RU" sz="2400" dirty="0">
              <a:latin typeface="Georgia" pitchFamily="18" charset="0"/>
            </a:endParaRPr>
          </a:p>
        </p:txBody>
      </p:sp>
      <p:pic>
        <p:nvPicPr>
          <p:cNvPr id="4" name="Рисунок 3" descr="&amp;Kcy;&amp;acy;&amp;rcy;&amp;tcy;&amp;icy;&amp;ncy;&amp;kcy;&amp;icy; &amp;pcy;&amp;ocy; &amp;zcy;&amp;acy;&amp;pcy;&amp;rcy;&amp;ocy;&amp;scy;&amp;ucy; &amp;Dcy;&amp;IEcy;&amp;Tcy;&amp;Icy; &amp;IEcy;&amp;Dcy;&amp;YAcy;&amp;Tcy; &amp;SHcy;&amp;Ocy;&amp;Kcy;&amp;Ocy;&amp;Lcy;&amp;Acy;&amp;Dcy; &amp;Kcy;&amp;Acy;&amp;Rcy;&amp;Tcy;&amp;Icy;&amp;Ncy;&amp;Kcy;&amp;Icy;"/>
          <p:cNvPicPr/>
          <p:nvPr/>
        </p:nvPicPr>
        <p:blipFill>
          <a:blip r:embed="rId2"/>
          <a:srcRect r="30994" b="18593"/>
          <a:stretch>
            <a:fillRect/>
          </a:stretch>
        </p:blipFill>
        <p:spPr bwMode="auto">
          <a:xfrm>
            <a:off x="2786050" y="2714620"/>
            <a:ext cx="3857652" cy="32861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Georgia" pitchFamily="18" charset="0"/>
              </a:rPr>
              <a:t>История возникновения шоколада</a:t>
            </a:r>
            <a:endParaRPr lang="ru-RU" sz="24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7663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>
                <a:latin typeface="Georgia" pitchFamily="18" charset="0"/>
              </a:rPr>
              <a:t>  До начала 17 века шоколадом назывался холодный терпкий напиток с горьковатым вкусом, получаемый из растёртых бобов какао.</a:t>
            </a:r>
          </a:p>
          <a:p>
            <a:pPr algn="just">
              <a:buNone/>
            </a:pPr>
            <a:r>
              <a:rPr lang="ru-RU" sz="2800" dirty="0" smtClean="0">
                <a:latin typeface="Georgia" pitchFamily="18" charset="0"/>
              </a:rPr>
              <a:t>   В 17-18 веках состоятельными европейцами употреблялся </a:t>
            </a:r>
            <a:r>
              <a:rPr lang="ru-RU" sz="2800" u="sng" dirty="0" smtClean="0">
                <a:solidFill>
                  <a:srgbClr val="FF0000"/>
                </a:solidFill>
                <a:latin typeface="Georgia" pitchFamily="18" charset="0"/>
              </a:rPr>
              <a:t>горячий шоколад  </a:t>
            </a:r>
            <a:r>
              <a:rPr lang="ru-RU" sz="2800" dirty="0" smtClean="0">
                <a:latin typeface="Georgia" pitchFamily="18" charset="0"/>
              </a:rPr>
              <a:t>- сладкий напиток, зачастую с добавлением молока и специй.</a:t>
            </a:r>
          </a:p>
          <a:p>
            <a:pPr algn="just">
              <a:buNone/>
            </a:pPr>
            <a:endParaRPr lang="ru-RU" sz="2800" dirty="0" smtClean="0">
              <a:latin typeface="Georgia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&amp;Kcy;&amp;acy;&amp;rcy;&amp;tcy;&amp;icy;&amp;ncy;&amp;kcy;&amp;icy; &amp;pcy;&amp;ocy; &amp;zcy;&amp;acy;&amp;pcy;&amp;rcy;&amp;ocy;&amp;scy;&amp;ucy; &amp;Dcy;&amp;IEcy;&amp;Tcy;&amp;Icy; &amp;IEcy;&amp;Dcy;&amp;YAcy;&amp;Tcy; &amp;SHcy;&amp;Ocy;&amp;Kcy;&amp;Ocy;&amp;Lcy;&amp;Acy;&amp;Dcy; &amp;Kcy;&amp;Acy;&amp;Rcy;&amp;Tcy;&amp;Icy;&amp;Ncy;&amp;Kcy;&amp;Icy;"/>
          <p:cNvPicPr/>
          <p:nvPr/>
        </p:nvPicPr>
        <p:blipFill>
          <a:blip r:embed="rId2"/>
          <a:srcRect r="15779"/>
          <a:stretch>
            <a:fillRect/>
          </a:stretch>
        </p:blipFill>
        <p:spPr bwMode="auto">
          <a:xfrm>
            <a:off x="4714876" y="4572008"/>
            <a:ext cx="2138364" cy="1714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Georgia" pitchFamily="18" charset="0"/>
              </a:rPr>
              <a:t>История возникновения шоколада</a:t>
            </a:r>
            <a:endParaRPr lang="ru-RU" sz="24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05192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Georgia" pitchFamily="18" charset="0"/>
              </a:rPr>
              <a:t>   Начиная со второй трети 19 века шоколадом именуется не напиток, а </a:t>
            </a:r>
            <a:r>
              <a:rPr lang="ru-RU" sz="2400" u="sng" dirty="0" smtClean="0">
                <a:solidFill>
                  <a:srgbClr val="FF0000"/>
                </a:solidFill>
                <a:latin typeface="Georgia" pitchFamily="18" charset="0"/>
              </a:rPr>
              <a:t>твёрдый продукт </a:t>
            </a:r>
            <a:r>
              <a:rPr lang="ru-RU" sz="2400" dirty="0" smtClean="0">
                <a:latin typeface="Georgia" pitchFamily="18" charset="0"/>
              </a:rPr>
              <a:t>на основе </a:t>
            </a:r>
            <a:r>
              <a:rPr lang="ru-RU" sz="2400" u="sng" dirty="0" smtClean="0">
                <a:solidFill>
                  <a:srgbClr val="FF0000"/>
                </a:solidFill>
                <a:latin typeface="Georgia" pitchFamily="18" charset="0"/>
              </a:rPr>
              <a:t>какао-масла </a:t>
            </a:r>
            <a:r>
              <a:rPr lang="ru-RU" sz="2400" dirty="0" smtClean="0">
                <a:latin typeface="Georgia" pitchFamily="18" charset="0"/>
              </a:rPr>
              <a:t>– плиточный шоколад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928934"/>
            <a:ext cx="1820862" cy="1431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http://positiveland.ru/image/2011/06/chocolate5.jpg"/>
          <p:cNvPicPr/>
          <p:nvPr/>
        </p:nvPicPr>
        <p:blipFill>
          <a:blip r:embed="rId3"/>
          <a:srcRect l="5725" t="17814" r="6416" b="23887"/>
          <a:stretch>
            <a:fillRect/>
          </a:stretch>
        </p:blipFill>
        <p:spPr bwMode="auto">
          <a:xfrm>
            <a:off x="3929058" y="4643446"/>
            <a:ext cx="2539512" cy="12660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&amp;Kcy;&amp;acy;&amp;rcy;&amp;tcy;&amp;icy;&amp;ncy;&amp;kcy;&amp;icy; &amp;pcy;&amp;ocy; &amp;zcy;&amp;acy;&amp;pcy;&amp;rcy;&amp;ocy;&amp;scy;&amp;ucy; &amp;Kcy;&amp;Acy;&amp;Rcy;&amp;Tcy;&amp;Icy;&amp;Ncy;&amp;Kcy;&amp;Icy; &amp;SHcy;&amp;Ocy;&amp;Kcy;&amp;Ocy;&amp;Lcy;&amp;Acy;&amp;Dcy;&amp;Acy;"/>
          <p:cNvPicPr/>
          <p:nvPr/>
        </p:nvPicPr>
        <p:blipFill>
          <a:blip r:embed="rId4"/>
          <a:srcRect l="9739" t="2792" r="10514" b="3662"/>
          <a:stretch>
            <a:fillRect/>
          </a:stretch>
        </p:blipFill>
        <p:spPr bwMode="auto">
          <a:xfrm>
            <a:off x="1785918" y="4429132"/>
            <a:ext cx="1932842" cy="17672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&amp;Kcy;&amp;acy;&amp;rcy;&amp;tcy;&amp;icy;&amp;ncy;&amp;kcy;&amp;icy; &amp;pcy;&amp;ocy; &amp;zcy;&amp;acy;&amp;pcy;&amp;rcy;&amp;ocy;&amp;scy;&amp;ucy; &amp;Dcy;&amp;IEcy;&amp;Tcy;&amp;Icy; &amp;IEcy;&amp;Dcy;&amp;YAcy;&amp;Tcy; &amp;SHcy;&amp;Ocy;&amp;Kcy;&amp;Ocy;&amp;Lcy;&amp;Acy;&amp;Dcy; &amp;Kcy;&amp;Acy;&amp;Rcy;&amp;Tcy;&amp;Icy;&amp;Ncy;&amp;Kcy;&amp;Icy;"/>
          <p:cNvPicPr/>
          <p:nvPr/>
        </p:nvPicPr>
        <p:blipFill>
          <a:blip r:embed="rId5"/>
          <a:srcRect l="28972" t="4918" r="27551" b="4794"/>
          <a:stretch>
            <a:fillRect/>
          </a:stretch>
        </p:blipFill>
        <p:spPr bwMode="auto">
          <a:xfrm>
            <a:off x="7072330" y="2500306"/>
            <a:ext cx="930519" cy="19343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&amp;Kcy;&amp;acy;&amp;rcy;&amp;tcy;&amp;icy;&amp;ncy;&amp;kcy;&amp;icy; &amp;pcy;&amp;ocy; &amp;zcy;&amp;acy;&amp;pcy;&amp;rcy;&amp;ocy;&amp;scy;&amp;ucy; &amp;Dcy;&amp;IEcy;&amp;Tcy;&amp;Icy; &amp;IEcy;&amp;Dcy;&amp;YAcy;&amp;Tcy; &amp;SHcy;&amp;Ocy;&amp;Kcy;&amp;Ocy;&amp;Lcy;&amp;Acy;&amp;Dcy; &amp;Kcy;&amp;Acy;&amp;Rcy;&amp;Tcy;&amp;Icy;&amp;Ncy;&amp;Kcy;&amp;Icy;"/>
          <p:cNvPicPr/>
          <p:nvPr/>
        </p:nvPicPr>
        <p:blipFill>
          <a:blip r:embed="rId6"/>
          <a:srcRect l="10591" t="15166" r="4547" b="18429"/>
          <a:stretch>
            <a:fillRect/>
          </a:stretch>
        </p:blipFill>
        <p:spPr bwMode="auto">
          <a:xfrm>
            <a:off x="714348" y="4643446"/>
            <a:ext cx="1247042" cy="9759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 descr="&amp;Kcy;&amp;acy;&amp;rcy;&amp;tcy;&amp;icy;&amp;ncy;&amp;kcy;&amp;icy; &amp;pcy;&amp;ocy; &amp;zcy;&amp;acy;&amp;pcy;&amp;rcy;&amp;ocy;&amp;scy;&amp;ucy; &amp;Dcy;&amp;IEcy;&amp;Tcy;&amp;Icy; &amp;IEcy;&amp;Dcy;&amp;YAcy;&amp;Tcy; &amp;SHcy;&amp;Ocy;&amp;Kcy;&amp;Ocy;&amp;Lcy;&amp;Acy;&amp;Dcy; &amp;Kcy;&amp;Acy;&amp;Rcy;&amp;Tcy;&amp;Icy;&amp;Ncy;&amp;Kcy;&amp;Icy;"/>
          <p:cNvPicPr/>
          <p:nvPr/>
        </p:nvPicPr>
        <p:blipFill>
          <a:blip r:embed="rId7"/>
          <a:srcRect t="4166" r="6958"/>
          <a:stretch>
            <a:fillRect/>
          </a:stretch>
        </p:blipFill>
        <p:spPr bwMode="auto">
          <a:xfrm>
            <a:off x="6215074" y="4643446"/>
            <a:ext cx="2286016" cy="14287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irc_ilrp_mut" descr="https://encrypted-tbn1.gstatic.com/images?q=tbn:ANd9GcTGWOkdZuLY8unqSfvy4hs4L5PxzzB8JoTHeE-VVdD-E_3ghl_jOLEZ3LTW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643306" y="3071810"/>
            <a:ext cx="2101215" cy="1177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Georgia" pitchFamily="18" charset="0"/>
              </a:rPr>
              <a:t>Польза шоколада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935745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dirty="0" smtClean="0"/>
              <a:t> </a:t>
            </a:r>
            <a:r>
              <a:rPr lang="ru-RU" sz="2000" dirty="0" smtClean="0">
                <a:latin typeface="Georgia" pitchFamily="18" charset="0"/>
              </a:rPr>
              <a:t>В шоколаде содержится вещество теобромин, которое способствует выработке гормона удовольствия;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latin typeface="Georgia" pitchFamily="18" charset="0"/>
              </a:rPr>
              <a:t>Шоколад богат микроэлементами: фтор, фосфор, магний, кальций, железо;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latin typeface="Georgia" pitchFamily="18" charset="0"/>
              </a:rPr>
              <a:t>Содержит антиоксиданты;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latin typeface="Georgia" pitchFamily="18" charset="0"/>
              </a:rPr>
              <a:t>Благодаря магнию, улучшается память;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latin typeface="Georgia" pitchFamily="18" charset="0"/>
              </a:rPr>
              <a:t>Даёт энергию;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latin typeface="Georgia" pitchFamily="18" charset="0"/>
              </a:rPr>
              <a:t>Полезен для сердца и сосудов;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latin typeface="Georgia" pitchFamily="18" charset="0"/>
              </a:rPr>
              <a:t>Облегчает стрессы;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latin typeface="Georgia" pitchFamily="18" charset="0"/>
              </a:rPr>
              <a:t>Является </a:t>
            </a:r>
            <a:r>
              <a:rPr lang="ru-RU" sz="2000" dirty="0" err="1" smtClean="0">
                <a:latin typeface="Georgia" pitchFamily="18" charset="0"/>
              </a:rPr>
              <a:t>антикариесным</a:t>
            </a:r>
            <a:r>
              <a:rPr lang="ru-RU" sz="2000" dirty="0" smtClean="0">
                <a:latin typeface="Georgia" pitchFamily="18" charset="0"/>
              </a:rPr>
              <a:t> средством;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latin typeface="Georgia" pitchFamily="18" charset="0"/>
              </a:rPr>
              <a:t>Укрепляет костную ткань;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latin typeface="Georgia" pitchFamily="18" charset="0"/>
              </a:rPr>
              <a:t>Нормализует артериальное давление;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latin typeface="Georgia" pitchFamily="18" charset="0"/>
              </a:rPr>
              <a:t>Не вызывает быстрого подъёма глюкозы в крови;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latin typeface="Georgia" pitchFamily="18" charset="0"/>
              </a:rPr>
              <a:t>вдохновляет</a:t>
            </a:r>
          </a:p>
        </p:txBody>
      </p:sp>
      <p:pic>
        <p:nvPicPr>
          <p:cNvPr id="4" name="Рисунок 3" descr="&amp;Kcy;&amp;acy;&amp;rcy;&amp;tcy;&amp;icy;&amp;ncy;&amp;kcy;&amp;icy; &amp;pcy;&amp;ocy; &amp;zcy;&amp;acy;&amp;pcy;&amp;rcy;&amp;ocy;&amp;scy;&amp;ucy; &amp;Dcy;&amp;IEcy;&amp;Tcy;&amp;Icy; &amp;IEcy;&amp;Dcy;&amp;YAcy;&amp;Tcy; &amp;SHcy;&amp;Ocy;&amp;Kcy;&amp;Ocy;&amp;Lcy;&amp;Acy;&amp;Dcy; &amp;Kcy;&amp;Acy;&amp;Rcy;&amp;Tcy;&amp;Icy;&amp;Ncy;&amp;Kcy;&amp;Icy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2643182"/>
            <a:ext cx="2945130" cy="198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latin typeface="Georgia" pitchFamily="18" charset="0"/>
              </a:rPr>
              <a:t>Примечание</a:t>
            </a:r>
            <a:endParaRPr lang="ru-RU" sz="6000" dirty="0">
              <a:latin typeface="Georgia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Georgia" pitchFamily="18" charset="0"/>
              </a:rPr>
              <a:t>Прошу заметить ключевые слова во фразе </a:t>
            </a:r>
            <a:r>
              <a:rPr lang="ru-RU" dirty="0" smtClean="0">
                <a:solidFill>
                  <a:srgbClr val="FF0000"/>
                </a:solidFill>
                <a:latin typeface="Georgia" pitchFamily="18" charset="0"/>
              </a:rPr>
              <a:t>«польза шоколада»:</a:t>
            </a:r>
          </a:p>
          <a:p>
            <a:pPr algn="ctr">
              <a:buNone/>
            </a:pPr>
            <a:r>
              <a:rPr lang="ru-RU" sz="8000" u="sng" dirty="0" smtClean="0">
                <a:solidFill>
                  <a:srgbClr val="FF0000"/>
                </a:solidFill>
                <a:latin typeface="Georgia" pitchFamily="18" charset="0"/>
              </a:rPr>
              <a:t>регулярно и кусочком</a:t>
            </a:r>
            <a:endParaRPr lang="ru-RU" sz="8000" u="sng" dirty="0">
              <a:solidFill>
                <a:srgbClr val="FF0000"/>
              </a:solidFill>
              <a:latin typeface="Georgia" pitchFamily="18" charset="0"/>
            </a:endParaRPr>
          </a:p>
        </p:txBody>
      </p:sp>
      <p:pic>
        <p:nvPicPr>
          <p:cNvPr id="4" name="Рисунок 3" descr="&amp;Kcy;&amp;acy;&amp;rcy;&amp;tcy;&amp;icy;&amp;ncy;&amp;kcy;&amp;icy; &amp;pcy;&amp;ocy; &amp;zcy;&amp;acy;&amp;pcy;&amp;rcy;&amp;ocy;&amp;scy;&amp;ucy; &amp;Dcy;&amp;IEcy;&amp;Tcy;&amp;Icy; &amp;IEcy;&amp;Dcy;&amp;YAcy;&amp;Tcy; &amp;SHcy;&amp;Ocy;&amp;Kcy;&amp;Ocy;&amp;Lcy;&amp;Acy;&amp;Dcy; &amp;Kcy;&amp;Acy;&amp;Rcy;&amp;Tcy;&amp;Icy;&amp;Ncy;&amp;Kcy;&amp;Icy;"/>
          <p:cNvPicPr/>
          <p:nvPr/>
        </p:nvPicPr>
        <p:blipFill>
          <a:blip r:embed="rId2"/>
          <a:srcRect l="4440" t="10657" r="5387" b="9413"/>
          <a:stretch>
            <a:fillRect/>
          </a:stretch>
        </p:blipFill>
        <p:spPr bwMode="auto">
          <a:xfrm>
            <a:off x="571472" y="4214818"/>
            <a:ext cx="1718528" cy="1571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&amp;Kcy;&amp;acy;&amp;rcy;&amp;tcy;&amp;icy;&amp;ncy;&amp;kcy;&amp;icy; &amp;pcy;&amp;ocy; &amp;zcy;&amp;acy;&amp;pcy;&amp;rcy;&amp;ocy;&amp;scy;&amp;ucy; &amp;Dcy;&amp;IEcy;&amp;Tcy;&amp;Icy; &amp;IEcy;&amp;Dcy;&amp;YAcy;&amp;Tcy; &amp;SHcy;&amp;Ocy;&amp;Kcy;&amp;Ocy;&amp;Lcy;&amp;Acy;&amp;Dcy; &amp;Kcy;&amp;Acy;&amp;Rcy;&amp;Tcy;&amp;Icy;&amp;Ncy;&amp;Kcy;&amp;Icy;"/>
          <p:cNvPicPr/>
          <p:nvPr/>
        </p:nvPicPr>
        <p:blipFill>
          <a:blip r:embed="rId3"/>
          <a:srcRect l="5686" t="6471" r="49977"/>
          <a:stretch>
            <a:fillRect/>
          </a:stretch>
        </p:blipFill>
        <p:spPr bwMode="auto">
          <a:xfrm>
            <a:off x="6929454" y="4643446"/>
            <a:ext cx="1361879" cy="1397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151</TotalTime>
  <Words>445</Words>
  <Application>Microsoft Office PowerPoint</Application>
  <PresentationFormat>Экран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Тема  «Шоколад. Вред или польза»</vt:lpstr>
      <vt:lpstr>Цель:</vt:lpstr>
      <vt:lpstr>Задачи:</vt:lpstr>
      <vt:lpstr>Гипотеза:</vt:lpstr>
      <vt:lpstr>История возникновения шоколада</vt:lpstr>
      <vt:lpstr>История возникновения шоколада</vt:lpstr>
      <vt:lpstr>История возникновения шоколада</vt:lpstr>
      <vt:lpstr>Польза шоколада</vt:lpstr>
      <vt:lpstr>Примечание</vt:lpstr>
      <vt:lpstr>Сколько можно употреблять шоколада в сутки?</vt:lpstr>
      <vt:lpstr>Какой шоколад более полезен для здоровья?</vt:lpstr>
      <vt:lpstr>Противопоказания.  Вред шоколада.</vt:lpstr>
      <vt:lpstr>Выводы:</vt:lpstr>
      <vt:lpstr>Спасибо за внимание !</vt:lpstr>
    </vt:vector>
  </TitlesOfParts>
  <Company>Dom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«Шоколад»</dc:title>
  <dc:creator>Admin1</dc:creator>
  <cp:lastModifiedBy>Admin1</cp:lastModifiedBy>
  <cp:revision>20</cp:revision>
  <dcterms:created xsi:type="dcterms:W3CDTF">2016-02-08T14:05:18Z</dcterms:created>
  <dcterms:modified xsi:type="dcterms:W3CDTF">2016-03-12T09:51:46Z</dcterms:modified>
</cp:coreProperties>
</file>