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9" r:id="rId8"/>
    <p:sldId id="270" r:id="rId9"/>
    <p:sldId id="271" r:id="rId10"/>
    <p:sldId id="272" r:id="rId11"/>
    <p:sldId id="273" r:id="rId12"/>
    <p:sldId id="274" r:id="rId13"/>
    <p:sldId id="278" r:id="rId14"/>
    <p:sldId id="277" r:id="rId15"/>
    <p:sldId id="279" r:id="rId16"/>
    <p:sldId id="27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5120-4C83-4448-870B-EBE09952E18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E621-3BAD-4BB2-869E-31D387491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447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5120-4C83-4448-870B-EBE09952E18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E621-3BAD-4BB2-869E-31D387491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658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5120-4C83-4448-870B-EBE09952E18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E621-3BAD-4BB2-869E-31D387491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07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5120-4C83-4448-870B-EBE09952E18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E621-3BAD-4BB2-869E-31D387491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33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5120-4C83-4448-870B-EBE09952E18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E621-3BAD-4BB2-869E-31D387491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01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5120-4C83-4448-870B-EBE09952E18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E621-3BAD-4BB2-869E-31D387491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68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5120-4C83-4448-870B-EBE09952E18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E621-3BAD-4BB2-869E-31D387491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253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5120-4C83-4448-870B-EBE09952E18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E621-3BAD-4BB2-869E-31D387491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17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5120-4C83-4448-870B-EBE09952E18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E621-3BAD-4BB2-869E-31D387491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42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5120-4C83-4448-870B-EBE09952E18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E621-3BAD-4BB2-869E-31D387491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1020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45120-4C83-4448-870B-EBE09952E18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E621-3BAD-4BB2-869E-31D387491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73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45120-4C83-4448-870B-EBE09952E189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5E621-3BAD-4BB2-869E-31D387491B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00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images.km.ru/education/referats/img/2894-311.gif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8.jpeg"/><Relationship Id="rId5" Type="http://schemas.openxmlformats.org/officeDocument/2006/relationships/image" Target="../media/image3.png"/><Relationship Id="rId10" Type="http://schemas.openxmlformats.org/officeDocument/2006/relationships/image" Target="../media/image7.gif"/><Relationship Id="rId4" Type="http://schemas.openxmlformats.org/officeDocument/2006/relationships/image" Target="../media/image2.gif"/><Relationship Id="rId9" Type="http://schemas.openxmlformats.org/officeDocument/2006/relationships/slide" Target="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images.km.ru/education/referats/img/2894-311.gif" TargetMode="External"/><Relationship Id="rId7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.jpeg"/><Relationship Id="rId10" Type="http://schemas.openxmlformats.org/officeDocument/2006/relationships/image" Target="../media/image11.png"/><Relationship Id="rId4" Type="http://schemas.openxmlformats.org/officeDocument/2006/relationships/image" Target="../media/image2.gif"/><Relationship Id="rId9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images.km.ru/education/referats/img/2894-311.gif" TargetMode="External"/><Relationship Id="rId7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.jpeg"/><Relationship Id="rId10" Type="http://schemas.openxmlformats.org/officeDocument/2006/relationships/image" Target="../media/image11.png"/><Relationship Id="rId4" Type="http://schemas.openxmlformats.org/officeDocument/2006/relationships/image" Target="../media/image2.gif"/><Relationship Id="rId9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images.km.ru/education/referats/img/2894-311.gif" TargetMode="External"/><Relationship Id="rId7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.jpeg"/><Relationship Id="rId10" Type="http://schemas.openxmlformats.org/officeDocument/2006/relationships/image" Target="../media/image11.png"/><Relationship Id="rId4" Type="http://schemas.openxmlformats.org/officeDocument/2006/relationships/image" Target="../media/image2.gif"/><Relationship Id="rId9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images.km.ru/education/referats/img/2894-311.gif" TargetMode="External"/><Relationship Id="rId7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.jpeg"/><Relationship Id="rId10" Type="http://schemas.openxmlformats.org/officeDocument/2006/relationships/image" Target="../media/image11.png"/><Relationship Id="rId4" Type="http://schemas.openxmlformats.org/officeDocument/2006/relationships/image" Target="../media/image2.gif"/><Relationship Id="rId9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images.km.ru/education/referats/img/2894-311.gif" TargetMode="External"/><Relationship Id="rId7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.jpeg"/><Relationship Id="rId10" Type="http://schemas.openxmlformats.org/officeDocument/2006/relationships/image" Target="../media/image11.png"/><Relationship Id="rId4" Type="http://schemas.openxmlformats.org/officeDocument/2006/relationships/image" Target="../media/image2.gif"/><Relationship Id="rId9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images.km.ru/education/referats/img/2894-311.gif" TargetMode="External"/><Relationship Id="rId7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.jpeg"/><Relationship Id="rId10" Type="http://schemas.openxmlformats.org/officeDocument/2006/relationships/image" Target="../media/image11.png"/><Relationship Id="rId4" Type="http://schemas.openxmlformats.org/officeDocument/2006/relationships/image" Target="../media/image2.gif"/><Relationship Id="rId9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images.km.ru/education/referats/img/2894-311.gif" TargetMode="External"/><Relationship Id="rId7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.jpeg"/><Relationship Id="rId10" Type="http://schemas.openxmlformats.org/officeDocument/2006/relationships/image" Target="../media/image11.png"/><Relationship Id="rId4" Type="http://schemas.openxmlformats.org/officeDocument/2006/relationships/image" Target="../media/image2.gif"/><Relationship Id="rId9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images.km.ru/education/referats/img/2894-311.gif" TargetMode="External"/><Relationship Id="rId7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.jpeg"/><Relationship Id="rId10" Type="http://schemas.openxmlformats.org/officeDocument/2006/relationships/image" Target="../media/image11.png"/><Relationship Id="rId4" Type="http://schemas.openxmlformats.org/officeDocument/2006/relationships/image" Target="../media/image2.gif"/><Relationship Id="rId9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images.km.ru/education/referats/img/2894-311.gif" TargetMode="External"/><Relationship Id="rId7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.jpeg"/><Relationship Id="rId10" Type="http://schemas.openxmlformats.org/officeDocument/2006/relationships/image" Target="../media/image11.png"/><Relationship Id="rId4" Type="http://schemas.openxmlformats.org/officeDocument/2006/relationships/image" Target="../media/image2.gif"/><Relationship Id="rId9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images.km.ru/education/referats/img/2894-311.gif" TargetMode="External"/><Relationship Id="rId7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.jpeg"/><Relationship Id="rId10" Type="http://schemas.openxmlformats.org/officeDocument/2006/relationships/image" Target="../media/image11.png"/><Relationship Id="rId4" Type="http://schemas.openxmlformats.org/officeDocument/2006/relationships/image" Target="../media/image2.gif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images.km.ru/education/referats/img/2894-311.gif" TargetMode="External"/><Relationship Id="rId7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.jpeg"/><Relationship Id="rId10" Type="http://schemas.openxmlformats.org/officeDocument/2006/relationships/image" Target="../media/image11.png"/><Relationship Id="rId4" Type="http://schemas.openxmlformats.org/officeDocument/2006/relationships/image" Target="../media/image2.gif"/><Relationship Id="rId9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images.km.ru/education/referats/img/2894-311.gif" TargetMode="External"/><Relationship Id="rId7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.jpeg"/><Relationship Id="rId10" Type="http://schemas.openxmlformats.org/officeDocument/2006/relationships/image" Target="../media/image12.png"/><Relationship Id="rId4" Type="http://schemas.openxmlformats.org/officeDocument/2006/relationships/image" Target="../media/image2.gif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images.km.ru/education/referats/img/2894-311.gif" TargetMode="External"/><Relationship Id="rId7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.jpeg"/><Relationship Id="rId10" Type="http://schemas.openxmlformats.org/officeDocument/2006/relationships/image" Target="../media/image11.png"/><Relationship Id="rId4" Type="http://schemas.openxmlformats.org/officeDocument/2006/relationships/image" Target="../media/image2.gif"/><Relationship Id="rId9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images.km.ru/education/referats/img/2894-311.gif" TargetMode="External"/><Relationship Id="rId7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.jpeg"/><Relationship Id="rId10" Type="http://schemas.openxmlformats.org/officeDocument/2006/relationships/image" Target="../media/image11.png"/><Relationship Id="rId4" Type="http://schemas.openxmlformats.org/officeDocument/2006/relationships/image" Target="../media/image2.gif"/><Relationship Id="rId9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hyperlink" Target="http://images.km.ru/education/referats/img/2894-311.gif" TargetMode="External"/><Relationship Id="rId7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1.jpeg"/><Relationship Id="rId10" Type="http://schemas.openxmlformats.org/officeDocument/2006/relationships/image" Target="../media/image11.png"/><Relationship Id="rId4" Type="http://schemas.openxmlformats.org/officeDocument/2006/relationships/image" Target="../media/image2.gif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im6-tub.yandex.net/i?id=21414195&amp;tov=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11607" y="275635"/>
            <a:ext cx="1512168" cy="18351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i-main-pic" descr="Картинка 12 из 7991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56700" y="663108"/>
            <a:ext cx="1428760" cy="166929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177" y="229809"/>
            <a:ext cx="1878013" cy="245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Рисунок 9" descr="Декарт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721707" y="2972118"/>
            <a:ext cx="1669987" cy="2225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794" y="4322574"/>
            <a:ext cx="1543050" cy="2365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 descr="1215121380_mojj_malysh_kopija.jpg"/>
          <p:cNvPicPr>
            <a:picLocks noChangeAspect="1"/>
          </p:cNvPicPr>
          <p:nvPr/>
        </p:nvPicPr>
        <p:blipFill>
          <a:blip r:embed="rId8" cstate="print"/>
          <a:srcRect t="13401" r="85625" b="24662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pic>
        <p:nvPicPr>
          <p:cNvPr id="6" name="Рисунок 5" descr="ковалевская.gif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835696" y="3465004"/>
            <a:ext cx="1360172" cy="2040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319223" y="1556792"/>
            <a:ext cx="767401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i="1" dirty="0" smtClean="0">
                <a:solidFill>
                  <a:srgbClr val="990000"/>
                </a:solidFill>
                <a:latin typeface="Book Antiqua" pitchFamily="18" charset="0"/>
              </a:rPr>
              <a:t>«Звездный дождь»</a:t>
            </a:r>
            <a:endParaRPr lang="ru-RU" sz="6600" b="1" i="1" dirty="0">
              <a:solidFill>
                <a:srgbClr val="990000"/>
              </a:solidFill>
              <a:latin typeface="Book Antiqua" pitchFamily="18" charset="0"/>
            </a:endParaRPr>
          </a:p>
        </p:txBody>
      </p:sp>
      <p:pic>
        <p:nvPicPr>
          <p:cNvPr id="7" name="Рисунок 6" descr="Архимед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660232" y="2898595"/>
            <a:ext cx="1788651" cy="20059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35180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15121380_mojj_malysh_kopija.jpg"/>
          <p:cNvPicPr>
            <a:picLocks noChangeAspect="1"/>
          </p:cNvPicPr>
          <p:nvPr/>
        </p:nvPicPr>
        <p:blipFill>
          <a:blip r:embed="rId2" cstate="print"/>
          <a:srcRect t="13401" r="85625" b="24662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81357" y="3501008"/>
            <a:ext cx="171451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Эратосфен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i-main-pic" descr="Картинка 12 из 7991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3305" y="1665853"/>
            <a:ext cx="1556164" cy="19062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15902" y="3501008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Пифагор</a:t>
            </a:r>
            <a:endParaRPr lang="ru-RU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 descr="http://im6-tub.yandex.net/i?id=21414195&amp;tov=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7268" y="1651524"/>
            <a:ext cx="1512168" cy="18351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436096" y="3486679"/>
            <a:ext cx="171451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Евклид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Рисунок 10" descr="Гаусс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13902" y="1581558"/>
            <a:ext cx="1287760" cy="1864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7389450" y="3501008"/>
            <a:ext cx="15716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Гаусс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" name="Рисунок 14" descr="ковалевская.gif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66776" y="4124097"/>
            <a:ext cx="1360172" cy="2040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407217" y="6209277"/>
            <a:ext cx="2464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С.Ковалевская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" name="Рисунок 16" descr="лобачевский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87299" y="4015364"/>
            <a:ext cx="1543094" cy="2366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5764609" y="6209277"/>
            <a:ext cx="321471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Н. Лобачевский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" name="Рисунок 18" descr="Декарт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11286" y="3974354"/>
            <a:ext cx="1669987" cy="2225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Прямоугольник 19"/>
          <p:cNvSpPr/>
          <p:nvPr/>
        </p:nvSpPr>
        <p:spPr>
          <a:xfrm>
            <a:off x="4406084" y="6234901"/>
            <a:ext cx="15224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Декарт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62" y="1521179"/>
            <a:ext cx="1376570" cy="201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81357" y="260648"/>
            <a:ext cx="74979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990000"/>
                </a:solidFill>
                <a:latin typeface="Book Antiqua" pitchFamily="18" charset="0"/>
              </a:rPr>
              <a:t>Он </a:t>
            </a:r>
            <a:r>
              <a:rPr lang="ru-RU" sz="2400" b="1" dirty="0">
                <a:solidFill>
                  <a:srgbClr val="990000"/>
                </a:solidFill>
                <a:latin typeface="Book Antiqua" pitchFamily="18" charset="0"/>
              </a:rPr>
              <a:t>предложил неизвестные обозначать латинскими буквами </a:t>
            </a:r>
            <a:r>
              <a:rPr lang="ru-RU" sz="2400" b="1" dirty="0" err="1">
                <a:solidFill>
                  <a:srgbClr val="990000"/>
                </a:solidFill>
                <a:latin typeface="Book Antiqua" pitchFamily="18" charset="0"/>
              </a:rPr>
              <a:t>x,y,z</a:t>
            </a:r>
            <a:r>
              <a:rPr lang="ru-RU" sz="2400" b="1" dirty="0">
                <a:solidFill>
                  <a:srgbClr val="990000"/>
                </a:solidFill>
                <a:latin typeface="Book Antiqua" pitchFamily="18" charset="0"/>
              </a:rPr>
              <a:t>, коэффициенты – буквами </a:t>
            </a:r>
            <a:r>
              <a:rPr lang="ru-RU" sz="2400" b="1" dirty="0" err="1">
                <a:solidFill>
                  <a:srgbClr val="990000"/>
                </a:solidFill>
                <a:latin typeface="Book Antiqua" pitchFamily="18" charset="0"/>
              </a:rPr>
              <a:t>а,в,с</a:t>
            </a:r>
            <a:r>
              <a:rPr lang="ru-RU" sz="2400" b="1" dirty="0">
                <a:solidFill>
                  <a:srgbClr val="990000"/>
                </a:solidFill>
                <a:latin typeface="Book Antiqua" pitchFamily="18" charset="0"/>
              </a:rPr>
              <a:t>, степени – в виде x2,y3,a7 </a:t>
            </a:r>
          </a:p>
        </p:txBody>
      </p:sp>
    </p:spTree>
    <p:extLst>
      <p:ext uri="{BB962C8B-B14F-4D97-AF65-F5344CB8AC3E}">
        <p14:creationId xmlns:p14="http://schemas.microsoft.com/office/powerpoint/2010/main" val="4078661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15121380_mojj_malysh_kopija.jpg"/>
          <p:cNvPicPr>
            <a:picLocks noChangeAspect="1"/>
          </p:cNvPicPr>
          <p:nvPr/>
        </p:nvPicPr>
        <p:blipFill>
          <a:blip r:embed="rId2" cstate="print"/>
          <a:srcRect t="13401" r="85625" b="24662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81357" y="3501008"/>
            <a:ext cx="171451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Эратосфен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i-main-pic" descr="Картинка 12 из 7991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3305" y="1665853"/>
            <a:ext cx="1556164" cy="19062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15902" y="3501008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Пифагор</a:t>
            </a:r>
            <a:endParaRPr lang="ru-RU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 descr="http://im6-tub.yandex.net/i?id=21414195&amp;tov=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7268" y="1651524"/>
            <a:ext cx="1512168" cy="18351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436096" y="3486679"/>
            <a:ext cx="171451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Евклид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Рисунок 10" descr="Гаусс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13902" y="1581558"/>
            <a:ext cx="1287760" cy="1864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7389450" y="3501008"/>
            <a:ext cx="15716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Гаусс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" name="Рисунок 14" descr="ковалевская.gif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66776" y="4124097"/>
            <a:ext cx="1360172" cy="2040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407217" y="6209277"/>
            <a:ext cx="2464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С.Ковалевская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" name="Рисунок 16" descr="лобачевский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87299" y="4015364"/>
            <a:ext cx="1543094" cy="2366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5764609" y="6209277"/>
            <a:ext cx="321471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Н. Лобачевский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" name="Рисунок 18" descr="Декарт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13324" y="4007903"/>
            <a:ext cx="1669987" cy="2225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Прямоугольник 19"/>
          <p:cNvSpPr/>
          <p:nvPr/>
        </p:nvSpPr>
        <p:spPr>
          <a:xfrm>
            <a:off x="4406084" y="6234901"/>
            <a:ext cx="15224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Декарт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62" y="1521179"/>
            <a:ext cx="1376570" cy="201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585918" y="34637"/>
            <a:ext cx="721574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990000"/>
                </a:solidFill>
                <a:latin typeface="Book Antiqua" pitchFamily="18" charset="0"/>
              </a:rPr>
              <a:t>Этот ученый сам не мог всю жизнь определить, к чему у него «больше склонности – к математике или литературе». Его перу принадлежат «Воспоминания детства», роман «Нигилистка», драма «Борьба за счастье» и другие произведения.</a:t>
            </a:r>
          </a:p>
        </p:txBody>
      </p:sp>
    </p:spTree>
    <p:extLst>
      <p:ext uri="{BB962C8B-B14F-4D97-AF65-F5344CB8AC3E}">
        <p14:creationId xmlns:p14="http://schemas.microsoft.com/office/powerpoint/2010/main" val="3207778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15121380_mojj_malysh_kopija.jpg"/>
          <p:cNvPicPr>
            <a:picLocks noChangeAspect="1"/>
          </p:cNvPicPr>
          <p:nvPr/>
        </p:nvPicPr>
        <p:blipFill>
          <a:blip r:embed="rId2" cstate="print"/>
          <a:srcRect t="13401" r="85625" b="24662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81357" y="3501008"/>
            <a:ext cx="171451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Эратосфен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i-main-pic" descr="Картинка 12 из 7991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3305" y="1665853"/>
            <a:ext cx="1556164" cy="19062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15902" y="3501008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Пифагор</a:t>
            </a:r>
            <a:endParaRPr lang="ru-RU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 descr="http://im6-tub.yandex.net/i?id=21414195&amp;tov=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7268" y="1651524"/>
            <a:ext cx="1512168" cy="18351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436096" y="3486679"/>
            <a:ext cx="171451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Евклид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Рисунок 10" descr="Гаусс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13902" y="1581558"/>
            <a:ext cx="1287760" cy="1864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7389450" y="3501008"/>
            <a:ext cx="15716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Гаусс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" name="Рисунок 14" descr="ковалевская.gif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66776" y="4124097"/>
            <a:ext cx="1360172" cy="2040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407217" y="6209277"/>
            <a:ext cx="2464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С.Ковалевская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" name="Рисунок 16" descr="лобачевский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87299" y="4015364"/>
            <a:ext cx="1543094" cy="2366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5764609" y="6209277"/>
            <a:ext cx="321471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Н. Лобачевский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" name="Рисунок 18" descr="Декарт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13324" y="4007903"/>
            <a:ext cx="1669987" cy="2225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Прямоугольник 19"/>
          <p:cNvSpPr/>
          <p:nvPr/>
        </p:nvSpPr>
        <p:spPr>
          <a:xfrm>
            <a:off x="4406084" y="6234901"/>
            <a:ext cx="15224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Декарт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62" y="1521179"/>
            <a:ext cx="1376570" cy="201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81356" y="0"/>
            <a:ext cx="732030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990000"/>
                </a:solidFill>
                <a:latin typeface="Book Antiqua" pitchFamily="18" charset="0"/>
              </a:rPr>
              <a:t>С 14 лет жизнь этого ученого связана была с Казанским университетом. Сначала его студент, затем преподает в нем математику, физику, астрономию, заведует обсерваторией, возглавляет библиотеку, несколько лет избирался деканом физико-математического факультета и, наконец, непрерывное в течение 19 лет ректорство</a:t>
            </a:r>
            <a:r>
              <a:rPr lang="ru-RU" dirty="0">
                <a:solidFill>
                  <a:srgbClr val="99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1108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15121380_mojj_malysh_kopija.jpg"/>
          <p:cNvPicPr>
            <a:picLocks noChangeAspect="1"/>
          </p:cNvPicPr>
          <p:nvPr/>
        </p:nvPicPr>
        <p:blipFill>
          <a:blip r:embed="rId2" cstate="print"/>
          <a:srcRect t="13401" r="85625" b="24662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81357" y="3501008"/>
            <a:ext cx="171451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Эратосфен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i-main-pic" descr="Картинка 12 из 7991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3305" y="1665853"/>
            <a:ext cx="1556164" cy="19062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15902" y="3501008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Пифагор</a:t>
            </a:r>
            <a:endParaRPr lang="ru-RU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 descr="http://im6-tub.yandex.net/i?id=21414195&amp;tov=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7268" y="1651524"/>
            <a:ext cx="1512168" cy="18351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436096" y="3486679"/>
            <a:ext cx="171451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Евклид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Рисунок 10" descr="Гаусс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13902" y="1581558"/>
            <a:ext cx="1287760" cy="1864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7389450" y="3501008"/>
            <a:ext cx="15716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Гаусс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" name="Рисунок 14" descr="ковалевская.gif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66776" y="4124097"/>
            <a:ext cx="1360172" cy="2040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407217" y="6209277"/>
            <a:ext cx="2464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С.Ковалевская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" name="Рисунок 16" descr="лобачевский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87299" y="4015364"/>
            <a:ext cx="1543094" cy="2366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5764609" y="6209277"/>
            <a:ext cx="321471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Н. Лобачевский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" name="Рисунок 18" descr="Декарт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13324" y="4007903"/>
            <a:ext cx="1669987" cy="2225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Прямоугольник 19"/>
          <p:cNvSpPr/>
          <p:nvPr/>
        </p:nvSpPr>
        <p:spPr>
          <a:xfrm>
            <a:off x="4406084" y="6234901"/>
            <a:ext cx="15224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Декарт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62" y="1521179"/>
            <a:ext cx="1376570" cy="201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07217" y="404664"/>
            <a:ext cx="73944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Book Antiqua" pitchFamily="18" charset="0"/>
              </a:rPr>
              <a:t>Кто из ученых серьезно занимался биологией? </a:t>
            </a:r>
          </a:p>
        </p:txBody>
      </p:sp>
    </p:spTree>
    <p:extLst>
      <p:ext uri="{BB962C8B-B14F-4D97-AF65-F5344CB8AC3E}">
        <p14:creationId xmlns:p14="http://schemas.microsoft.com/office/powerpoint/2010/main" val="18151577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15121380_mojj_malysh_kopija.jpg"/>
          <p:cNvPicPr>
            <a:picLocks noChangeAspect="1"/>
          </p:cNvPicPr>
          <p:nvPr/>
        </p:nvPicPr>
        <p:blipFill>
          <a:blip r:embed="rId2" cstate="print"/>
          <a:srcRect t="13401" r="85625" b="24662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81357" y="3501008"/>
            <a:ext cx="171451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Эратосфен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i-main-pic" descr="Картинка 12 из 7991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3305" y="1665853"/>
            <a:ext cx="1556164" cy="19062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15902" y="3501008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Пифагор</a:t>
            </a:r>
            <a:endParaRPr lang="ru-RU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 descr="http://im6-tub.yandex.net/i?id=21414195&amp;tov=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7268" y="1651524"/>
            <a:ext cx="1512168" cy="18351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436096" y="3486679"/>
            <a:ext cx="171451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Евклид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Рисунок 10" descr="Гаусс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13902" y="1581558"/>
            <a:ext cx="1287760" cy="1864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7389450" y="3501008"/>
            <a:ext cx="15716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Гаусс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" name="Рисунок 14" descr="ковалевская.gif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66776" y="4124097"/>
            <a:ext cx="1360172" cy="2040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407217" y="6209277"/>
            <a:ext cx="2464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С.Ковалевская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" name="Рисунок 16" descr="лобачевский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87299" y="4015364"/>
            <a:ext cx="1543094" cy="2366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5764609" y="6209277"/>
            <a:ext cx="321471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Н. Лобачевский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" name="Рисунок 18" descr="Декарт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13324" y="4007903"/>
            <a:ext cx="1669987" cy="2225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Прямоугольник 19"/>
          <p:cNvSpPr/>
          <p:nvPr/>
        </p:nvSpPr>
        <p:spPr>
          <a:xfrm>
            <a:off x="4406084" y="6234901"/>
            <a:ext cx="15224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Декарт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62" y="1521179"/>
            <a:ext cx="1376570" cy="201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07217" y="548679"/>
            <a:ext cx="74797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990000"/>
                </a:solidFill>
                <a:latin typeface="Book Antiqua" pitchFamily="18" charset="0"/>
              </a:rPr>
              <a:t>Чей известен способ нахождения простых чисел? </a:t>
            </a:r>
          </a:p>
        </p:txBody>
      </p:sp>
    </p:spTree>
    <p:extLst>
      <p:ext uri="{BB962C8B-B14F-4D97-AF65-F5344CB8AC3E}">
        <p14:creationId xmlns:p14="http://schemas.microsoft.com/office/powerpoint/2010/main" val="15536128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15121380_mojj_malysh_kopija.jpg"/>
          <p:cNvPicPr>
            <a:picLocks noChangeAspect="1"/>
          </p:cNvPicPr>
          <p:nvPr/>
        </p:nvPicPr>
        <p:blipFill>
          <a:blip r:embed="rId2" cstate="print"/>
          <a:srcRect t="13401" r="85625" b="24662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81357" y="3501008"/>
            <a:ext cx="171451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Эратосфен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i-main-pic" descr="Картинка 12 из 7991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3305" y="1665853"/>
            <a:ext cx="1556164" cy="19062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15902" y="3501008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Пифагор</a:t>
            </a:r>
            <a:endParaRPr lang="ru-RU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 descr="http://im6-tub.yandex.net/i?id=21414195&amp;tov=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7268" y="1651524"/>
            <a:ext cx="1512168" cy="18351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436096" y="3486679"/>
            <a:ext cx="171451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Евклид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Рисунок 10" descr="Гаусс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13902" y="1581558"/>
            <a:ext cx="1287760" cy="1864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7389450" y="3501008"/>
            <a:ext cx="15716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Гаусс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" name="Рисунок 14" descr="ковалевская.gif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66776" y="4124097"/>
            <a:ext cx="1360172" cy="2040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407217" y="6209277"/>
            <a:ext cx="2464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С.Ковалевская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" name="Рисунок 16" descr="лобачевский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87299" y="4015364"/>
            <a:ext cx="1543094" cy="2366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5764609" y="6209277"/>
            <a:ext cx="321471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Н. Лобачевский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" name="Рисунок 18" descr="Декарт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13324" y="4007903"/>
            <a:ext cx="1669987" cy="2225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Прямоугольник 19"/>
          <p:cNvSpPr/>
          <p:nvPr/>
        </p:nvSpPr>
        <p:spPr>
          <a:xfrm>
            <a:off x="4406084" y="6234901"/>
            <a:ext cx="15224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Декарт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62" y="1521179"/>
            <a:ext cx="1376570" cy="201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07217" y="548679"/>
            <a:ext cx="747972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990000"/>
                </a:solidFill>
                <a:latin typeface="Book Antiqua" pitchFamily="18" charset="0"/>
              </a:rPr>
              <a:t>Создатель теории музыки </a:t>
            </a:r>
            <a:endParaRPr lang="ru-RU" sz="2400" b="1" dirty="0">
              <a:solidFill>
                <a:srgbClr val="99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373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15121380_mojj_malysh_kopija.jpg"/>
          <p:cNvPicPr>
            <a:picLocks noChangeAspect="1"/>
          </p:cNvPicPr>
          <p:nvPr/>
        </p:nvPicPr>
        <p:blipFill>
          <a:blip r:embed="rId2" cstate="print"/>
          <a:srcRect t="13401" r="85625" b="24662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81357" y="3501008"/>
            <a:ext cx="171451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Эратосфен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i-main-pic" descr="Картинка 12 из 7991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3305" y="1665853"/>
            <a:ext cx="1556164" cy="19062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15902" y="3501008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Пифагор</a:t>
            </a:r>
            <a:endParaRPr lang="ru-RU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 descr="http://im6-tub.yandex.net/i?id=21414195&amp;tov=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7268" y="1651524"/>
            <a:ext cx="1512168" cy="18351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436096" y="3486679"/>
            <a:ext cx="171451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Евклид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Рисунок 10" descr="Гаусс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13902" y="1581558"/>
            <a:ext cx="1287760" cy="1864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7389450" y="3501008"/>
            <a:ext cx="15716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Гаусс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" name="Рисунок 14" descr="ковалевская.gif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66776" y="4124097"/>
            <a:ext cx="1360172" cy="2040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407217" y="6209277"/>
            <a:ext cx="2464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С.Ковалевская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" name="Рисунок 16" descr="лобачевский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87299" y="4015364"/>
            <a:ext cx="1543094" cy="2366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5764609" y="6209277"/>
            <a:ext cx="321471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Н. Лобачевский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" name="Рисунок 18" descr="Декарт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13324" y="4007903"/>
            <a:ext cx="1669987" cy="2225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Прямоугольник 19"/>
          <p:cNvSpPr/>
          <p:nvPr/>
        </p:nvSpPr>
        <p:spPr>
          <a:xfrm>
            <a:off x="4406084" y="6234901"/>
            <a:ext cx="15224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Декарт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62" y="1521179"/>
            <a:ext cx="1376570" cy="201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35696" y="332656"/>
            <a:ext cx="68135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990000"/>
                </a:solidFill>
                <a:latin typeface="Book Antiqua" pitchFamily="18" charset="0"/>
              </a:rPr>
              <a:t>Кому принадлежат слова: </a:t>
            </a:r>
          </a:p>
          <a:p>
            <a:pPr algn="ctr"/>
            <a:r>
              <a:rPr lang="ru-RU" sz="2400" b="1" dirty="0" smtClean="0">
                <a:solidFill>
                  <a:srgbClr val="990000"/>
                </a:solidFill>
                <a:latin typeface="Book Antiqua" pitchFamily="18" charset="0"/>
              </a:rPr>
              <a:t>«В </a:t>
            </a:r>
            <a:r>
              <a:rPr lang="ru-RU" sz="2400" b="1" dirty="0">
                <a:solidFill>
                  <a:srgbClr val="990000"/>
                </a:solidFill>
                <a:latin typeface="Book Antiqua" pitchFamily="18" charset="0"/>
              </a:rPr>
              <a:t>математике царской дороги </a:t>
            </a:r>
            <a:r>
              <a:rPr lang="ru-RU" sz="2400" b="1" dirty="0" smtClean="0">
                <a:solidFill>
                  <a:srgbClr val="990000"/>
                </a:solidFill>
                <a:latin typeface="Book Antiqua" pitchFamily="18" charset="0"/>
              </a:rPr>
              <a:t>нет»</a:t>
            </a:r>
            <a:endParaRPr lang="ru-RU" sz="2400" b="1" dirty="0">
              <a:solidFill>
                <a:srgbClr val="99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670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2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15121380_mojj_malysh_kopija.jpg"/>
          <p:cNvPicPr>
            <a:picLocks noChangeAspect="1"/>
          </p:cNvPicPr>
          <p:nvPr/>
        </p:nvPicPr>
        <p:blipFill>
          <a:blip r:embed="rId2" cstate="print"/>
          <a:srcRect t="13401" r="85625" b="24662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81357" y="3501008"/>
            <a:ext cx="171451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Эратосфен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i-main-pic" descr="Картинка 12 из 7991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3305" y="1665853"/>
            <a:ext cx="1556164" cy="19062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15902" y="3501008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Пифагор</a:t>
            </a:r>
            <a:endParaRPr lang="ru-RU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 descr="http://im6-tub.yandex.net/i?id=21414195&amp;tov=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7268" y="1651524"/>
            <a:ext cx="1512168" cy="18351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436096" y="3486679"/>
            <a:ext cx="171451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Евклид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Рисунок 10" descr="Гаусс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13902" y="1581558"/>
            <a:ext cx="1287760" cy="1864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7389450" y="3501008"/>
            <a:ext cx="15716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Гаусс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" name="Рисунок 14" descr="ковалевская.gif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66776" y="4124097"/>
            <a:ext cx="1360172" cy="2040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407217" y="6209277"/>
            <a:ext cx="2464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С.Ковалевская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" name="Рисунок 16" descr="лобачевский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87299" y="4015364"/>
            <a:ext cx="1543094" cy="2366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5764609" y="6209277"/>
            <a:ext cx="321471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Н. Лобачевский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" name="Рисунок 18" descr="Декарт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13324" y="4007903"/>
            <a:ext cx="1669987" cy="2225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Прямоугольник 19"/>
          <p:cNvSpPr/>
          <p:nvPr/>
        </p:nvSpPr>
        <p:spPr>
          <a:xfrm>
            <a:off x="4406084" y="6234901"/>
            <a:ext cx="15224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Декарт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44286" y="116632"/>
            <a:ext cx="73573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Book Antiqua" pitchFamily="18" charset="0"/>
              </a:rPr>
              <a:t>    </a:t>
            </a:r>
            <a:r>
              <a:rPr lang="ru-RU" sz="2400" b="1" dirty="0" smtClean="0">
                <a:solidFill>
                  <a:srgbClr val="990000"/>
                </a:solidFill>
                <a:latin typeface="Book Antiqua" pitchFamily="18" charset="0"/>
              </a:rPr>
              <a:t>Человек</a:t>
            </a:r>
            <a:r>
              <a:rPr lang="ru-RU" sz="2400" b="1" dirty="0">
                <a:solidFill>
                  <a:srgbClr val="990000"/>
                </a:solidFill>
                <a:latin typeface="Book Antiqua" pitchFamily="18" charset="0"/>
              </a:rPr>
              <a:t>, который хотел быть юристом,  и офицером, и философом, но стал математиком. Он первый ввел в математику прямоугольную систему координат.</a:t>
            </a: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62" y="1521179"/>
            <a:ext cx="1376570" cy="201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4656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15121380_mojj_malysh_kopija.jpg"/>
          <p:cNvPicPr>
            <a:picLocks noChangeAspect="1"/>
          </p:cNvPicPr>
          <p:nvPr/>
        </p:nvPicPr>
        <p:blipFill>
          <a:blip r:embed="rId2" cstate="print"/>
          <a:srcRect t="13401" r="85625" b="24662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81357" y="3501008"/>
            <a:ext cx="171451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Эратосфен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i-main-pic" descr="Картинка 12 из 7991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3305" y="1665853"/>
            <a:ext cx="1556164" cy="19062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15902" y="3501008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Пифагор</a:t>
            </a:r>
            <a:endParaRPr lang="ru-RU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 descr="http://im6-tub.yandex.net/i?id=21414195&amp;tov=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7268" y="1651524"/>
            <a:ext cx="1512168" cy="18351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436096" y="3486679"/>
            <a:ext cx="171451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Евклид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Рисунок 10" descr="Гаусс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13902" y="1581558"/>
            <a:ext cx="1287760" cy="1864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7389450" y="3501008"/>
            <a:ext cx="15716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Гаусс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" name="Рисунок 14" descr="ковалевская.gif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66776" y="4124097"/>
            <a:ext cx="1360172" cy="2040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407217" y="6209277"/>
            <a:ext cx="2464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С.Ковалевская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" name="Рисунок 16" descr="лобачевский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87299" y="4015364"/>
            <a:ext cx="1543094" cy="2366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5764609" y="6209277"/>
            <a:ext cx="321471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Н. Лобачевский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" name="Рисунок 18" descr="Декарт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13324" y="4007903"/>
            <a:ext cx="1669987" cy="2225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Прямоугольник 19"/>
          <p:cNvSpPr/>
          <p:nvPr/>
        </p:nvSpPr>
        <p:spPr>
          <a:xfrm>
            <a:off x="4406084" y="6234901"/>
            <a:ext cx="15224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Декарт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81357" y="188640"/>
            <a:ext cx="747972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990000"/>
                </a:solidFill>
                <a:latin typeface="Book Antiqua" pitchFamily="18" charset="0"/>
              </a:rPr>
              <a:t>Немецкий математик, который в девятилетнем возрасте в течении нескольких секунд решал и давал ответы на задачи, требующие сложных расчетов. 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62" y="1521179"/>
            <a:ext cx="1376570" cy="201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0836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15121380_mojj_malysh_kopija.jpg"/>
          <p:cNvPicPr>
            <a:picLocks noChangeAspect="1"/>
          </p:cNvPicPr>
          <p:nvPr/>
        </p:nvPicPr>
        <p:blipFill>
          <a:blip r:embed="rId2" cstate="print"/>
          <a:srcRect t="13401" r="85625" b="24662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81357" y="3501008"/>
            <a:ext cx="171451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Эратосфен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i-main-pic" descr="Картинка 12 из 7991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3305" y="1665853"/>
            <a:ext cx="1556164" cy="19062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15902" y="3501008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Пифагор</a:t>
            </a:r>
            <a:endParaRPr lang="ru-RU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 descr="http://im6-tub.yandex.net/i?id=21414195&amp;tov=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7268" y="1651524"/>
            <a:ext cx="1512168" cy="18351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436096" y="3486679"/>
            <a:ext cx="171451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Евклид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Рисунок 10" descr="Гаусс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13902" y="1581558"/>
            <a:ext cx="1287760" cy="1864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7389450" y="3501008"/>
            <a:ext cx="15716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Гаусс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" name="Рисунок 14" descr="ковалевская.gif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66776" y="4124097"/>
            <a:ext cx="1360172" cy="2040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407217" y="6209277"/>
            <a:ext cx="2464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С.Ковалевская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" name="Рисунок 16" descr="лобачевский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87299" y="4015364"/>
            <a:ext cx="1543094" cy="2366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5764609" y="6209277"/>
            <a:ext cx="321471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Н. Лобачевский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" name="Рисунок 18" descr="Декарт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13324" y="4007903"/>
            <a:ext cx="1669987" cy="2225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Прямоугольник 19"/>
          <p:cNvSpPr/>
          <p:nvPr/>
        </p:nvSpPr>
        <p:spPr>
          <a:xfrm>
            <a:off x="4406084" y="6234901"/>
            <a:ext cx="15224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Декарт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81357" y="260648"/>
            <a:ext cx="73203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990000"/>
                </a:solidFill>
                <a:latin typeface="Book Antiqua" pitchFamily="18" charset="0"/>
              </a:rPr>
              <a:t>Древнегреческий математик и философ. Первым заложил основы математики как науки, имел свою школу.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62" y="1521179"/>
            <a:ext cx="1376570" cy="201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3394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15121380_mojj_malysh_kopija.jpg"/>
          <p:cNvPicPr>
            <a:picLocks noChangeAspect="1"/>
          </p:cNvPicPr>
          <p:nvPr/>
        </p:nvPicPr>
        <p:blipFill>
          <a:blip r:embed="rId2" cstate="print"/>
          <a:srcRect t="13401" r="85625" b="24662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81357" y="3501008"/>
            <a:ext cx="171451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Эратосфен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i-main-pic" descr="Картинка 12 из 7991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3305" y="1665853"/>
            <a:ext cx="1556164" cy="19062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15902" y="3501008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Пифагор</a:t>
            </a:r>
            <a:endParaRPr lang="ru-RU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 descr="http://im6-tub.yandex.net/i?id=21414195&amp;tov=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7268" y="1651524"/>
            <a:ext cx="1512168" cy="18351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436096" y="3486679"/>
            <a:ext cx="171451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Евклид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Рисунок 10" descr="Гаусс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13902" y="1581558"/>
            <a:ext cx="1287760" cy="1864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7389450" y="3501008"/>
            <a:ext cx="15716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Гаусс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" name="Рисунок 14" descr="ковалевская.gif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66776" y="4124097"/>
            <a:ext cx="1360172" cy="2040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407217" y="6209277"/>
            <a:ext cx="2464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С.Ковалевская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" name="Рисунок 16" descr="лобачевский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87299" y="4015364"/>
            <a:ext cx="1543094" cy="2366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5764609" y="6209277"/>
            <a:ext cx="321471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Н. Лобачевский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" name="Рисунок 18" descr="Декарт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13324" y="4007903"/>
            <a:ext cx="1669987" cy="2225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Прямоугольник 19"/>
          <p:cNvSpPr/>
          <p:nvPr/>
        </p:nvSpPr>
        <p:spPr>
          <a:xfrm>
            <a:off x="4406084" y="6234901"/>
            <a:ext cx="15224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Декарт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81358" y="260648"/>
            <a:ext cx="7320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990000"/>
                </a:solidFill>
                <a:latin typeface="Book Antiqua" pitchFamily="18" charset="0"/>
              </a:rPr>
              <a:t>Профессор, член –корреспондент Петербургской академии наук, решивший задачу о вращении гироскопа.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62" y="1521179"/>
            <a:ext cx="1376570" cy="201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1749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15121380_mojj_malysh_kopija.jpg"/>
          <p:cNvPicPr>
            <a:picLocks noChangeAspect="1"/>
          </p:cNvPicPr>
          <p:nvPr/>
        </p:nvPicPr>
        <p:blipFill>
          <a:blip r:embed="rId2" cstate="print"/>
          <a:srcRect t="13401" r="85625" b="24662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81357" y="3501008"/>
            <a:ext cx="171451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Эратосфен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i-main-pic" descr="Картинка 12 из 7991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3305" y="1665853"/>
            <a:ext cx="1556164" cy="19062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15902" y="3501008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Пифагор</a:t>
            </a:r>
            <a:endParaRPr lang="ru-RU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 descr="http://im6-tub.yandex.net/i?id=21414195&amp;tov=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7268" y="1651524"/>
            <a:ext cx="1512168" cy="18351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436096" y="3486679"/>
            <a:ext cx="171451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Евклид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Рисунок 10" descr="Гаусс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13902" y="1581558"/>
            <a:ext cx="1287760" cy="1864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7389450" y="3501008"/>
            <a:ext cx="15716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Гаусс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" name="Рисунок 14" descr="ковалевская.gif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66776" y="4124097"/>
            <a:ext cx="1360172" cy="2040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407217" y="6209277"/>
            <a:ext cx="2464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С.Ковалевская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" name="Рисунок 16" descr="лобачевский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87299" y="4015364"/>
            <a:ext cx="1543094" cy="2366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5764609" y="6209277"/>
            <a:ext cx="321471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Н. Лобачевский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" name="Рисунок 18" descr="Декарт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13324" y="4007903"/>
            <a:ext cx="1669987" cy="2225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Прямоугольник 19"/>
          <p:cNvSpPr/>
          <p:nvPr/>
        </p:nvSpPr>
        <p:spPr>
          <a:xfrm>
            <a:off x="4406084" y="6234901"/>
            <a:ext cx="15224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Декарт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85918" y="404664"/>
            <a:ext cx="70905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990000"/>
                </a:solidFill>
                <a:latin typeface="Book Antiqua" pitchFamily="18" charset="0"/>
              </a:rPr>
              <a:t>Первый олимпийский чемпион по кулачному бою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915" y="1581558"/>
            <a:ext cx="1377950" cy="201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86755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15121380_mojj_malysh_kopija.jpg"/>
          <p:cNvPicPr>
            <a:picLocks noChangeAspect="1"/>
          </p:cNvPicPr>
          <p:nvPr/>
        </p:nvPicPr>
        <p:blipFill>
          <a:blip r:embed="rId2" cstate="print"/>
          <a:srcRect t="13401" r="85625" b="24662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81357" y="3501008"/>
            <a:ext cx="171451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Эратосфен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i-main-pic" descr="Картинка 12 из 7991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3305" y="1665853"/>
            <a:ext cx="1556164" cy="19062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15902" y="3501008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Пифагор</a:t>
            </a:r>
            <a:endParaRPr lang="ru-RU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 descr="http://im6-tub.yandex.net/i?id=21414195&amp;tov=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7268" y="1651524"/>
            <a:ext cx="1512168" cy="18351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436096" y="3486679"/>
            <a:ext cx="171451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Евклид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Рисунок 10" descr="Гаусс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13902" y="1581558"/>
            <a:ext cx="1287760" cy="1864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7389450" y="3501008"/>
            <a:ext cx="15716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Гаусс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" name="Рисунок 14" descr="ковалевская.gif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66776" y="4124097"/>
            <a:ext cx="1360172" cy="2040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407217" y="6209277"/>
            <a:ext cx="2464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С.Ковалевская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" name="Рисунок 16" descr="лобачевский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87299" y="4015364"/>
            <a:ext cx="1543094" cy="2366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5764609" y="6209277"/>
            <a:ext cx="321471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Н. Лобачевский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" name="Рисунок 18" descr="Декарт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13324" y="4007903"/>
            <a:ext cx="1669987" cy="2225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Прямоугольник 19"/>
          <p:cNvSpPr/>
          <p:nvPr/>
        </p:nvSpPr>
        <p:spPr>
          <a:xfrm>
            <a:off x="4406084" y="6234901"/>
            <a:ext cx="15224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Декарт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62" y="1521179"/>
            <a:ext cx="1376570" cy="201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262590" y="188640"/>
            <a:ext cx="60538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990000"/>
                </a:solidFill>
                <a:latin typeface="Book Antiqua" pitchFamily="18" charset="0"/>
              </a:rPr>
              <a:t>Ученый, первым вычислившим длину земного экватора</a:t>
            </a:r>
            <a:r>
              <a:rPr lang="ru-RU" dirty="0">
                <a:solidFill>
                  <a:srgbClr val="99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5554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15121380_mojj_malysh_kopija.jpg"/>
          <p:cNvPicPr>
            <a:picLocks noChangeAspect="1"/>
          </p:cNvPicPr>
          <p:nvPr/>
        </p:nvPicPr>
        <p:blipFill>
          <a:blip r:embed="rId2" cstate="print"/>
          <a:srcRect t="13401" r="85625" b="24662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81357" y="3501008"/>
            <a:ext cx="171451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Эратосфен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i-main-pic" descr="Картинка 12 из 7991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3305" y="1665853"/>
            <a:ext cx="1556164" cy="19062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15902" y="3501008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Пифагор</a:t>
            </a:r>
            <a:endParaRPr lang="ru-RU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 descr="http://im6-tub.yandex.net/i?id=21414195&amp;tov=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7268" y="1651524"/>
            <a:ext cx="1512168" cy="18351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436096" y="3486679"/>
            <a:ext cx="171451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Евклид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Рисунок 10" descr="Гаусс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13902" y="1581558"/>
            <a:ext cx="1287760" cy="1864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7389450" y="3501008"/>
            <a:ext cx="15716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Гаусс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" name="Рисунок 14" descr="ковалевская.gif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66776" y="4124097"/>
            <a:ext cx="1360172" cy="2040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407217" y="6209277"/>
            <a:ext cx="2464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С.Ковалевская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" name="Рисунок 16" descr="лобачевский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87299" y="4015364"/>
            <a:ext cx="1543094" cy="2366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5764609" y="6209277"/>
            <a:ext cx="321471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Н. Лобачевский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" name="Рисунок 18" descr="Декарт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13324" y="4007903"/>
            <a:ext cx="1669987" cy="2225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Прямоугольник 19"/>
          <p:cNvSpPr/>
          <p:nvPr/>
        </p:nvSpPr>
        <p:spPr>
          <a:xfrm>
            <a:off x="4406084" y="6234901"/>
            <a:ext cx="15224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Декарт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62" y="1521179"/>
            <a:ext cx="1376570" cy="201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078545" y="476672"/>
            <a:ext cx="39485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990000"/>
                </a:solidFill>
                <a:latin typeface="Book Antiqua" pitchFamily="18" charset="0"/>
              </a:rPr>
              <a:t>Автор первой геометрии</a:t>
            </a:r>
          </a:p>
        </p:txBody>
      </p:sp>
    </p:spTree>
    <p:extLst>
      <p:ext uri="{BB962C8B-B14F-4D97-AF65-F5344CB8AC3E}">
        <p14:creationId xmlns:p14="http://schemas.microsoft.com/office/powerpoint/2010/main" val="1721500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2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215121380_mojj_malysh_kopija.jpg"/>
          <p:cNvPicPr>
            <a:picLocks noChangeAspect="1"/>
          </p:cNvPicPr>
          <p:nvPr/>
        </p:nvPicPr>
        <p:blipFill>
          <a:blip r:embed="rId2" cstate="print"/>
          <a:srcRect t="13401" r="85625" b="24662"/>
          <a:stretch>
            <a:fillRect/>
          </a:stretch>
        </p:blipFill>
        <p:spPr>
          <a:xfrm>
            <a:off x="0" y="0"/>
            <a:ext cx="1285852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481357" y="3501008"/>
            <a:ext cx="171451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Эратосфен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" name="i-main-pic" descr="Картинка 12 из 7991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23305" y="1627240"/>
            <a:ext cx="1556164" cy="19062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3515902" y="3501008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Пифагор</a:t>
            </a:r>
            <a:endParaRPr lang="ru-RU" b="1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218" name="Picture 2" descr="http://im6-tub.yandex.net/i?id=21414195&amp;tov=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37268" y="1651524"/>
            <a:ext cx="1512168" cy="183515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5436096" y="3486679"/>
            <a:ext cx="171451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Евклид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1" name="Рисунок 10" descr="Гаусс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13902" y="1581558"/>
            <a:ext cx="1287760" cy="18646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7389450" y="3501008"/>
            <a:ext cx="1571636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Гаусс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5" name="Рисунок 14" descr="ковалевская.gif">
            <a:hlinkClick r:id="" action="ppaction://noaction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66776" y="4124097"/>
            <a:ext cx="1360172" cy="2040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407217" y="6209277"/>
            <a:ext cx="246470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С.Ковалевская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7" name="Рисунок 16" descr="лобачевский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87299" y="4015364"/>
            <a:ext cx="1543094" cy="23660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5764609" y="6209277"/>
            <a:ext cx="3214710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 Н. Лобачевский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9" name="Рисунок 18" descr="Декарт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13324" y="4007903"/>
            <a:ext cx="1669987" cy="22253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Прямоугольник 19"/>
          <p:cNvSpPr/>
          <p:nvPr/>
        </p:nvSpPr>
        <p:spPr>
          <a:xfrm>
            <a:off x="4406084" y="6234901"/>
            <a:ext cx="152246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cap="none" spc="0" dirty="0" smtClean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6. Декарт</a:t>
            </a:r>
            <a:endParaRPr lang="ru-RU" b="1" cap="none" spc="0" dirty="0">
              <a:ln w="1905"/>
              <a:solidFill>
                <a:schemeClr val="accent6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62" y="1521179"/>
            <a:ext cx="1376570" cy="20122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84842" y="8363"/>
            <a:ext cx="731682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990000"/>
                </a:solidFill>
                <a:latin typeface="Book Antiqua" pitchFamily="18" charset="0"/>
              </a:rPr>
              <a:t>Ему приписывают высказывание: «Все есть число». К числу (а он имел в виду лишь натуральные числа) он хотел свести весь мир, и математику в частности</a:t>
            </a:r>
          </a:p>
        </p:txBody>
      </p:sp>
    </p:spTree>
    <p:extLst>
      <p:ext uri="{BB962C8B-B14F-4D97-AF65-F5344CB8AC3E}">
        <p14:creationId xmlns:p14="http://schemas.microsoft.com/office/powerpoint/2010/main" val="3984419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630</Words>
  <Application>Microsoft Office PowerPoint</Application>
  <PresentationFormat>Экран (4:3)</PresentationFormat>
  <Paragraphs>122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ГК Трайтек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</dc:creator>
  <cp:lastModifiedBy>Lenovo</cp:lastModifiedBy>
  <cp:revision>35</cp:revision>
  <cp:lastPrinted>2014-02-12T13:42:10Z</cp:lastPrinted>
  <dcterms:created xsi:type="dcterms:W3CDTF">2014-02-03T06:47:10Z</dcterms:created>
  <dcterms:modified xsi:type="dcterms:W3CDTF">2015-02-06T07:10:35Z</dcterms:modified>
</cp:coreProperties>
</file>