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2"/>
  </p:notesMasterIdLst>
  <p:sldIdLst>
    <p:sldId id="311" r:id="rId2"/>
    <p:sldId id="308" r:id="rId3"/>
    <p:sldId id="296" r:id="rId4"/>
    <p:sldId id="309" r:id="rId5"/>
    <p:sldId id="295" r:id="rId6"/>
    <p:sldId id="307" r:id="rId7"/>
    <p:sldId id="306" r:id="rId8"/>
    <p:sldId id="281" r:id="rId9"/>
    <p:sldId id="271" r:id="rId10"/>
    <p:sldId id="290" r:id="rId11"/>
    <p:sldId id="288" r:id="rId12"/>
    <p:sldId id="297" r:id="rId13"/>
    <p:sldId id="277" r:id="rId14"/>
    <p:sldId id="301" r:id="rId15"/>
    <p:sldId id="315" r:id="rId16"/>
    <p:sldId id="302" r:id="rId17"/>
    <p:sldId id="313" r:id="rId18"/>
    <p:sldId id="298" r:id="rId19"/>
    <p:sldId id="312" r:id="rId20"/>
    <p:sldId id="31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832" autoAdjust="0"/>
    <p:restoredTop sz="86333" autoAdjust="0"/>
  </p:normalViewPr>
  <p:slideViewPr>
    <p:cSldViewPr>
      <p:cViewPr>
        <p:scale>
          <a:sx n="80" d="100"/>
          <a:sy n="80" d="100"/>
        </p:scale>
        <p:origin x="-105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04ECE-C448-4B77-B838-FCA923FEFEAA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D620A-B88C-454D-85B7-1010B5E312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685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D620A-B88C-454D-85B7-1010B5E312B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83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D620A-B88C-454D-85B7-1010B5E312B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59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D620A-B88C-454D-85B7-1010B5E312B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049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D620A-B88C-454D-85B7-1010B5E312B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473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>
    <p:pull dir="ld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5000636"/>
            <a:ext cx="3786182" cy="18573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 </a:t>
            </a:r>
            <a:r>
              <a:rPr lang="ru-RU" b="1" dirty="0" smtClean="0">
                <a:latin typeface="+mj-lt"/>
              </a:rPr>
              <a:t>Выполнил  -  учитель  ИЗО, ОРКСЭ</a:t>
            </a:r>
            <a:br>
              <a:rPr lang="ru-RU" b="1" dirty="0" smtClean="0">
                <a:latin typeface="+mj-lt"/>
              </a:rPr>
            </a:br>
            <a:r>
              <a:rPr lang="ru-RU" b="1" dirty="0" smtClean="0">
                <a:latin typeface="+mj-lt"/>
              </a:rPr>
              <a:t>Вершинина О. Н.,</a:t>
            </a:r>
            <a:br>
              <a:rPr lang="ru-RU" b="1" dirty="0" smtClean="0">
                <a:latin typeface="+mj-lt"/>
              </a:rPr>
            </a:br>
            <a:r>
              <a:rPr lang="ru-RU" b="1" dirty="0" smtClean="0">
                <a:latin typeface="+mj-lt"/>
              </a:rPr>
              <a:t>Челябинская область, </a:t>
            </a:r>
            <a:br>
              <a:rPr lang="ru-RU" b="1" dirty="0" smtClean="0">
                <a:latin typeface="+mj-lt"/>
              </a:rPr>
            </a:br>
            <a:r>
              <a:rPr lang="ru-RU" b="1" dirty="0" smtClean="0">
                <a:latin typeface="+mj-lt"/>
              </a:rPr>
              <a:t>город Магнитогорск, </a:t>
            </a:r>
            <a:br>
              <a:rPr lang="ru-RU" b="1" dirty="0" smtClean="0">
                <a:latin typeface="+mj-lt"/>
              </a:rPr>
            </a:br>
            <a:r>
              <a:rPr lang="ru-RU" b="1" dirty="0" smtClean="0">
                <a:latin typeface="+mj-lt"/>
              </a:rPr>
              <a:t>МОУ С(К)ОШИ  №4</a:t>
            </a:r>
            <a:endParaRPr lang="ru-RU" b="1" dirty="0">
              <a:latin typeface="+mj-lt"/>
            </a:endParaRPr>
          </a:p>
        </p:txBody>
      </p:sp>
      <p:pic>
        <p:nvPicPr>
          <p:cNvPr id="2050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429156" cy="6286544"/>
          </a:xfrm>
          <a:prstGeom prst="rect">
            <a:avLst/>
          </a:prstGeom>
          <a:noFill/>
        </p:spPr>
      </p:pic>
      <p:pic>
        <p:nvPicPr>
          <p:cNvPr id="4" name="Рисунок 3" descr="https://i.mycdn.me/image?id=861469783935&amp;t=3&amp;plc=WEB&amp;tkn=*S97t8r5hJXjUkuGOghGPW6aZdAo"/>
          <p:cNvPicPr/>
          <p:nvPr/>
        </p:nvPicPr>
        <p:blipFill>
          <a:blip r:embed="rId3"/>
          <a:srcRect l="45056" t="40144" r="9237" b="13582"/>
          <a:stretch>
            <a:fillRect/>
          </a:stretch>
        </p:blipFill>
        <p:spPr bwMode="auto">
          <a:xfrm>
            <a:off x="1500166" y="1428737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285729"/>
            <a:ext cx="44291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                   </a:t>
            </a: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Методический семинар –                                презентация по теме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 «Мотивация успеха школьника в художественной изобразительной деятельности в условиях реализации ФГОС для обучающихся с ОВЗ»(из опыта работы в школе)</a:t>
            </a:r>
            <a:br>
              <a:rPr lang="ru-RU" sz="2400" b="1" dirty="0" smtClean="0">
                <a:solidFill>
                  <a:srgbClr val="FFFF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+mj-lt"/>
              </a:rPr>
            </a:br>
            <a:endParaRPr lang="ru-RU" sz="20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42852"/>
            <a:ext cx="8106758" cy="1071570"/>
          </a:xfrm>
        </p:spPr>
        <p:txBody>
          <a:bodyPr>
            <a:normAutofit fontScale="90000"/>
          </a:bodyPr>
          <a:lstStyle/>
          <a:p>
            <a:r>
              <a:rPr lang="ru-RU" sz="4000" dirty="0" err="1" smtClean="0">
                <a:solidFill>
                  <a:schemeClr val="bg1"/>
                </a:solidFill>
              </a:rPr>
              <a:t>Сформированность</a:t>
            </a:r>
            <a:r>
              <a:rPr lang="ru-RU" sz="4000" dirty="0" smtClean="0">
                <a:solidFill>
                  <a:schemeClr val="bg1"/>
                </a:solidFill>
              </a:rPr>
              <a:t> мотивации к обучению и познанию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57620" y="4000504"/>
            <a:ext cx="5286380" cy="2857496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b="1" dirty="0" smtClean="0">
                <a:latin typeface="+mj-lt"/>
              </a:rPr>
              <a:t>Готовность и способность обучающихся к саморазвитию, способность к самоорганизации в решении учебных задач, овладение необходимыми навыками для обучения составляют основу для умений учиться.</a:t>
            </a:r>
            <a:endParaRPr lang="ru-RU" b="1" dirty="0">
              <a:latin typeface="+mj-lt"/>
            </a:endParaRPr>
          </a:p>
        </p:txBody>
      </p:sp>
      <p:pic>
        <p:nvPicPr>
          <p:cNvPr id="8195" name="Picture 3" descr="H:\DCIM\111_PANA\н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500174"/>
            <a:ext cx="2928958" cy="2448370"/>
          </a:xfrm>
          <a:prstGeom prst="rect">
            <a:avLst/>
          </a:prstGeom>
          <a:noFill/>
        </p:spPr>
      </p:pic>
      <p:pic>
        <p:nvPicPr>
          <p:cNvPr id="15362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3786182" cy="5429265"/>
          </a:xfrm>
          <a:prstGeom prst="rect">
            <a:avLst/>
          </a:prstGeom>
          <a:noFill/>
        </p:spPr>
      </p:pic>
      <p:pic>
        <p:nvPicPr>
          <p:cNvPr id="8194" name="Picture 2" descr="H:\DCIM\111_PANA\кк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571612"/>
            <a:ext cx="2714644" cy="335758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6950" t="32815" r="13562"/>
          <a:stretch>
            <a:fillRect/>
          </a:stretch>
        </p:blipFill>
        <p:spPr bwMode="auto">
          <a:xfrm>
            <a:off x="3286116" y="1857364"/>
            <a:ext cx="328614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01122" cy="11430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Учитель организует проблемные и поисковые ситуации, активизирует деятельность учащихся</a:t>
            </a:r>
            <a:br>
              <a:rPr lang="ru-RU" sz="2800" dirty="0" smtClean="0">
                <a:solidFill>
                  <a:srgbClr val="FFFF00"/>
                </a:solidFill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57752" y="1571612"/>
            <a:ext cx="4286248" cy="51435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b="1" dirty="0" smtClean="0">
                <a:latin typeface="+mj-lt"/>
              </a:rPr>
              <a:t>Интерес и побуждение к работе вызывает рассказ о том, как можно украсить и оформить  комнату, выполнить украшение к праздник, а если рассказ сопровождается показом с использованием  какой-либо новой техники рисования или работы с бумагой, либо с другим интересным и необычным материалом – у учащихся появляется  стойкий интерес  – «я могу и хочу сделать».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4338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3857620" cy="5000636"/>
          </a:xfrm>
          <a:prstGeom prst="rect">
            <a:avLst/>
          </a:prstGeom>
          <a:noFill/>
        </p:spPr>
      </p:pic>
      <p:pic>
        <p:nvPicPr>
          <p:cNvPr id="7" name="Picture 2" descr="G:\для исаевой\фестиваль национальностей 2015\яяя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428737"/>
            <a:ext cx="2290505" cy="2049090"/>
          </a:xfrm>
          <a:prstGeom prst="rect">
            <a:avLst/>
          </a:prstGeom>
          <a:noFill/>
        </p:spPr>
      </p:pic>
      <p:pic>
        <p:nvPicPr>
          <p:cNvPr id="5123" name="Picture 3" descr="H:\DCIM\111_PANA\ноп.jpg"/>
          <p:cNvPicPr>
            <a:picLocks noChangeAspect="1" noChangeArrowheads="1"/>
          </p:cNvPicPr>
          <p:nvPr/>
        </p:nvPicPr>
        <p:blipFill>
          <a:blip r:embed="rId5" cstate="print"/>
          <a:srcRect r="7066"/>
          <a:stretch>
            <a:fillRect/>
          </a:stretch>
        </p:blipFill>
        <p:spPr bwMode="auto">
          <a:xfrm>
            <a:off x="1000100" y="2928934"/>
            <a:ext cx="2928958" cy="2245827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768348"/>
            <a:ext cx="2786082" cy="20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0093769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01122" cy="121444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 </a:t>
            </a:r>
            <a:r>
              <a:rPr lang="ru-RU" sz="3600" dirty="0" smtClean="0">
                <a:solidFill>
                  <a:schemeClr val="bg1"/>
                </a:solidFill>
              </a:rPr>
              <a:t>В центре внимания урока – дети</a:t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628" y="1071546"/>
            <a:ext cx="4143372" cy="30718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600" b="1" dirty="0" smtClean="0">
                <a:latin typeface="+mj-lt"/>
              </a:rPr>
              <a:t>Чтобы добиться определённых результатов, необходимо планировать свою деятельность, конечно же, опираясь на возрастные и  индивидуальные особенности обучающихся, а особенно, если это дети с ОВЗ.</a:t>
            </a:r>
          </a:p>
          <a:p>
            <a:endParaRPr lang="ru-RU" dirty="0"/>
          </a:p>
        </p:txBody>
      </p:sp>
      <p:pic>
        <p:nvPicPr>
          <p:cNvPr id="17410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4214810" cy="5572140"/>
          </a:xfrm>
          <a:prstGeom prst="rect">
            <a:avLst/>
          </a:prstGeom>
          <a:noFill/>
        </p:spPr>
      </p:pic>
      <p:pic>
        <p:nvPicPr>
          <p:cNvPr id="6" name="Picture 2" descr="https://pp.userapi.com/c841134/v841134376/5219e/O27mPV4PhY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857604"/>
            <a:ext cx="4500562" cy="3000396"/>
          </a:xfrm>
          <a:prstGeom prst="rect">
            <a:avLst/>
          </a:prstGeom>
          <a:noFill/>
        </p:spPr>
      </p:pic>
      <p:pic>
        <p:nvPicPr>
          <p:cNvPr id="4098" name="Picture 2" descr="H:\DCIM\111_PANA\мм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89" y="1714488"/>
            <a:ext cx="3619525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Autofit/>
          </a:bodyPr>
          <a:lstStyle/>
          <a:p>
            <a:r>
              <a:rPr lang="ru-RU" sz="2800" dirty="0" smtClean="0"/>
              <a:t> </a:t>
            </a:r>
            <a:r>
              <a:rPr lang="ru-RU" sz="2800" dirty="0" smtClean="0">
                <a:solidFill>
                  <a:srgbClr val="C00000"/>
                </a:solidFill>
              </a:rPr>
              <a:t>Хорошо организованный урок в хорошо оборудованном кабинете должен иметь хорошее начало и хорошее окончание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9256" y="2214554"/>
            <a:ext cx="3500462" cy="44291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+mj-lt"/>
              </a:rPr>
              <a:t>Применение ИКТ - технологий усиливает мотивацию обучающегося  - изучение и применение ИКТ в учебном процессе позволяет получить учащимся навыки и квалификации, необходимые для жизни и работы в современном обществе.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5"/>
            <a:ext cx="3500430" cy="5357826"/>
          </a:xfrm>
          <a:prstGeom prst="rect">
            <a:avLst/>
          </a:prstGeom>
          <a:noFill/>
        </p:spPr>
      </p:pic>
      <p:pic>
        <p:nvPicPr>
          <p:cNvPr id="4" name="Picture 2" descr="C:\Documents and Settings\Admin\Рабочий стол\Новая папка (3)\P1100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857628"/>
            <a:ext cx="3263878" cy="2071702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шк.jpg"/>
          <p:cNvPicPr>
            <a:picLocks noChangeAspect="1" noChangeArrowheads="1"/>
          </p:cNvPicPr>
          <p:nvPr/>
        </p:nvPicPr>
        <p:blipFill>
          <a:blip r:embed="rId5">
            <a:lum/>
          </a:blip>
          <a:srcRect t="6508" b="24072"/>
          <a:stretch>
            <a:fillRect/>
          </a:stretch>
        </p:blipFill>
        <p:spPr bwMode="auto">
          <a:xfrm>
            <a:off x="785786" y="1928802"/>
            <a:ext cx="3929090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141763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Мотивация  к обучению через формирование регулятивных универсальных учебных действий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0" y="1428736"/>
            <a:ext cx="4572000" cy="5214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При выполнении ФГОС -формирование регулятивных универсальных учебных действий осуществляется в результате продуктивных видов художественно-творческой деятельности. </a:t>
            </a:r>
          </a:p>
          <a:p>
            <a:pPr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На занятиях </a:t>
            </a:r>
            <a:r>
              <a:rPr lang="ru-RU" sz="1800" b="1" dirty="0" err="1" smtClean="0">
                <a:latin typeface="Arial" pitchFamily="34" charset="0"/>
                <a:cs typeface="Arial" pitchFamily="34" charset="0"/>
              </a:rPr>
              <a:t>изодеятельностью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 создаётся  уникальный  творческий продукт (рисунок, поделка), используются различные выразительные свойства художественных материалов, что способствует осуществлению воспитательных задач, развитию художественных способностей детей.</a:t>
            </a:r>
          </a:p>
          <a:p>
            <a:pPr>
              <a:buNone/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36781"/>
            <a:ext cx="3786182" cy="5321219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5" y="1857364"/>
            <a:ext cx="3286148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СТИМУЛИРОВАНИЕ МОТИВАЦИИ К ОБУЧЕНИЮ И ЗАНЯТИЯМ ИЗОДЕЯТЕЛЬНОСТЬЮ ЧЕРЕЗ ВНЕУРОЧНУЮ И ВНЕКЛАССНУЮ ДЕЯТЕЛЬНОСТЬ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322" y="1142984"/>
            <a:ext cx="3214678" cy="55007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atin typeface="+mj-lt"/>
              </a:rPr>
              <a:t>Проведение обучающимися мастер-классов, участвуя самостоятельно в мастер-классах, фестивалях, знакомство с культурой других стран и народов приобретаются практические умения и навыки, которые помогут в последующей трудовой деятельности. </a:t>
            </a:r>
            <a:endParaRPr lang="ru-RU" sz="2000" b="1" dirty="0">
              <a:latin typeface="+mj-lt"/>
            </a:endParaRPr>
          </a:p>
        </p:txBody>
      </p:sp>
      <p:pic>
        <p:nvPicPr>
          <p:cNvPr id="5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3643306" cy="5143512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929066"/>
            <a:ext cx="2707875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G:\на сайт-выложить\фестиваль национальностей\IMG_9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285860"/>
            <a:ext cx="3900648" cy="2714644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436" b="6978"/>
          <a:stretch>
            <a:fillRect/>
          </a:stretch>
        </p:blipFill>
        <p:spPr bwMode="auto">
          <a:xfrm>
            <a:off x="642910" y="3528444"/>
            <a:ext cx="1643074" cy="21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643446"/>
            <a:ext cx="3223256" cy="1147754"/>
          </a:xfrm>
        </p:spPr>
        <p:txBody>
          <a:bodyPr>
            <a:normAutofit/>
          </a:bodyPr>
          <a:lstStyle/>
          <a:p>
            <a:r>
              <a:rPr lang="ru-RU" dirty="0" smtClean="0"/>
              <a:t> </a:t>
            </a:r>
            <a:endParaRPr lang="ru-RU" sz="18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       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2530" name="Picture 2" descr="G:\Творческая группа -внеклассное мероприятие-Внеурочная деятельность школьников-МОУ С(К)ОШИ учитель Вершинина О.Н\итог-внеклассное мероприятие\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214554"/>
            <a:ext cx="2214578" cy="1661103"/>
          </a:xfrm>
          <a:prstGeom prst="rect">
            <a:avLst/>
          </a:prstGeom>
          <a:noFill/>
        </p:spPr>
      </p:pic>
      <p:pic>
        <p:nvPicPr>
          <p:cNvPr id="22531" name="Picture 3" descr="G:\Творческая группа -внеклассное мероприятие-Внеурочная деятельность школьников-МОУ С(К)ОШИ учитель Вершинина О.Н\итог-внеклассное мероприятие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928802"/>
            <a:ext cx="2305032" cy="1728774"/>
          </a:xfrm>
          <a:prstGeom prst="rect">
            <a:avLst/>
          </a:prstGeom>
          <a:noFill/>
        </p:spPr>
      </p:pic>
      <p:pic>
        <p:nvPicPr>
          <p:cNvPr id="22533" name="Picture 5" descr="G:\безопасный труд-компьютерный рисунок\МАКСИМ6Е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4286256"/>
            <a:ext cx="3169036" cy="2214578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00240"/>
            <a:ext cx="3744510" cy="4857760"/>
          </a:xfrm>
          <a:prstGeom prst="rect">
            <a:avLst/>
          </a:prstGeom>
          <a:noFill/>
        </p:spPr>
      </p:pic>
      <p:pic>
        <p:nvPicPr>
          <p:cNvPr id="4" name="Picture 3" descr="G:\точки удивления\collage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43768" y="4071942"/>
            <a:ext cx="2000232" cy="2786058"/>
          </a:xfrm>
          <a:prstGeom prst="rect">
            <a:avLst/>
          </a:prstGeom>
          <a:noFill/>
        </p:spPr>
      </p:pic>
      <p:pic>
        <p:nvPicPr>
          <p:cNvPr id="22534" name="Picture 6" descr="G:\безопасный труд-компьютерный рисунок\Никита. Ф. класс 6 е 3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2500306"/>
            <a:ext cx="3429024" cy="25003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28572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Использование и знакомство  с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ИКТ-технологиями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на уроках - использование новых  и нетрадиционных материалов  и новых работа в различных компьютерных графических программах– мотивация к познавательной практической деятельности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1071546"/>
            <a:ext cx="4357686" cy="335758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Разнообразные формы внеклассной работы, связанные с изобразительной деятельностью 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изокружки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, факультативы по искусству, внеклассные мероприятия - выполнение украшений для школы и кабинетов к праздникам, привлечение учащихся к участию в конкурсах  по изобразительному искусству.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1506" name="Picture 2" descr="G:\Внеклассное мероприятие -Украсим школу к Новому году\2-Процесс работы Шкльный конкурс Уксим школу к новогоднему празднику\о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9" y="4572008"/>
            <a:ext cx="3786182" cy="2285992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4143372" cy="5357825"/>
          </a:xfrm>
          <a:prstGeom prst="rect">
            <a:avLst/>
          </a:prstGeom>
          <a:noFill/>
        </p:spPr>
      </p:pic>
      <p:pic>
        <p:nvPicPr>
          <p:cNvPr id="21509" name="Picture 5" descr="G:\Внеклассное мероприятие -Украсим школу к Новому году\3-итог -Школьный конкурс Украсим школу к новогоднему празднику\P107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142984"/>
            <a:ext cx="3643338" cy="28066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МОТИВАЦИЯ  К ПРАКТИЧЕСКОЙ ДЕЯТЕЛЬНОСТИ –СОЗДАНИЕ СИТУАЦИИ УСПЕХА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1508" name="Picture 4" descr="G:\Внеклассное мероприятие -Украсим школу к Новому году\2-Процесс работы Шкльный конкурс Уксим школу к новогоднему празднику\P10609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071810"/>
            <a:ext cx="3191563" cy="22145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57818" y="5143512"/>
            <a:ext cx="2963222" cy="12144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857752" y="3857628"/>
            <a:ext cx="4286248" cy="300037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+mj-lt"/>
              </a:rPr>
              <a:t>Расширение  условий образовательного процесса.</a:t>
            </a:r>
          </a:p>
          <a:p>
            <a:pPr>
              <a:buNone/>
            </a:pPr>
            <a:r>
              <a:rPr lang="ru-RU" b="1" dirty="0" smtClean="0">
                <a:latin typeface="+mj-lt"/>
              </a:rPr>
              <a:t>Формирование  на уроках и во внеурочной деятельности жизнеспособную личность, выпускника, который (согласно требованиям ФГОС) создаст в будущем новый образ России как страны, привлекательной для жизни и имеющей статус одного из мировых лидеров.</a:t>
            </a:r>
            <a:endParaRPr lang="ru-RU" b="1" dirty="0">
              <a:latin typeface="+mj-lt"/>
            </a:endParaRPr>
          </a:p>
        </p:txBody>
      </p:sp>
      <p:pic>
        <p:nvPicPr>
          <p:cNvPr id="18434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3786182" cy="4929198"/>
          </a:xfrm>
          <a:prstGeom prst="rect">
            <a:avLst/>
          </a:prstGeom>
          <a:noFill/>
        </p:spPr>
      </p:pic>
      <p:pic>
        <p:nvPicPr>
          <p:cNvPr id="9218" name="Picture 2" descr="H:\DCIM\111_PANA\P1110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643182"/>
            <a:ext cx="3597255" cy="2447908"/>
          </a:xfrm>
          <a:prstGeom prst="rect">
            <a:avLst/>
          </a:prstGeom>
          <a:noFill/>
        </p:spPr>
      </p:pic>
      <p:pic>
        <p:nvPicPr>
          <p:cNvPr id="1026" name="Picture 2" descr="G:\для исаевой\поездка в лимонарий\DSC012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0"/>
            <a:ext cx="3000364" cy="1984155"/>
          </a:xfrm>
          <a:prstGeom prst="rect">
            <a:avLst/>
          </a:prstGeom>
          <a:noFill/>
        </p:spPr>
      </p:pic>
      <p:pic>
        <p:nvPicPr>
          <p:cNvPr id="9219" name="Picture 3" descr="H:\DCIM\111_PANA\P11104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428736"/>
            <a:ext cx="3500462" cy="23050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4290"/>
            <a:ext cx="6215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Мотивация  на интерес к получению знаний  и профессиональных намерений обучающихся.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Участие в конкурсах - получение результата своей деятельности -мотивация на успех в обучении  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1571612"/>
            <a:ext cx="3857620" cy="51435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+mj-lt"/>
              </a:rPr>
              <a:t>Изобразительная деятельность – один из путей воспитания чувства прекрасного.</a:t>
            </a:r>
          </a:p>
          <a:p>
            <a:pPr>
              <a:buNone/>
            </a:pPr>
            <a:r>
              <a:rPr lang="ru-RU" sz="1600" b="1" dirty="0" smtClean="0">
                <a:latin typeface="+mj-lt"/>
              </a:rPr>
              <a:t>В процессе изобразительной деятельности у обучающихся формируется интерес к художественному творчеству, на основе которого впоследствии будет формироваться художественная и эстетическая культура подрастающего поколения.</a:t>
            </a:r>
            <a:endParaRPr lang="ru-RU" sz="1600" b="1" dirty="0">
              <a:latin typeface="+mj-lt"/>
            </a:endParaRPr>
          </a:p>
        </p:txBody>
      </p:sp>
      <p:pic>
        <p:nvPicPr>
          <p:cNvPr id="4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3786182" cy="5357826"/>
          </a:xfrm>
          <a:prstGeom prst="rect">
            <a:avLst/>
          </a:prstGeom>
          <a:noFill/>
        </p:spPr>
      </p:pic>
      <p:pic>
        <p:nvPicPr>
          <p:cNvPr id="25602" name="Picture 2" descr="G:\Конкурс Зеленая волна 2015-2016\ГАЗЕТА МОУ СК ОШИ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947818"/>
            <a:ext cx="4143404" cy="3107553"/>
          </a:xfrm>
          <a:prstGeom prst="rect">
            <a:avLst/>
          </a:prstGeom>
          <a:noFill/>
        </p:spPr>
      </p:pic>
      <p:pic>
        <p:nvPicPr>
          <p:cNvPr id="2050" name="Picture 2" descr="G:\ДЕТСКИЕ ГРАМОТЫ\IMG_20170422_0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5000636"/>
            <a:ext cx="1143008" cy="171448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5000636"/>
            <a:ext cx="105156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G:\ДЕТСКИЕ ГРАМОТЫ\IMG_20170422_0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5000636"/>
            <a:ext cx="1089975" cy="1714512"/>
          </a:xfrm>
          <a:prstGeom prst="rect">
            <a:avLst/>
          </a:prstGeom>
          <a:noFill/>
        </p:spPr>
      </p:pic>
      <p:pic>
        <p:nvPicPr>
          <p:cNvPr id="5122" name="Picture 2" descr="G:\Ржевски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5072074"/>
            <a:ext cx="1144752" cy="15716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4876" y="274638"/>
            <a:ext cx="4214842" cy="2297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Деятельность учителя в соответствиями ФГОС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628" y="2571744"/>
            <a:ext cx="3929090" cy="400052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соответствии с новыми стандартами нужно усилить мотивацию ребенка к познанию окружающего мира, продемонстрировать ему, что школьные занятия – это не получение отвлеченных от жизни знаний, а наоборот – необходимая подготовка к жизни, ее узнавание, поиск полезной информации и навыки ее применения в реальной жизни.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pic>
        <p:nvPicPr>
          <p:cNvPr id="1026" name="Picture 2" descr="H:\DCIM\111_PANA\P111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57298"/>
            <a:ext cx="4002070" cy="28408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5357826"/>
            <a:ext cx="6000760" cy="11430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СПАСИБО  ЗА  ВНИМАНИЕ!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428604"/>
            <a:ext cx="5829312" cy="271464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  <a:latin typeface="+mj-lt"/>
              </a:rPr>
              <a:t>"Школа — это мастерская, где формируется мысль подрастающего поколения, надо крепко держать ее в руках, если не хочешь выпустить из рук будущее."</a:t>
            </a:r>
            <a:br>
              <a:rPr lang="ru-RU" b="1" dirty="0" smtClean="0">
                <a:solidFill>
                  <a:srgbClr val="FFFF00"/>
                </a:solidFill>
                <a:latin typeface="+mj-lt"/>
              </a:rPr>
            </a:br>
            <a:r>
              <a:rPr lang="ru-RU" b="1" dirty="0" smtClean="0">
                <a:solidFill>
                  <a:srgbClr val="FFFF00"/>
                </a:solidFill>
                <a:latin typeface="+mj-lt"/>
              </a:rPr>
              <a:t>                               A. Барбюс</a:t>
            </a:r>
            <a:endParaRPr lang="ru-RU" b="1" dirty="0" smtClean="0">
              <a:latin typeface="+mj-lt"/>
            </a:endParaRPr>
          </a:p>
          <a:p>
            <a:endParaRPr lang="ru-RU" dirty="0"/>
          </a:p>
        </p:txBody>
      </p:sp>
      <p:pic>
        <p:nvPicPr>
          <p:cNvPr id="6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77"/>
            <a:ext cx="3232308" cy="4786323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смайл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714620"/>
            <a:ext cx="4357718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FF00"/>
                </a:solidFill>
              </a:rPr>
              <a:t>Использование   технологий и методик,  направленных  на  реализацию  требований ФГОС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929190" y="1714488"/>
            <a:ext cx="4071966" cy="49292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Любой учитель знает, что заинтересованный ученик учится лучше. </a:t>
            </a:r>
          </a:p>
          <a:p>
            <a:pPr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психолого-педагогическом плане именно на развитие устойчивого познавательного интереса должны быть направлены все усилия педагога. </a:t>
            </a:r>
          </a:p>
          <a:p>
            <a:pPr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 при решении  этой задачи планируется структура урока, используются различные формы обучения, тщательно продумываются методы и приемы подачи учебного материала.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3857620" cy="550070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928802"/>
            <a:ext cx="3857652" cy="300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0715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СОВЕРШЕНСТВОВАНИЕ СТРУКТУРЫ УРОКА</a:t>
            </a:r>
            <a:endParaRPr lang="ru-RU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57818" y="2000240"/>
            <a:ext cx="3643338" cy="4357718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Уроки должны строиться по совершенно иной схеме -  взаимодействие учащихся и учителя, а также взаимодействие самих учеников. </a:t>
            </a:r>
          </a:p>
          <a:p>
            <a:pPr lvl="0">
              <a:buNone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Разнообразие форм уроков (урок-лекция, урок-игра, урок-путешествие, урок-сказка), применение интеграции с музыкой, литературой, историей, технологией.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071934" cy="5500702"/>
          </a:xfrm>
          <a:prstGeom prst="rect">
            <a:avLst/>
          </a:prstGeom>
          <a:noFill/>
        </p:spPr>
      </p:pic>
      <p:pic>
        <p:nvPicPr>
          <p:cNvPr id="26626" name="Picture 2" descr="https://pp.userapi.com/c841231/v841231546/544cc/9Jiqnbjn1o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571612"/>
            <a:ext cx="4132603" cy="2786019"/>
          </a:xfrm>
          <a:prstGeom prst="rect">
            <a:avLst/>
          </a:prstGeom>
          <a:noFill/>
        </p:spPr>
      </p:pic>
      <p:pic>
        <p:nvPicPr>
          <p:cNvPr id="26627" name="Picture 3" descr="G:\ШКОЛА ФОТО СИМВОЛЫ\ы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4000504"/>
            <a:ext cx="3006725" cy="19700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072198" cy="192880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Интересные формы работы на уроке - путь к мотивации обучения</a:t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86380" y="2500306"/>
            <a:ext cx="3857620" cy="435769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Обучающийся - живой участник образовательного процесса. </a:t>
            </a:r>
            <a:br>
              <a:rPr lang="ru-RU" sz="2900" b="1" dirty="0" smtClean="0">
                <a:latin typeface="Arial" pitchFamily="34" charset="0"/>
                <a:cs typeface="Arial" pitchFamily="34" charset="0"/>
              </a:rPr>
            </a:b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 Групповая форма работы имеет множество плюсов: за урок обучающийся может побывать в роли руководителя или консультанта группы. </a:t>
            </a:r>
          </a:p>
          <a:p>
            <a:pPr>
              <a:buNone/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Это урок, на котором учитель, лишь направляя учебный процесс, дает рекомендации в течение урока.</a:t>
            </a:r>
            <a:endParaRPr lang="ru-RU" sz="29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 descr="H:\DCIM\111_PANA\P111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1" y="0"/>
            <a:ext cx="3047989" cy="2285992"/>
          </a:xfrm>
          <a:prstGeom prst="rect">
            <a:avLst/>
          </a:prstGeom>
          <a:noFill/>
        </p:spPr>
      </p:pic>
      <p:pic>
        <p:nvPicPr>
          <p:cNvPr id="9218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0201"/>
            <a:ext cx="4071934" cy="5157799"/>
          </a:xfrm>
          <a:prstGeom prst="rect">
            <a:avLst/>
          </a:prstGeom>
          <a:noFill/>
        </p:spPr>
      </p:pic>
      <p:pic>
        <p:nvPicPr>
          <p:cNvPr id="2051" name="Picture 3" descr="H:\DCIM\111_PANA\P111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143116"/>
            <a:ext cx="4000528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5786446" cy="128586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4"/>
                </a:solidFill>
              </a:rPr>
              <a:t>ФОРМИРОВАНИЕ МОТИВАЦИИ ОБУЧЕНИЯ</a:t>
            </a:r>
            <a:endParaRPr lang="ru-RU" sz="3200" dirty="0">
              <a:solidFill>
                <a:schemeClr val="accent4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357950" y="142852"/>
            <a:ext cx="2786050" cy="671514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 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Экскурсии, посещение музея, картинной галереи, театра и поиск дополнительного материала на заданную тему, и обмен мнениями,  выявление спорных вопросов, и построение системы доказательств,  выступление перед аудиторией, обсуждение в группах, и многое другое- конкретные методики, обучающие универсальным учебным действиям (согласно требованиям ФГОС).</a:t>
            </a:r>
          </a:p>
          <a:p>
            <a:endParaRPr lang="ru-RU" dirty="0"/>
          </a:p>
        </p:txBody>
      </p:sp>
      <p:pic>
        <p:nvPicPr>
          <p:cNvPr id="4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808"/>
            <a:ext cx="3059832" cy="5157192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8706" y="1357298"/>
            <a:ext cx="2857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H:\DCIM\111_PANA\юю.jpg"/>
          <p:cNvPicPr>
            <a:picLocks noChangeAspect="1" noChangeArrowheads="1"/>
          </p:cNvPicPr>
          <p:nvPr/>
        </p:nvPicPr>
        <p:blipFill>
          <a:blip r:embed="rId4" cstate="print"/>
          <a:srcRect t="10807" b="13544"/>
          <a:stretch>
            <a:fillRect/>
          </a:stretch>
        </p:blipFill>
        <p:spPr bwMode="auto">
          <a:xfrm>
            <a:off x="2786050" y="3714752"/>
            <a:ext cx="4071966" cy="2857520"/>
          </a:xfrm>
          <a:prstGeom prst="rect">
            <a:avLst/>
          </a:prstGeom>
          <a:noFill/>
        </p:spPr>
      </p:pic>
      <p:pic>
        <p:nvPicPr>
          <p:cNvPr id="7173" name="Picture 5" descr="H:\DCIM\111_PANA\н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3116"/>
            <a:ext cx="2604134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Учет уровня и возможностей учащихся, в котором учтены такие аспекты, как профиль класса, стремление учащихся, настроение детей.</a:t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57818" y="1571612"/>
            <a:ext cx="3786182" cy="528638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600" dirty="0" smtClean="0"/>
              <a:t>  </a:t>
            </a:r>
            <a:r>
              <a:rPr lang="ru-RU" sz="2600" b="1" dirty="0" smtClean="0">
                <a:latin typeface="+mj-lt"/>
              </a:rPr>
              <a:t>Проблема учебной мотивации считается одной из центральных в педагогике и педагогической психологии, актуальна для всех участников учебно-воспитательного процесса: учащихся, родителей и учителей. Особенно  это актуально для детей с ОВЗ. Поэтому поиск и использование активных форм, методов и приёмов обучения является одним из необходимых средств повышения эффективности коррекционно-развивающего процесса в работе учителя.</a:t>
            </a:r>
          </a:p>
        </p:txBody>
      </p:sp>
      <p:pic>
        <p:nvPicPr>
          <p:cNvPr id="6146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643438" cy="5429264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Подводный мир\Новая папка (3)\P109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4314780" cy="28574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6248" y="4143380"/>
            <a:ext cx="3000396" cy="2357454"/>
          </a:xfrm>
        </p:spPr>
        <p:txBody>
          <a:bodyPr>
            <a:norm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72066" y="685801"/>
            <a:ext cx="3857652" cy="588647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latin typeface="+mj-lt"/>
              </a:rPr>
              <a:t>Неоценимое значение для всестороннего развития имеет изобразительная деятельность с применением нетрадиционных техник и материалов. </a:t>
            </a:r>
          </a:p>
          <a:p>
            <a:pPr>
              <a:buNone/>
            </a:pPr>
            <a:r>
              <a:rPr lang="ru-RU" b="1" dirty="0" smtClean="0">
                <a:latin typeface="+mj-lt"/>
              </a:rPr>
              <a:t>Она способствует развитию у ребенка мелкой моторики рук и тактильного восприятия, пространственной ориентировке на листе бумаги, глазомера и зрительного восприятия, внимания и усидчивости, изобразительных навыков и умений, наблюдательности, эмоциональной отзывчивости, кроме того, в процессе этой деятельности формируются навыки контроля и самоконтроля. </a:t>
            </a:r>
          </a:p>
          <a:p>
            <a:endParaRPr lang="ru-RU" dirty="0"/>
          </a:p>
        </p:txBody>
      </p:sp>
      <p:pic>
        <p:nvPicPr>
          <p:cNvPr id="10242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3260771" cy="5072074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286256"/>
            <a:ext cx="2142952" cy="244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 descr="https://pp.userapi.com/c840233/v840233376/5e1c6/2lGzrZHc-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5" y="2500306"/>
            <a:ext cx="3095647" cy="232173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t="5479" b="4110"/>
          <a:stretch>
            <a:fillRect/>
          </a:stretch>
        </p:blipFill>
        <p:spPr bwMode="auto">
          <a:xfrm>
            <a:off x="1571604" y="357166"/>
            <a:ext cx="34768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001056" cy="92869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Учитель сам нацеливается на сотрудничество с обучающимися и умеет направлять на сотрудничество с учителем и одноклассниками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 smtClean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428736"/>
            <a:ext cx="4143404" cy="4786346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5000" b="1" dirty="0" smtClean="0">
                <a:latin typeface="+mj-lt"/>
              </a:rPr>
              <a:t>Разнообразие тематики занятий выполняет воспитательные задачи, удовлетворяя познавательные и творческие потребности ребенка. Занятия по изобразительной деятельности, кроме выполнения учебных задач, являются важным средством всестороннего развития детей. Обучение рисованию, лепке, аппликации, конструированию способствует умственному, нравственному, эстетическому и физическому воспитанию.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13314" name="Picture 2" descr="C:\Documents and Settings\Admin\Рабочий стол\палит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3857620" cy="5357826"/>
          </a:xfrm>
          <a:prstGeom prst="rect">
            <a:avLst/>
          </a:prstGeom>
          <a:noFill/>
        </p:spPr>
      </p:pic>
      <p:pic>
        <p:nvPicPr>
          <p:cNvPr id="3074" name="Picture 2" descr="H:\DCIM\111_PANA\P1110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00240"/>
            <a:ext cx="3644880" cy="273366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4357694"/>
            <a:ext cx="187512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H:\DCIM\111_PANA\космо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500570"/>
            <a:ext cx="2669780" cy="20002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3155</TotalTime>
  <Words>817</Words>
  <Application>Microsoft Office PowerPoint</Application>
  <PresentationFormat>Экран (4:3)</PresentationFormat>
  <Paragraphs>60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 </vt:lpstr>
      <vt:lpstr>Деятельность учителя в соответствиями ФГОС</vt:lpstr>
      <vt:lpstr>Использование   технологий и методик,  направленных  на  реализацию  требований ФГОС  </vt:lpstr>
      <vt:lpstr>СОВЕРШЕНСТВОВАНИЕ СТРУКТУРЫ УРОКА</vt:lpstr>
      <vt:lpstr>Интересные формы работы на уроке - путь к мотивации обучения </vt:lpstr>
      <vt:lpstr>ФОРМИРОВАНИЕ МОТИВАЦИИ ОБУЧЕНИЯ</vt:lpstr>
      <vt:lpstr>Учет уровня и возможностей учащихся, в котором учтены такие аспекты, как профиль класса, стремление учащихся, настроение детей. </vt:lpstr>
      <vt:lpstr> </vt:lpstr>
      <vt:lpstr>Учитель сам нацеливается на сотрудничество с обучающимися и умеет направлять на сотрудничество с учителем и одноклассниками </vt:lpstr>
      <vt:lpstr>Сформированность мотивации к обучению и познанию</vt:lpstr>
      <vt:lpstr>Учитель организует проблемные и поисковые ситуации, активизирует деятельность учащихся </vt:lpstr>
      <vt:lpstr> В центре внимания урока – дети </vt:lpstr>
      <vt:lpstr> Хорошо организованный урок в хорошо оборудованном кабинете должен иметь хорошее начало и хорошее окончание</vt:lpstr>
      <vt:lpstr>Мотивация  к обучению через формирование регулятивных универсальных учебных действий</vt:lpstr>
      <vt:lpstr>СТИМУЛИРОВАНИЕ МОТИВАЦИИ К ОБУЧЕНИЮ И ЗАНЯТИЯМ ИЗОДЕЯТЕЛЬНОСТЬЮ ЧЕРЕЗ ВНЕУРОЧНУЮ И ВНЕКЛАССНУЮ ДЕЯТЕЛЬНОСТЬ</vt:lpstr>
      <vt:lpstr> </vt:lpstr>
      <vt:lpstr> МОТИВАЦИЯ  К ПРАКТИЧЕСКОЙ ДЕЯТЕЛЬНОСТИ –СОЗДАНИЕ СИТУАЦИИ УСПЕХА  </vt:lpstr>
      <vt:lpstr> </vt:lpstr>
      <vt:lpstr>Участие в конкурсах - получение результата своей деятельности -мотивация на успех в обучении  </vt:lpstr>
      <vt:lpstr>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Un1t</dc:creator>
  <cp:lastModifiedBy>Admin</cp:lastModifiedBy>
  <cp:revision>463</cp:revision>
  <dcterms:created xsi:type="dcterms:W3CDTF">2015-10-17T10:04:20Z</dcterms:created>
  <dcterms:modified xsi:type="dcterms:W3CDTF">2018-04-21T20:07:22Z</dcterms:modified>
</cp:coreProperties>
</file>