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 varScale="1">
        <p:scale>
          <a:sx n="70" d="100"/>
          <a:sy n="70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B9295-863A-4447-9B2E-1CFFF7A4E9B0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9D07-1FD8-4617-8B7A-9EDE7CC97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64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8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9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6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7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9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2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63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8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8C4E-9EA8-485B-B56F-82AC99687D8A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57C4-485D-49AE-AB28-87906BEF4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8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Задания 3.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Формальные </a:t>
            </a:r>
            <a:r>
              <a:rPr lang="ru-RU" b="1" dirty="0"/>
              <a:t>описания реальных объектов и </a:t>
            </a:r>
            <a:r>
              <a:rPr lang="ru-RU" b="1" dirty="0" smtClean="0"/>
              <a:t>процессов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ОГЭ, информатика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54. </a:t>
            </a:r>
            <a:r>
              <a:rPr lang="ru-RU" sz="2400" dirty="0"/>
              <a:t>Между населёнными пунк­та­ми A, B, C, D по­стро­е­ны до­ро­ги, про­тяжённость ко­то­рых (в ки­ло­мет­рах) при­ве­де­на в таб­ли­це.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00808"/>
            <a:ext cx="4464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Опре­де­ли­те длину </a:t>
            </a:r>
            <a:r>
              <a:rPr lang="ru-RU" sz="2400" b="1" dirty="0">
                <a:solidFill>
                  <a:srgbClr val="0070C0"/>
                </a:solidFill>
              </a:rPr>
              <a:t>крат­чай­ше­го</a:t>
            </a:r>
            <a:r>
              <a:rPr lang="ru-RU" sz="2400" dirty="0"/>
              <a:t> пути между пунк­та­ми </a:t>
            </a:r>
            <a:r>
              <a:rPr lang="ru-RU" sz="2400" b="1" dirty="0">
                <a:solidFill>
                  <a:srgbClr val="0070C0"/>
                </a:solidFill>
              </a:rPr>
              <a:t>A</a:t>
            </a:r>
            <a:r>
              <a:rPr lang="ru-RU" sz="2400" dirty="0"/>
              <a:t> и </a:t>
            </a:r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r>
              <a:rPr lang="ru-RU" sz="2400" dirty="0" smtClean="0"/>
              <a:t> </a:t>
            </a:r>
            <a:r>
              <a:rPr lang="ru-RU" sz="2400" dirty="0"/>
              <a:t>(при усло­вии, что пе­ре­дви­гать­ся можно толь­ко по по­стро­ен­ным до­ро­гам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79175"/>
              </p:ext>
            </p:extLst>
          </p:nvPr>
        </p:nvGraphicFramePr>
        <p:xfrm>
          <a:off x="5580112" y="1844824"/>
          <a:ext cx="2898935" cy="2831200"/>
        </p:xfrm>
        <a:graphic>
          <a:graphicData uri="http://schemas.openxmlformats.org/drawingml/2006/table">
            <a:tbl>
              <a:tblPr firstRow="1" firstCol="1" bandRow="1"/>
              <a:tblGrid>
                <a:gridCol w="579787"/>
                <a:gridCol w="579787"/>
                <a:gridCol w="579787"/>
                <a:gridCol w="579787"/>
                <a:gridCol w="579787"/>
              </a:tblGrid>
              <a:tr h="56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3933056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1) 4</a:t>
            </a:r>
          </a:p>
          <a:p>
            <a:r>
              <a:rPr lang="ru-RU" sz="2400" dirty="0"/>
              <a:t>2) 5</a:t>
            </a:r>
          </a:p>
          <a:p>
            <a:r>
              <a:rPr lang="ru-RU" sz="2400" dirty="0"/>
              <a:t>3) 6</a:t>
            </a:r>
          </a:p>
          <a:p>
            <a:r>
              <a:rPr lang="ru-RU" sz="2400" dirty="0"/>
              <a:t>4) 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5877272"/>
            <a:ext cx="13442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2266" y="589391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5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54. </a:t>
            </a:r>
            <a:r>
              <a:rPr lang="ru-RU" sz="2400" dirty="0"/>
              <a:t>Между населёнными пунк­та­ми A, B, C, D по­стро­е­ны до­ро­ги, про­тяжённость ко­то­рых (в ки­ло­мет­рах) при­ве­де­на в таб­ли­це.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216851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Изобразите </a:t>
            </a:r>
            <a:r>
              <a:rPr lang="ru-RU" sz="2400" dirty="0"/>
              <a:t>табличную информацию </a:t>
            </a:r>
            <a:r>
              <a:rPr lang="ru-RU" sz="2400" dirty="0" smtClean="0"/>
              <a:t>в </a:t>
            </a:r>
            <a:r>
              <a:rPr lang="ru-RU" sz="2400" dirty="0"/>
              <a:t>виде взвешенного </a:t>
            </a:r>
            <a:r>
              <a:rPr lang="ru-RU" sz="2400" dirty="0" smtClean="0"/>
              <a:t>графа и о</a:t>
            </a:r>
            <a:r>
              <a:rPr lang="ru-RU" sz="2400" dirty="0" smtClean="0"/>
              <a:t>пре­де­ли­те </a:t>
            </a:r>
            <a:r>
              <a:rPr lang="ru-RU" sz="2400" dirty="0"/>
              <a:t>длину </a:t>
            </a:r>
            <a:r>
              <a:rPr lang="ru-RU" sz="2400" b="1" dirty="0">
                <a:solidFill>
                  <a:srgbClr val="0070C0"/>
                </a:solidFill>
              </a:rPr>
              <a:t>крат­чай­ше­го</a:t>
            </a:r>
            <a:r>
              <a:rPr lang="ru-RU" sz="2400" dirty="0"/>
              <a:t> пути между пунк­та­ми </a:t>
            </a:r>
            <a:r>
              <a:rPr lang="ru-RU" sz="2400" b="1" dirty="0">
                <a:solidFill>
                  <a:srgbClr val="0070C0"/>
                </a:solidFill>
              </a:rPr>
              <a:t>A</a:t>
            </a:r>
            <a:r>
              <a:rPr lang="ru-RU" sz="2400" dirty="0"/>
              <a:t> и </a:t>
            </a:r>
            <a:r>
              <a:rPr lang="ru-RU" sz="2400" b="1" dirty="0" smtClean="0">
                <a:solidFill>
                  <a:srgbClr val="0070C0"/>
                </a:solidFill>
              </a:rPr>
              <a:t>С.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96798"/>
              </p:ext>
            </p:extLst>
          </p:nvPr>
        </p:nvGraphicFramePr>
        <p:xfrm>
          <a:off x="5580112" y="1484784"/>
          <a:ext cx="2898935" cy="2831200"/>
        </p:xfrm>
        <a:graphic>
          <a:graphicData uri="http://schemas.openxmlformats.org/drawingml/2006/table">
            <a:tbl>
              <a:tblPr firstRow="1" firstCol="1" bandRow="1"/>
              <a:tblGrid>
                <a:gridCol w="579787"/>
                <a:gridCol w="579787"/>
                <a:gridCol w="579787"/>
                <a:gridCol w="579787"/>
                <a:gridCol w="579787"/>
              </a:tblGrid>
              <a:tr h="56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092442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1) 4</a:t>
            </a:r>
          </a:p>
          <a:p>
            <a:r>
              <a:rPr lang="ru-RU" sz="2400" dirty="0"/>
              <a:t>2) 5</a:t>
            </a:r>
          </a:p>
          <a:p>
            <a:r>
              <a:rPr lang="ru-RU" sz="2400" dirty="0"/>
              <a:t>3) 6</a:t>
            </a:r>
          </a:p>
          <a:p>
            <a:r>
              <a:rPr lang="ru-RU" sz="2400" dirty="0"/>
              <a:t>4) 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5946480"/>
            <a:ext cx="13442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11432" y="589391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47664" y="3068960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А</a:t>
            </a:r>
            <a:endParaRPr lang="ru-RU" sz="4400" b="1" dirty="0"/>
          </a:p>
        </p:txBody>
      </p:sp>
      <p:sp>
        <p:nvSpPr>
          <p:cNvPr id="9" name="Овал 8"/>
          <p:cNvSpPr/>
          <p:nvPr/>
        </p:nvSpPr>
        <p:spPr>
          <a:xfrm>
            <a:off x="3370286" y="2491155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В</a:t>
            </a:r>
            <a:endParaRPr lang="ru-RU" sz="4400" b="1" dirty="0"/>
          </a:p>
        </p:txBody>
      </p:sp>
      <p:sp>
        <p:nvSpPr>
          <p:cNvPr id="10" name="Овал 9"/>
          <p:cNvSpPr/>
          <p:nvPr/>
        </p:nvSpPr>
        <p:spPr>
          <a:xfrm>
            <a:off x="4968044" y="4576277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C</a:t>
            </a:r>
            <a:endParaRPr lang="ru-RU" sz="4400" b="1" dirty="0"/>
          </a:p>
        </p:txBody>
      </p:sp>
      <p:sp>
        <p:nvSpPr>
          <p:cNvPr id="11" name="Овал 10"/>
          <p:cNvSpPr/>
          <p:nvPr/>
        </p:nvSpPr>
        <p:spPr>
          <a:xfrm>
            <a:off x="1962198" y="5191267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D</a:t>
            </a:r>
            <a:endParaRPr lang="ru-RU" sz="4400" b="1" dirty="0"/>
          </a:p>
        </p:txBody>
      </p:sp>
      <p:cxnSp>
        <p:nvCxnSpPr>
          <p:cNvPr id="13" name="Прямая соединительная линия 12"/>
          <p:cNvCxnSpPr>
            <a:stCxn id="8" idx="6"/>
            <a:endCxn id="9" idx="2"/>
          </p:cNvCxnSpPr>
          <p:nvPr/>
        </p:nvCxnSpPr>
        <p:spPr>
          <a:xfrm flipV="1">
            <a:off x="2411760" y="2923203"/>
            <a:ext cx="958526" cy="57780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5"/>
            <a:endCxn id="10" idx="0"/>
          </p:cNvCxnSpPr>
          <p:nvPr/>
        </p:nvCxnSpPr>
        <p:spPr>
          <a:xfrm>
            <a:off x="4107838" y="3228707"/>
            <a:ext cx="1292254" cy="13475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0" idx="3"/>
            <a:endCxn id="11" idx="6"/>
          </p:cNvCxnSpPr>
          <p:nvPr/>
        </p:nvCxnSpPr>
        <p:spPr>
          <a:xfrm flipH="1">
            <a:off x="2826294" y="5313829"/>
            <a:ext cx="2268294" cy="30948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8" idx="5"/>
            <a:endCxn id="10" idx="2"/>
          </p:cNvCxnSpPr>
          <p:nvPr/>
        </p:nvCxnSpPr>
        <p:spPr>
          <a:xfrm>
            <a:off x="2285216" y="3806512"/>
            <a:ext cx="2682828" cy="12018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4"/>
            <a:endCxn id="11" idx="1"/>
          </p:cNvCxnSpPr>
          <p:nvPr/>
        </p:nvCxnSpPr>
        <p:spPr>
          <a:xfrm>
            <a:off x="1979712" y="3933056"/>
            <a:ext cx="109030" cy="138475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9" idx="3"/>
            <a:endCxn id="11" idx="0"/>
          </p:cNvCxnSpPr>
          <p:nvPr/>
        </p:nvCxnSpPr>
        <p:spPr>
          <a:xfrm flipH="1">
            <a:off x="2394246" y="3228707"/>
            <a:ext cx="1102584" cy="19625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51896" y="2600037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248" y="3160181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9001" y="5300149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00024" y="4407418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0441" y="4084252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22432" y="3437921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2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F519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F519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55. </a:t>
            </a:r>
            <a:r>
              <a:rPr lang="ru-RU" sz="2400" dirty="0"/>
              <a:t>Между населёнными пунк­та­ми A, B, C, D по­стро­е­ны до­ро­ги, про­тяжённость ко­то­рых (в ки­ло­мет­рах) при­ве­де­на в таб­ли­це</a:t>
            </a:r>
            <a:r>
              <a:rPr lang="ru-RU" sz="2400" dirty="0"/>
              <a:t>. Опре­де­ли­те длину </a:t>
            </a:r>
            <a:r>
              <a:rPr lang="ru-RU" sz="2400" b="1" dirty="0">
                <a:solidFill>
                  <a:srgbClr val="0070C0"/>
                </a:solidFill>
              </a:rPr>
              <a:t>крат­чай­ше­го</a:t>
            </a:r>
            <a:r>
              <a:rPr lang="ru-RU" sz="2400" dirty="0"/>
              <a:t> пути между пунк­та­ми </a:t>
            </a:r>
            <a:r>
              <a:rPr lang="ru-RU" sz="2400" b="1" dirty="0">
                <a:solidFill>
                  <a:srgbClr val="0070C0"/>
                </a:solidFill>
              </a:rPr>
              <a:t>A</a:t>
            </a:r>
            <a:r>
              <a:rPr lang="ru-RU" sz="2400" dirty="0"/>
              <a:t> и </a:t>
            </a:r>
            <a:r>
              <a:rPr lang="ru-RU" sz="2400" b="1" dirty="0">
                <a:solidFill>
                  <a:srgbClr val="0070C0"/>
                </a:solidFill>
              </a:rPr>
              <a:t>D</a:t>
            </a:r>
            <a:r>
              <a:rPr lang="ru-RU" sz="2400" dirty="0"/>
              <a:t> .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6471" y="1954253"/>
            <a:ext cx="44644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Решите задачу двумя способами:</a:t>
            </a:r>
          </a:p>
          <a:p>
            <a:r>
              <a:rPr lang="ru-RU" sz="2400" dirty="0" smtClean="0"/>
              <a:t>1. Используя таблицу</a:t>
            </a:r>
          </a:p>
          <a:p>
            <a:r>
              <a:rPr lang="ru-RU" sz="2400" dirty="0" smtClean="0"/>
              <a:t>2. Построив взвешенный граф.</a:t>
            </a: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74585"/>
              </p:ext>
            </p:extLst>
          </p:nvPr>
        </p:nvGraphicFramePr>
        <p:xfrm>
          <a:off x="4831473" y="1844824"/>
          <a:ext cx="4058509" cy="3968496"/>
        </p:xfrm>
        <a:graphic>
          <a:graphicData uri="http://schemas.openxmlformats.org/drawingml/2006/table">
            <a:tbl>
              <a:tblPr firstRow="1" firstCol="1" bandRow="1"/>
              <a:tblGrid>
                <a:gridCol w="579787"/>
                <a:gridCol w="579787"/>
                <a:gridCol w="579787"/>
                <a:gridCol w="579787"/>
                <a:gridCol w="579787"/>
                <a:gridCol w="579787"/>
                <a:gridCol w="579787"/>
              </a:tblGrid>
              <a:tr h="56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8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3933056"/>
            <a:ext cx="936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1) 7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2) </a:t>
            </a:r>
            <a:r>
              <a:rPr lang="ru-RU" sz="2400" dirty="0" smtClean="0">
                <a:solidFill>
                  <a:prstClr val="black"/>
                </a:solidFill>
              </a:rPr>
              <a:t>9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3) </a:t>
            </a:r>
            <a:r>
              <a:rPr lang="ru-RU" sz="2400" dirty="0" smtClean="0">
                <a:solidFill>
                  <a:prstClr val="black"/>
                </a:solidFill>
              </a:rPr>
              <a:t>8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4) 11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6471" y="58772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Запишите </a:t>
            </a:r>
            <a:r>
              <a:rPr lang="ru-RU" sz="2400" dirty="0"/>
              <a:t>длину са­мо­го ко­рот­ко­го участ­ка крат­чай­ше­го </a:t>
            </a:r>
            <a:r>
              <a:rPr lang="ru-RU" sz="2400" dirty="0" smtClean="0"/>
              <a:t>пути между пунк­та­ми </a:t>
            </a:r>
            <a:r>
              <a:rPr lang="ru-RU" sz="2400" b="1" dirty="0" smtClean="0">
                <a:solidFill>
                  <a:srgbClr val="0070C0"/>
                </a:solidFill>
              </a:rPr>
              <a:t>A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0070C0"/>
                </a:solidFill>
              </a:rPr>
              <a:t>D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4935332"/>
            <a:ext cx="13442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68210" y="4951974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222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509352" y="601286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В</a:t>
            </a:r>
            <a:endParaRPr lang="ru-RU" sz="4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661745"/>
              </p:ext>
            </p:extLst>
          </p:nvPr>
        </p:nvGraphicFramePr>
        <p:xfrm>
          <a:off x="5724128" y="332656"/>
          <a:ext cx="3050397" cy="2987040"/>
        </p:xfrm>
        <a:graphic>
          <a:graphicData uri="http://schemas.openxmlformats.org/drawingml/2006/table">
            <a:tbl>
              <a:tblPr firstRow="1" firstCol="1" bandRow="1"/>
              <a:tblGrid>
                <a:gridCol w="435771"/>
                <a:gridCol w="435771"/>
                <a:gridCol w="435771"/>
                <a:gridCol w="435771"/>
                <a:gridCol w="435771"/>
                <a:gridCol w="435771"/>
                <a:gridCol w="435771"/>
              </a:tblGrid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539552" y="511806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А</a:t>
            </a:r>
            <a:endParaRPr lang="ru-RU" sz="4400" b="1" dirty="0"/>
          </a:p>
        </p:txBody>
      </p:sp>
      <p:sp>
        <p:nvSpPr>
          <p:cNvPr id="5" name="Овал 4"/>
          <p:cNvSpPr/>
          <p:nvPr/>
        </p:nvSpPr>
        <p:spPr>
          <a:xfrm>
            <a:off x="535603" y="3175012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C</a:t>
            </a:r>
            <a:endParaRPr lang="ru-RU" sz="4400" b="1" dirty="0"/>
          </a:p>
        </p:txBody>
      </p:sp>
      <p:sp>
        <p:nvSpPr>
          <p:cNvPr id="6" name="Овал 5"/>
          <p:cNvSpPr/>
          <p:nvPr/>
        </p:nvSpPr>
        <p:spPr>
          <a:xfrm>
            <a:off x="5580112" y="3392126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D</a:t>
            </a:r>
            <a:endParaRPr lang="ru-RU" sz="4400" b="1" dirty="0"/>
          </a:p>
        </p:txBody>
      </p:sp>
      <p:sp>
        <p:nvSpPr>
          <p:cNvPr id="7" name="Овал 6"/>
          <p:cNvSpPr/>
          <p:nvPr/>
        </p:nvSpPr>
        <p:spPr>
          <a:xfrm>
            <a:off x="2339752" y="5048310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E</a:t>
            </a:r>
            <a:endParaRPr lang="ru-RU" sz="4400" b="1" dirty="0"/>
          </a:p>
        </p:txBody>
      </p:sp>
      <p:sp>
        <p:nvSpPr>
          <p:cNvPr id="8" name="Овал 7"/>
          <p:cNvSpPr/>
          <p:nvPr/>
        </p:nvSpPr>
        <p:spPr>
          <a:xfrm>
            <a:off x="2729020" y="2616972"/>
            <a:ext cx="864096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F</a:t>
            </a:r>
            <a:endParaRPr lang="ru-RU" sz="4400" b="1" dirty="0"/>
          </a:p>
        </p:txBody>
      </p:sp>
      <p:cxnSp>
        <p:nvCxnSpPr>
          <p:cNvPr id="11" name="Прямая соединительная линия 10"/>
          <p:cNvCxnSpPr>
            <a:stCxn id="4" idx="6"/>
            <a:endCxn id="2" idx="2"/>
          </p:cNvCxnSpPr>
          <p:nvPr/>
        </p:nvCxnSpPr>
        <p:spPr>
          <a:xfrm>
            <a:off x="1403648" y="943854"/>
            <a:ext cx="2105704" cy="8948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4"/>
            <a:endCxn id="5" idx="0"/>
          </p:cNvCxnSpPr>
          <p:nvPr/>
        </p:nvCxnSpPr>
        <p:spPr>
          <a:xfrm flipH="1">
            <a:off x="967651" y="1375902"/>
            <a:ext cx="3949" cy="179911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5"/>
            <a:endCxn id="6" idx="1"/>
          </p:cNvCxnSpPr>
          <p:nvPr/>
        </p:nvCxnSpPr>
        <p:spPr>
          <a:xfrm>
            <a:off x="4246904" y="1338838"/>
            <a:ext cx="1459752" cy="21798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5"/>
            <a:endCxn id="7" idx="1"/>
          </p:cNvCxnSpPr>
          <p:nvPr/>
        </p:nvCxnSpPr>
        <p:spPr>
          <a:xfrm>
            <a:off x="1273155" y="3912564"/>
            <a:ext cx="1193141" cy="126229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6"/>
            <a:endCxn id="8" idx="2"/>
          </p:cNvCxnSpPr>
          <p:nvPr/>
        </p:nvCxnSpPr>
        <p:spPr>
          <a:xfrm flipV="1">
            <a:off x="1399699" y="3049020"/>
            <a:ext cx="1329321" cy="558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3"/>
            <a:endCxn id="7" idx="7"/>
          </p:cNvCxnSpPr>
          <p:nvPr/>
        </p:nvCxnSpPr>
        <p:spPr>
          <a:xfrm flipH="1">
            <a:off x="3077304" y="4129678"/>
            <a:ext cx="2629352" cy="1045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2"/>
            <a:endCxn id="8" idx="6"/>
          </p:cNvCxnSpPr>
          <p:nvPr/>
        </p:nvCxnSpPr>
        <p:spPr>
          <a:xfrm flipH="1" flipV="1">
            <a:off x="3593116" y="3049020"/>
            <a:ext cx="1986996" cy="77515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0"/>
            <a:endCxn id="8" idx="4"/>
          </p:cNvCxnSpPr>
          <p:nvPr/>
        </p:nvCxnSpPr>
        <p:spPr>
          <a:xfrm flipV="1">
            <a:off x="2771800" y="3481068"/>
            <a:ext cx="389268" cy="156724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82102" y="188640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25659" y="1801698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60032" y="1629126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73155" y="4401979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90956" y="2665471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73448" y="2789381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77304" y="3765796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311236" y="4652266"/>
            <a:ext cx="548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804248" y="3838768"/>
            <a:ext cx="2339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1) </a:t>
            </a:r>
            <a:r>
              <a:rPr lang="ru-RU" sz="2400" dirty="0" smtClean="0">
                <a:solidFill>
                  <a:prstClr val="black"/>
                </a:solidFill>
              </a:rPr>
              <a:t>8+3=11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2) </a:t>
            </a:r>
            <a:r>
              <a:rPr lang="ru-RU" sz="2400" dirty="0" smtClean="0">
                <a:solidFill>
                  <a:prstClr val="black"/>
                </a:solidFill>
              </a:rPr>
              <a:t>3+3+3=9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3) </a:t>
            </a:r>
            <a:r>
              <a:rPr lang="ru-RU" sz="2400" dirty="0" smtClean="0">
                <a:solidFill>
                  <a:prstClr val="black"/>
                </a:solidFill>
              </a:rPr>
              <a:t>3+3+2+1=9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4) </a:t>
            </a:r>
            <a:r>
              <a:rPr lang="ru-RU" sz="2400" dirty="0" smtClean="0">
                <a:solidFill>
                  <a:prstClr val="black"/>
                </a:solidFill>
              </a:rPr>
              <a:t>3+4+1=8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66471" y="587727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Длина са­мо­го </a:t>
            </a:r>
            <a:r>
              <a:rPr lang="ru-RU" sz="2400" dirty="0"/>
              <a:t>ко­рот­ко­го участ­ка крат­чай­ше­го </a:t>
            </a:r>
            <a:r>
              <a:rPr lang="ru-RU" sz="2400" dirty="0" smtClean="0"/>
              <a:t>пути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между </a:t>
            </a:r>
            <a:r>
              <a:rPr lang="ru-RU" sz="2400" dirty="0" smtClean="0"/>
              <a:t>пунк­та­ми </a:t>
            </a:r>
            <a:r>
              <a:rPr lang="ru-RU" sz="2400" b="1" dirty="0" smtClean="0">
                <a:solidFill>
                  <a:srgbClr val="0070C0"/>
                </a:solidFill>
              </a:rPr>
              <a:t>A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0070C0"/>
                </a:solidFill>
              </a:rPr>
              <a:t>D</a:t>
            </a:r>
            <a:r>
              <a:rPr lang="ru-RU" sz="2400" dirty="0" smtClean="0"/>
              <a:t> </a:t>
            </a:r>
            <a:r>
              <a:rPr lang="ru-RU" sz="2400" dirty="0" smtClean="0"/>
              <a:t>= </a:t>
            </a:r>
            <a:r>
              <a:rPr lang="ru-RU" sz="2400" b="1" dirty="0" smtClean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8" grpId="0" animBg="1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 build="allAtOnce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37. </a:t>
            </a:r>
            <a:r>
              <a:rPr lang="ru-RU" sz="2400" dirty="0"/>
              <a:t>Во­ди­тель ав­то­мо­би­ля дол­жен до­брать­ся из пунк­та </a:t>
            </a:r>
            <a:r>
              <a:rPr lang="ru-RU" sz="2400" b="1" dirty="0">
                <a:solidFill>
                  <a:srgbClr val="0070C0"/>
                </a:solidFill>
              </a:rPr>
              <a:t>А</a:t>
            </a:r>
            <a:r>
              <a:rPr lang="ru-RU" sz="2400" dirty="0"/>
              <a:t> в пункт </a:t>
            </a:r>
            <a:r>
              <a:rPr lang="ru-RU" sz="2400" b="1" dirty="0">
                <a:solidFill>
                  <a:srgbClr val="0070C0"/>
                </a:solidFill>
              </a:rPr>
              <a:t>D</a:t>
            </a:r>
            <a:r>
              <a:rPr lang="ru-RU" sz="2400" dirty="0"/>
              <a:t> за </a:t>
            </a:r>
            <a:r>
              <a:rPr lang="ru-RU" sz="2400" b="1" dirty="0">
                <a:solidFill>
                  <a:srgbClr val="0070C0"/>
                </a:solidFill>
              </a:rPr>
              <a:t>5 часов</a:t>
            </a:r>
            <a:r>
              <a:rPr lang="ru-RU" sz="2400" dirty="0"/>
              <a:t>. Из пред­став­лен­ных таб­лиц вы­бе­ри­те такую, со­глас­но ко­то­рой во­ди­тель смо­жет до­е­хать из пунк­та А в пункт D за это время. В ячей­ках таб­ли­цы ука­за­но время (в часах), ко­то­рое за­ни­ма­ет до­ро­га из од­но­го пунк­та в дру­гой. Пе­ре­дви­гать­ся можно толь­ко по до­ро­гам, ука­зан­ным в таб­ли­цах.</a:t>
            </a:r>
          </a:p>
        </p:txBody>
      </p:sp>
      <p:pic>
        <p:nvPicPr>
          <p:cNvPr id="3" name="Рисунок 2" descr="https://inf-oge.sdamgia.ru/get_file?id=36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17953"/>
            <a:ext cx="6533841" cy="41517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092280" y="6131838"/>
            <a:ext cx="13442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20738" y="6148480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49. </a:t>
            </a:r>
            <a:r>
              <a:rPr lang="ru-RU" sz="2400" dirty="0"/>
              <a:t>В таб­ли­це при­ве­де­на сто­и­мость пе­ре­во­зок между пятью же­лез­но­до­рож­ны­ми стан­ци­я­ми, обо­зна­чен­ны­ми бук­ва­ми A, B, C, D и E. Ука­жи­те схему, со­от­вет­ству­ю­щую таб­ли­це.</a:t>
            </a:r>
          </a:p>
        </p:txBody>
      </p:sp>
      <p:pic>
        <p:nvPicPr>
          <p:cNvPr id="3" name="Рисунок 2" descr="https://inf-oge.sdamgia.ru/get_file?id=74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3" y="1400174"/>
            <a:ext cx="3505491" cy="2244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inf-oge.sdamgia.ru/get_file?id=743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753454"/>
            <a:ext cx="6453485" cy="30367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6093296"/>
            <a:ext cx="13442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3994" y="6109938"/>
            <a:ext cx="3994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70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271</Words>
  <Application>Microsoft Office PowerPoint</Application>
  <PresentationFormat>Экран (4:3)</PresentationFormat>
  <Paragraphs>160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Задания 3.  Формальные описания реальных объектов и процессов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11</cp:revision>
  <cp:lastPrinted>2017-03-01T11:56:31Z</cp:lastPrinted>
  <dcterms:created xsi:type="dcterms:W3CDTF">2016-10-16T11:16:39Z</dcterms:created>
  <dcterms:modified xsi:type="dcterms:W3CDTF">2018-02-28T08:05:47Z</dcterms:modified>
</cp:coreProperties>
</file>