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66" r:id="rId3"/>
    <p:sldId id="261" r:id="rId4"/>
    <p:sldId id="265" r:id="rId5"/>
    <p:sldId id="258" r:id="rId6"/>
    <p:sldId id="259" r:id="rId7"/>
    <p:sldId id="260" r:id="rId8"/>
    <p:sldId id="268" r:id="rId9"/>
    <p:sldId id="264" r:id="rId10"/>
    <p:sldId id="263" r:id="rId11"/>
    <p:sldId id="274" r:id="rId12"/>
    <p:sldId id="271" r:id="rId13"/>
    <p:sldId id="272" r:id="rId14"/>
    <p:sldId id="277" r:id="rId15"/>
    <p:sldId id="275" r:id="rId16"/>
    <p:sldId id="270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9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70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868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9233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558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8999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3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903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52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3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24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80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460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56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70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1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856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D3E29-F49A-4412-BB35-4E7161D04532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9B8576-1953-4BEE-BEF2-D1012100AC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5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73180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 </a:t>
            </a:r>
          </a:p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микрорайона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Южный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пути их решения.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Лобня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407707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1277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Экология является очень важным моментом для благополучного проживания всех граждан, населяющих наш город и его окрестности, и об этом всегда стоит помнить!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490DD56D-9E6A-4089-B4A9-5980FF9D1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2545207"/>
              </p:ext>
            </p:extLst>
          </p:nvPr>
        </p:nvGraphicFramePr>
        <p:xfrm>
          <a:off x="395536" y="1268760"/>
          <a:ext cx="8352928" cy="551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12">
                  <a:extLst>
                    <a:ext uri="{9D8B030D-6E8A-4147-A177-3AD203B41FA5}">
                      <a16:colId xmlns="" xmlns:a16="http://schemas.microsoft.com/office/drawing/2014/main" val="604481889"/>
                    </a:ext>
                  </a:extLst>
                </a:gridCol>
                <a:gridCol w="1188625">
                  <a:extLst>
                    <a:ext uri="{9D8B030D-6E8A-4147-A177-3AD203B41FA5}">
                      <a16:colId xmlns="" xmlns:a16="http://schemas.microsoft.com/office/drawing/2014/main" val="3897834366"/>
                    </a:ext>
                  </a:extLst>
                </a:gridCol>
                <a:gridCol w="4980307">
                  <a:extLst>
                    <a:ext uri="{9D8B030D-6E8A-4147-A177-3AD203B41FA5}">
                      <a16:colId xmlns="" xmlns:a16="http://schemas.microsoft.com/office/drawing/2014/main" val="3753646539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1339985326"/>
                    </a:ext>
                  </a:extLst>
                </a:gridCol>
                <a:gridCol w="638947">
                  <a:extLst>
                    <a:ext uri="{9D8B030D-6E8A-4147-A177-3AD203B41FA5}">
                      <a16:colId xmlns="" xmlns:a16="http://schemas.microsoft.com/office/drawing/2014/main" val="582608959"/>
                    </a:ext>
                  </a:extLst>
                </a:gridCol>
                <a:gridCol w="297157">
                  <a:extLst>
                    <a:ext uri="{9D8B030D-6E8A-4147-A177-3AD203B41FA5}">
                      <a16:colId xmlns="" xmlns:a16="http://schemas.microsoft.com/office/drawing/2014/main" val="4038184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Название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участников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63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Экологические акции: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Агитация и сбор отработанных  батареек "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Экозабота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Агитация и сбор пластмассовых крышечек «Добрые крышечки».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Агитация и сбор макулатуры.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Экологическое мероприятие " Презентация по уходу и наблюдению за плодовыми и редкими растениями в школьном саду." Совместно с ЭКО фондом «Подари жизнь воде».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20</a:t>
                      </a:r>
                    </a:p>
                    <a:p>
                      <a:endParaRPr lang="ru-RU" sz="1100" dirty="0"/>
                    </a:p>
                    <a:p>
                      <a:endParaRPr lang="ru-RU" sz="1100" dirty="0"/>
                    </a:p>
                    <a:p>
                      <a:endParaRPr lang="ru-RU" sz="1100" dirty="0"/>
                    </a:p>
                    <a:p>
                      <a:endParaRPr lang="ru-RU" sz="1100" dirty="0"/>
                    </a:p>
                    <a:p>
                      <a:r>
                        <a:rPr lang="ru-RU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6844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Город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Закладка «Школьного фруктового сада». Посадили: 4 сорта яблонь и 3 саженца краснокнижных деревьев: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манчжурский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орех и абрикосы. Совместно с ЭКО фондом «Подари жизнь воде».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2)Проект «Живая река» : участие в субботниках по уборке прибрежной территории реки Лобня. Совместно с ЭКО фондом «Подари жизнь воде».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Начальный этап экологических исследований воды, почвы, воздуха учащимися «Поколение-Эко» МБОУ СОШ № 2.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endParaRPr lang="ru-RU" sz="1200" dirty="0"/>
                    </a:p>
                    <a:p>
                      <a:r>
                        <a:rPr lang="ru-RU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554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Регион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0793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Общероссийский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Осенний этап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\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Всероссийского конкурса «Экологическая культура». Создание экологических комиксов о проблемах экологи. (РДШ.РФ)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82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81260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5BD3CF-2A11-4E6C-AEC4-747A5C06F823}"/>
              </a:ext>
            </a:extLst>
          </p:cNvPr>
          <p:cNvSpPr txBox="1"/>
          <p:nvPr/>
        </p:nvSpPr>
        <p:spPr>
          <a:xfrm>
            <a:off x="395536" y="265927"/>
            <a:ext cx="748883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мероприятиях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44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F5E66B3-4358-4353-AF30-C104FB48476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68900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EEE08957-D12D-4307-84D3-2D071576E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63" y="3284984"/>
            <a:ext cx="50800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1AF53DF-803E-4D3E-A30A-A4052697CD1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63" y="116632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Picture 5">
            <a:extLst>
              <a:ext uri="{FF2B5EF4-FFF2-40B4-BE49-F238E27FC236}">
                <a16:creationId xmlns="" xmlns:a16="http://schemas.microsoft.com/office/drawing/2014/main" id="{DC756D25-2006-4CD4-A7F2-A0474375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60" y="2989262"/>
            <a:ext cx="516413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15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7C16714F-D13D-4BEC-BFF0-864AE60B5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521493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8BBF635C-7FAC-4FBB-AC22-A0F1B4DDA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938926"/>
            <a:ext cx="5435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="" xmlns:a16="http://schemas.microsoft.com/office/drawing/2014/main" id="{8F028213-629C-45F3-9B32-AD774257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72" y="304165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BEA3D42-5459-4F8A-805E-1E18CDADE18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01" y="-170326"/>
            <a:ext cx="4781550" cy="3585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440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0190413_162113_48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042" y="0"/>
            <a:ext cx="7952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10">
            <a:extLst>
              <a:ext uri="{FF2B5EF4-FFF2-40B4-BE49-F238E27FC236}">
                <a16:creationId xmlns="" xmlns:a16="http://schemas.microsoft.com/office/drawing/2014/main" id="{C361637F-A99E-49D9-8423-B3ACE5896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1922439"/>
              </p:ext>
            </p:extLst>
          </p:nvPr>
        </p:nvGraphicFramePr>
        <p:xfrm>
          <a:off x="707740" y="1052736"/>
          <a:ext cx="772851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068">
                  <a:extLst>
                    <a:ext uri="{9D8B030D-6E8A-4147-A177-3AD203B41FA5}">
                      <a16:colId xmlns="" xmlns:a16="http://schemas.microsoft.com/office/drawing/2014/main" val="3936417108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3727458388"/>
                    </a:ext>
                  </a:extLst>
                </a:gridCol>
                <a:gridCol w="1848035">
                  <a:extLst>
                    <a:ext uri="{9D8B030D-6E8A-4147-A177-3AD203B41FA5}">
                      <a16:colId xmlns="" xmlns:a16="http://schemas.microsoft.com/office/drawing/2014/main" val="214579019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№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Уравнения химических реакций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dirty="0"/>
                        <a:t>Вывод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4087107"/>
                  </a:ext>
                </a:extLst>
              </a:tr>
              <a:tr h="2088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/>
                        <a:t>Участок №1: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/>
                        <a:t>«Фруктовый сад»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/>
                        <a:t>Определение в растворе </a:t>
                      </a:r>
                      <a:r>
                        <a:rPr lang="ru-RU" sz="1600" dirty="0" err="1"/>
                        <a:t>растаевшего</a:t>
                      </a:r>
                      <a:r>
                        <a:rPr lang="ru-RU" sz="1600" dirty="0"/>
                        <a:t> снега сульфат </a:t>
                      </a:r>
                      <a:r>
                        <a:rPr lang="ru-RU" sz="1600" dirty="0" err="1"/>
                        <a:t>анеонов</a:t>
                      </a:r>
                      <a:r>
                        <a:rPr lang="ru-RU" sz="1600" dirty="0"/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Ba2+ + SO4^2- =BaSO4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Глубина снежного покрова: 32см</a:t>
                      </a:r>
                    </a:p>
                    <a:p>
                      <a:r>
                        <a:rPr lang="en-US" sz="1200" dirty="0"/>
                        <a:t>pH</a:t>
                      </a:r>
                      <a:r>
                        <a:rPr lang="ru-RU" sz="1200" dirty="0"/>
                        <a:t> снега = 6(Нейтральная среда)</a:t>
                      </a:r>
                    </a:p>
                    <a:p>
                      <a:r>
                        <a:rPr lang="ru-RU" sz="1200" dirty="0"/>
                        <a:t>Сульфат </a:t>
                      </a:r>
                      <a:r>
                        <a:rPr lang="ru-RU" sz="1200" dirty="0" smtClean="0"/>
                        <a:t>анионы </a:t>
                      </a:r>
                      <a:r>
                        <a:rPr lang="ru-RU" sz="1200" dirty="0"/>
                        <a:t>в растворе </a:t>
                      </a:r>
                      <a:r>
                        <a:rPr lang="ru-RU" sz="1200" dirty="0" smtClean="0"/>
                        <a:t>растаявшего </a:t>
                      </a:r>
                      <a:r>
                        <a:rPr lang="ru-RU" sz="1200" dirty="0"/>
                        <a:t>снега </a:t>
                      </a:r>
                      <a:r>
                        <a:rPr lang="ru-RU" sz="1200" dirty="0" smtClean="0"/>
                        <a:t>отсутствуют.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Хлорид </a:t>
                      </a:r>
                      <a:r>
                        <a:rPr lang="ru-RU" sz="1200" dirty="0" smtClean="0"/>
                        <a:t>анионы </a:t>
                      </a:r>
                      <a:r>
                        <a:rPr lang="ru-RU" sz="1200" dirty="0"/>
                        <a:t>в растворе </a:t>
                      </a:r>
                      <a:r>
                        <a:rPr lang="ru-RU" sz="1200" dirty="0" smtClean="0"/>
                        <a:t>растаявшего </a:t>
                      </a:r>
                      <a:r>
                        <a:rPr lang="ru-RU" sz="1200" dirty="0"/>
                        <a:t>снега </a:t>
                      </a:r>
                      <a:r>
                        <a:rPr lang="ru-RU" sz="1200" dirty="0" smtClean="0"/>
                        <a:t>присутствуют </a:t>
                      </a:r>
                      <a:r>
                        <a:rPr lang="ru-RU" sz="1200" dirty="0"/>
                        <a:t>в небольших кол-вах.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3424029"/>
                  </a:ext>
                </a:extLst>
              </a:tr>
              <a:tr h="1037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/>
                        <a:t>Участок №2: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/>
                        <a:t>«Школьный Стадион»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/>
                        <a:t>Глубина снежного покрова: 40 см</a:t>
                      </a:r>
                    </a:p>
                    <a:p>
                      <a:r>
                        <a:rPr lang="en-US" sz="1200" dirty="0"/>
                        <a:t>pH</a:t>
                      </a:r>
                      <a:r>
                        <a:rPr lang="ru-RU" sz="1200" dirty="0"/>
                        <a:t> снега = 7(Нейтральная среда)</a:t>
                      </a:r>
                    </a:p>
                    <a:p>
                      <a:r>
                        <a:rPr lang="ru-RU" sz="1200" dirty="0"/>
                        <a:t>Сульфат </a:t>
                      </a:r>
                      <a:r>
                        <a:rPr lang="ru-RU" sz="1200" dirty="0" smtClean="0"/>
                        <a:t>анионы</a:t>
                      </a:r>
                      <a:r>
                        <a:rPr lang="ru-RU" sz="1200" baseline="0" dirty="0" smtClean="0"/>
                        <a:t> в </a:t>
                      </a:r>
                      <a:r>
                        <a:rPr lang="ru-RU" sz="1200" dirty="0" smtClean="0"/>
                        <a:t>растворе растаявшего </a:t>
                      </a:r>
                      <a:r>
                        <a:rPr lang="ru-RU" sz="1200" dirty="0"/>
                        <a:t>снега </a:t>
                      </a:r>
                      <a:r>
                        <a:rPr lang="ru-RU" sz="1200" dirty="0" smtClean="0"/>
                        <a:t>отсутствуют.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Хлорид </a:t>
                      </a:r>
                      <a:r>
                        <a:rPr lang="ru-RU" sz="1200" dirty="0" smtClean="0"/>
                        <a:t>анионы </a:t>
                      </a:r>
                      <a:r>
                        <a:rPr lang="ru-RU" sz="1200" dirty="0"/>
                        <a:t>в растворе </a:t>
                      </a:r>
                      <a:r>
                        <a:rPr lang="ru-RU" sz="1200" dirty="0" smtClean="0"/>
                        <a:t>растаявшего </a:t>
                      </a:r>
                      <a:r>
                        <a:rPr lang="ru-RU" sz="1200" dirty="0"/>
                        <a:t>снега </a:t>
                      </a:r>
                      <a:r>
                        <a:rPr lang="ru-RU" sz="1200" dirty="0" smtClean="0"/>
                        <a:t>присутствуют </a:t>
                      </a:r>
                      <a:r>
                        <a:rPr lang="ru-RU" sz="1200" dirty="0"/>
                        <a:t>в небольших кол-вах.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6890807"/>
                  </a:ext>
                </a:extLst>
              </a:tr>
            </a:tbl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457FE882-CEE1-4DC2-A999-183BC97D2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8701606"/>
              </p:ext>
            </p:extLst>
          </p:nvPr>
        </p:nvGraphicFramePr>
        <p:xfrm>
          <a:off x="2843808" y="1916832"/>
          <a:ext cx="3713584" cy="4152122"/>
        </p:xfrm>
        <a:graphic>
          <a:graphicData uri="http://schemas.openxmlformats.org/drawingml/2006/table">
            <a:tbl>
              <a:tblPr/>
              <a:tblGrid>
                <a:gridCol w="3713584">
                  <a:extLst>
                    <a:ext uri="{9D8B030D-6E8A-4147-A177-3AD203B41FA5}">
                      <a16:colId xmlns="" xmlns:a16="http://schemas.microsoft.com/office/drawing/2014/main" val="1071943712"/>
                    </a:ext>
                  </a:extLst>
                </a:gridCol>
              </a:tblGrid>
              <a:tr h="4152122">
                <a:tc>
                  <a:txBody>
                    <a:bodyPr/>
                    <a:lstStyle/>
                    <a:p>
                      <a:r>
                        <a:rPr lang="ru-RU" sz="1600" dirty="0"/>
                        <a:t>Определение в растворе </a:t>
                      </a:r>
                      <a:r>
                        <a:rPr lang="ru-RU" sz="1600" dirty="0" smtClean="0"/>
                        <a:t>растаявшего </a:t>
                      </a:r>
                      <a:r>
                        <a:rPr lang="ru-RU" sz="1600" dirty="0"/>
                        <a:t>снега </a:t>
                      </a:r>
                      <a:r>
                        <a:rPr lang="ru-RU" sz="1600" dirty="0" smtClean="0"/>
                        <a:t>сульфат анионов</a:t>
                      </a:r>
                      <a:r>
                        <a:rPr lang="ru-RU" sz="1600" dirty="0"/>
                        <a:t>:</a:t>
                      </a:r>
                    </a:p>
                    <a:p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Ва</a:t>
                      </a:r>
                      <a:r>
                        <a:rPr lang="ru-RU" sz="2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S0</a:t>
                      </a:r>
                      <a:r>
                        <a:rPr lang="ru-RU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BaS0</a:t>
                      </a:r>
                      <a:r>
                        <a:rPr lang="ru-RU" sz="2400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растворе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растаявшего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снега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хлорид анионов: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Аg</a:t>
                      </a:r>
                      <a:r>
                        <a:rPr lang="ru-RU" sz="2400" kern="1200" baseline="30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+CI</a:t>
                      </a:r>
                      <a:r>
                        <a:rPr lang="ru-RU" sz="24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AgCl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3780503"/>
                  </a:ext>
                </a:extLst>
              </a:tr>
            </a:tbl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5715008" y="2714620"/>
            <a:ext cx="198880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14942" y="4929198"/>
            <a:ext cx="198880" cy="47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0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C35570D-9336-4047-BCA8-7E6673A4C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A9D3913-4687-4426-8F5D-516D4FCD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37" y="302074"/>
            <a:ext cx="4956043" cy="37170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CC42D2F-11AC-4DC1-A1B6-A86533DF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310" y="2576128"/>
            <a:ext cx="5553654" cy="4165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92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_20210324_12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6405575" cy="4804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42984"/>
            <a:ext cx="6347713" cy="787416"/>
          </a:xfrm>
        </p:spPr>
        <p:txBody>
          <a:bodyPr>
            <a:noAutofit/>
          </a:bodyPr>
          <a:lstStyle/>
          <a:p>
            <a:r>
              <a:rPr lang="ru-RU" sz="5400" i="1" dirty="0" smtClean="0"/>
              <a:t>Сохраним природу вместе!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857496"/>
            <a:ext cx="6347714" cy="3183867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smtClean="0">
                <a:solidFill>
                  <a:srgbClr val="00B050"/>
                </a:solidFill>
              </a:rPr>
              <a:t>Отряд </a:t>
            </a:r>
            <a:r>
              <a:rPr lang="ru-RU" sz="2800" b="1" dirty="0" smtClean="0">
                <a:solidFill>
                  <a:srgbClr val="00B050"/>
                </a:solidFill>
              </a:rPr>
              <a:t>МБОУ СОШ №2  Поколение ЭКО 2021г. 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04800" y="980728"/>
            <a:ext cx="8839200" cy="473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800000"/>
                </a:solidFill>
                <a:latin typeface="Georgia" pitchFamily="18" charset="0"/>
              </a:rPr>
              <a:t>Цель работы</a:t>
            </a:r>
            <a:r>
              <a:rPr lang="ru-RU" sz="2400" b="1" dirty="0">
                <a:solidFill>
                  <a:srgbClr val="800000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003300"/>
                </a:solidFill>
                <a:latin typeface="Georgia" pitchFamily="18" charset="0"/>
              </a:rPr>
              <a:t>привлечение внимания общественности к проблемам экологии микрорайона Южный.</a:t>
            </a:r>
          </a:p>
          <a:p>
            <a:pPr>
              <a:lnSpc>
                <a:spcPct val="130000"/>
              </a:lnSpc>
            </a:pPr>
            <a:endParaRPr lang="ru-RU" sz="2400" b="1" dirty="0">
              <a:solidFill>
                <a:srgbClr val="00330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800" b="1" dirty="0">
                <a:solidFill>
                  <a:srgbClr val="800000"/>
                </a:solidFill>
                <a:latin typeface="Georgia" pitchFamily="18" charset="0"/>
              </a:rPr>
              <a:t>Задачи: </a:t>
            </a:r>
            <a:endParaRPr lang="ru-RU" sz="2800" dirty="0">
              <a:solidFill>
                <a:srgbClr val="800000"/>
              </a:solidFill>
              <a:latin typeface="Georgia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003300"/>
                </a:solidFill>
                <a:latin typeface="Georgia" pitchFamily="18" charset="0"/>
              </a:rPr>
              <a:t>1. Рассмотреть особенности экологического состояния в микрорайоне Южный . 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003300"/>
                </a:solidFill>
                <a:latin typeface="Georgia" pitchFamily="18" charset="0"/>
              </a:rPr>
              <a:t>2. Выявить источники загрязнения и их влияние на ухудшение экологической обстановки микрорайона.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51720" y="908720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556792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Защита окружающей среды является очень серьезной задачей, над решением которой постоянно работает такая наука как «экология». 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76470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 Географическое положение микрорайона Южный: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276872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Микрорайон находится в южной части г.Лобня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 10 минутах  от станции Лобня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Координаты:  </a:t>
            </a:r>
            <a:r>
              <a:rPr lang="ru-RU" sz="2400" b="1" dirty="0">
                <a:solidFill>
                  <a:schemeClr val="tx2"/>
                </a:solidFill>
              </a:rPr>
              <a:t>56°0' с. </a:t>
            </a:r>
            <a:r>
              <a:rPr lang="ru-RU" sz="2400" b="1" dirty="0" err="1">
                <a:solidFill>
                  <a:schemeClr val="tx2"/>
                </a:solidFill>
              </a:rPr>
              <a:t>ш</a:t>
            </a:r>
            <a:r>
              <a:rPr lang="ru-RU" sz="2400" b="1" dirty="0">
                <a:solidFill>
                  <a:schemeClr val="tx2"/>
                </a:solidFill>
              </a:rPr>
              <a:t>.  37°28' в. д.</a:t>
            </a:r>
          </a:p>
          <a:p>
            <a:r>
              <a:rPr lang="ru-RU" sz="2400" b="1" dirty="0"/>
              <a:t>В составе района улицы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: Кольцевая, Первая, Силикатная, Калинина, Космонавтов, 40 лет Октября, Фестивальная, Западная, Окружная.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 микрорайону проходят маршруты автобусов №2 и №21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             Первая проблема :</a:t>
            </a: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Аэропорт «Шереметьево», который находится на юге города, способствует загрязнению воздуха. </a:t>
            </a:r>
          </a:p>
        </p:txBody>
      </p:sp>
      <p:pic>
        <p:nvPicPr>
          <p:cNvPr id="1026" name="Picture 2" descr="C:\Users\User\Desktop\df81fbcb4f6847a4b1aa056df80ace9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5726821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30595" y="476672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 микрорайоне Южный окружающая среда страдает и от выбросов от городского транспорта (такие выбросы составляют приблизительно 30% загрязненности воздуха в городе.)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Вторая проблема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8E68377-3372-4322-BC7D-7B9A1ED2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2327"/>
            <a:ext cx="2771800" cy="3695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="" xmlns:a16="http://schemas.microsoft.com/office/drawing/2014/main" id="{2C420BD7-6833-4AB4-86AC-8C3B55FF7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42" y="3928027"/>
            <a:ext cx="4073023" cy="30469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0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        Третья проблема: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Загрязнение лесного массива за школой №2 бытовым мусором.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046760F-2739-43F8-AE69-504CD4EF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9" y="1988840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4C2C6555-1924-43B6-B4B6-C7110E2DA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04" y="2473655"/>
            <a:ext cx="4955962" cy="3707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82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64371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ЭКО отряда: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1.Познавательное.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2.Природоохранное.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3.Здоровьесберегающее.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работы: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Участие в городских, областных   российских экологических программах и проектах;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Создание и распространение экологических информационных систем;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Участие в системе экологического воспитания и образования, ведение работы по пропаганде знаний в области охраны окружающей среды;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4. Природоохранная работа на территории школьного двора, прилегающей территории, в городе.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Исследовательская работа с природными объектами (водоемы, лесные массивы, пришкольная территория).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60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711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               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7667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3608" y="2974916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980728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Для улучшения экологической ситуации в городе и микрорайоне необходимо производить комплексные работы не только по сохранению имеющихся «зеленых» достопримечательностей, но и по их расширению.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513</TotalTime>
  <Words>565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Сохраним природу вместе!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</cp:lastModifiedBy>
  <cp:revision>79</cp:revision>
  <dcterms:created xsi:type="dcterms:W3CDTF">2014-04-05T09:30:17Z</dcterms:created>
  <dcterms:modified xsi:type="dcterms:W3CDTF">2021-04-09T08:01:40Z</dcterms:modified>
</cp:coreProperties>
</file>