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2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F4A08-4A6A-4786-AB5C-107830C80459}" type="datetimeFigureOut">
              <a:rPr lang="ru-RU" smtClean="0"/>
              <a:pPr/>
              <a:t>18.09.2017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A0894-A492-484A-AAFD-7AB8E99351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A9A-7D63-4A85-B7F3-47B97A59304F}" type="datetimeFigureOut">
              <a:rPr lang="ru-RU" smtClean="0"/>
              <a:pPr/>
              <a:t>18.09.2017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1002-76F2-4EDF-87B7-E0648BC63D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A9A-7D63-4A85-B7F3-47B97A59304F}" type="datetimeFigureOut">
              <a:rPr lang="ru-RU" smtClean="0"/>
              <a:pPr/>
              <a:t>18.09.2017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1002-76F2-4EDF-87B7-E0648BC63D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A9A-7D63-4A85-B7F3-47B97A59304F}" type="datetimeFigureOut">
              <a:rPr lang="ru-RU" smtClean="0"/>
              <a:pPr/>
              <a:t>18.09.2017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1002-76F2-4EDF-87B7-E0648BC63D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A9A-7D63-4A85-B7F3-47B97A59304F}" type="datetimeFigureOut">
              <a:rPr lang="ru-RU" smtClean="0"/>
              <a:pPr/>
              <a:t>18.09.2017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1002-76F2-4EDF-87B7-E0648BC63D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A9A-7D63-4A85-B7F3-47B97A59304F}" type="datetimeFigureOut">
              <a:rPr lang="ru-RU" smtClean="0"/>
              <a:pPr/>
              <a:t>18.09.2017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1002-76F2-4EDF-87B7-E0648BC63D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A9A-7D63-4A85-B7F3-47B97A59304F}" type="datetimeFigureOut">
              <a:rPr lang="ru-RU" smtClean="0"/>
              <a:pPr/>
              <a:t>18.09.2017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1002-76F2-4EDF-87B7-E0648BC63D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A9A-7D63-4A85-B7F3-47B97A59304F}" type="datetimeFigureOut">
              <a:rPr lang="ru-RU" smtClean="0"/>
              <a:pPr/>
              <a:t>18.09.2017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1002-76F2-4EDF-87B7-E0648BC63D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A9A-7D63-4A85-B7F3-47B97A59304F}" type="datetimeFigureOut">
              <a:rPr lang="ru-RU" smtClean="0"/>
              <a:pPr/>
              <a:t>18.09.2017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1002-76F2-4EDF-87B7-E0648BC63D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A9A-7D63-4A85-B7F3-47B97A59304F}" type="datetimeFigureOut">
              <a:rPr lang="ru-RU" smtClean="0"/>
              <a:pPr/>
              <a:t>18.09.2017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1002-76F2-4EDF-87B7-E0648BC63D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A9A-7D63-4A85-B7F3-47B97A59304F}" type="datetimeFigureOut">
              <a:rPr lang="ru-RU" smtClean="0"/>
              <a:pPr/>
              <a:t>18.09.2017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1002-76F2-4EDF-87B7-E0648BC63D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A9A-7D63-4A85-B7F3-47B97A59304F}" type="datetimeFigureOut">
              <a:rPr lang="ru-RU" smtClean="0"/>
              <a:pPr/>
              <a:t>18.09.2017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1002-76F2-4EDF-87B7-E0648BC63D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79A9A-7D63-4A85-B7F3-47B97A59304F}" type="datetimeFigureOut">
              <a:rPr lang="ru-RU" smtClean="0"/>
              <a:pPr/>
              <a:t>18.09.2017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51002-76F2-4EDF-87B7-E0648BC63D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Волшебный пластилин</a:t>
            </a:r>
            <a:endParaRPr lang="ru-RU" sz="54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для през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4546" y="571480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«Волшебный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1285860"/>
            <a:ext cx="5860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ПЛАСТИЛИН»</a:t>
            </a:r>
            <a:endParaRPr lang="ru-RU" sz="54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2071678"/>
            <a:ext cx="6500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</a:rPr>
              <a:t>Обобщение опыта работы по теме: «</a:t>
            </a:r>
            <a:r>
              <a:rPr lang="ru-RU" sz="3000" dirty="0" err="1" smtClean="0">
                <a:solidFill>
                  <a:srgbClr val="002060"/>
                </a:solidFill>
              </a:rPr>
              <a:t>Пластилинография</a:t>
            </a:r>
            <a:r>
              <a:rPr lang="ru-RU" sz="3000" dirty="0" smtClean="0">
                <a:solidFill>
                  <a:srgbClr val="002060"/>
                </a:solidFill>
              </a:rPr>
              <a:t> как средство развития творческих способностей детей дошкольного возраста.»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4357695"/>
            <a:ext cx="5429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Автор- </a:t>
            </a:r>
            <a:r>
              <a:rPr lang="ru-RU" sz="2800" dirty="0" err="1" smtClean="0"/>
              <a:t>Гунина</a:t>
            </a:r>
            <a:r>
              <a:rPr lang="ru-RU" sz="2800" dirty="0" smtClean="0"/>
              <a:t> </a:t>
            </a:r>
            <a:r>
              <a:rPr lang="ru-RU" sz="2800" dirty="0" smtClean="0"/>
              <a:t>Галина Анатольевна      воспитатель первой квалификационной категории                 МАДОУ №77 «Зоренька»                   город Северодвинск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5508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</a:rPr>
              <a:t>- вытягивание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357298"/>
            <a:ext cx="631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</a:rPr>
              <a:t>- налепливание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pic>
        <p:nvPicPr>
          <p:cNvPr id="8" name="Рисунок 7" descr="работа с пласт 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9639">
            <a:off x="4527815" y="2765354"/>
            <a:ext cx="3936761" cy="3390569"/>
          </a:xfrm>
          <a:prstGeom prst="rect">
            <a:avLst/>
          </a:prstGeom>
        </p:spPr>
      </p:pic>
      <p:pic>
        <p:nvPicPr>
          <p:cNvPr id="9" name="Рисунок 8" descr="работа с пласт 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99630">
            <a:off x="523148" y="2823275"/>
            <a:ext cx="3397261" cy="3414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5462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</a:rPr>
              <a:t>- прижимание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1357298"/>
            <a:ext cx="6098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</a:rPr>
              <a:t>- надавливание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IMG_51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96473">
            <a:off x="573590" y="2788597"/>
            <a:ext cx="3926621" cy="3358152"/>
          </a:xfrm>
          <a:prstGeom prst="rect">
            <a:avLst/>
          </a:prstGeom>
        </p:spPr>
      </p:pic>
      <p:pic>
        <p:nvPicPr>
          <p:cNvPr id="8" name="Рисунок 7" descr="работа с пласт 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71647">
            <a:off x="4838146" y="2776905"/>
            <a:ext cx="3705058" cy="3455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8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5445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</a:rPr>
              <a:t>- намазывание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85860"/>
            <a:ext cx="5730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</a:rPr>
              <a:t>- размазывание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IMG_52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96443">
            <a:off x="563590" y="2686299"/>
            <a:ext cx="3957672" cy="3513073"/>
          </a:xfrm>
          <a:prstGeom prst="rect">
            <a:avLst/>
          </a:prstGeom>
        </p:spPr>
      </p:pic>
      <p:pic>
        <p:nvPicPr>
          <p:cNvPr id="9" name="Рисунок 8" descr="IMG_5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48516">
            <a:off x="4863081" y="2748419"/>
            <a:ext cx="3769384" cy="3489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571480"/>
            <a:ext cx="7715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Строю работу с детьми в данном направлении в соответствии с комплексно-тематическим планированием, с учётом сезона и календарных праздников, то что детям близко и дорого.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4429132"/>
            <a:ext cx="7072362" cy="2195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</a:rPr>
              <a:t>Например: «Осень пришла», «</a:t>
            </a:r>
            <a:r>
              <a:rPr lang="ru-RU" sz="4400" i="1" dirty="0" err="1" smtClean="0">
                <a:solidFill>
                  <a:srgbClr val="FF0000"/>
                </a:solidFill>
              </a:rPr>
              <a:t>Снеговичок</a:t>
            </a:r>
            <a:r>
              <a:rPr lang="ru-RU" sz="4400" i="1" dirty="0" smtClean="0">
                <a:solidFill>
                  <a:srgbClr val="FF0000"/>
                </a:solidFill>
              </a:rPr>
              <a:t>», «День Победы» и т.п.</a:t>
            </a:r>
            <a:endParaRPr lang="ru-RU" sz="4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8" y="0"/>
            <a:ext cx="9151437" cy="6858000"/>
          </a:xfrm>
        </p:spPr>
      </p:pic>
      <p:pic>
        <p:nvPicPr>
          <p:cNvPr id="5" name="Рисунок 4" descr="IMG_3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70956">
            <a:off x="4827201" y="3139461"/>
            <a:ext cx="3887627" cy="3118261"/>
          </a:xfrm>
          <a:prstGeom prst="rect">
            <a:avLst/>
          </a:prstGeom>
        </p:spPr>
      </p:pic>
      <p:pic>
        <p:nvPicPr>
          <p:cNvPr id="6" name="Рисунок 5" descr="IMG_39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214291"/>
            <a:ext cx="4245202" cy="2643206"/>
          </a:xfrm>
          <a:prstGeom prst="rect">
            <a:avLst/>
          </a:prstGeom>
        </p:spPr>
      </p:pic>
      <p:pic>
        <p:nvPicPr>
          <p:cNvPr id="7" name="Рисунок 6" descr="работа с пласт 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12624">
            <a:off x="590361" y="2895346"/>
            <a:ext cx="3319426" cy="363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8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472" y="1928802"/>
            <a:ext cx="7786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кружковой работы включает следующие этапы: </a:t>
            </a:r>
            <a:endParaRPr lang="ru-RU" sz="5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285729"/>
            <a:ext cx="79296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Подготовительная часть : </a:t>
            </a:r>
            <a:r>
              <a:rPr lang="ru-RU" sz="4000" i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необходимых принадлежностей, общая организация детей.</a:t>
            </a:r>
            <a:endParaRPr lang="ru-RU" sz="4400" i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для лепк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13525">
            <a:off x="466782" y="3201793"/>
            <a:ext cx="3380622" cy="3090365"/>
          </a:xfrm>
          <a:prstGeom prst="rect">
            <a:avLst/>
          </a:prstGeom>
        </p:spPr>
      </p:pic>
      <p:pic>
        <p:nvPicPr>
          <p:cNvPr id="7" name="Рисунок 6" descr="IMG_47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64120">
            <a:off x="4626771" y="3281517"/>
            <a:ext cx="3934889" cy="3033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8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785794"/>
            <a:ext cx="84296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Вводная часть:      </a:t>
            </a:r>
            <a:r>
              <a:rPr lang="ru-RU" sz="4400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беседа, создание эмоциональной заинтересованности, мобилизация внимания, повышение мотивации изобразительной деятельности, рассматривание образца.</a:t>
            </a:r>
            <a:r>
              <a:rPr lang="ru-RU" sz="4400" i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</a:t>
            </a:r>
            <a:endParaRPr lang="ru-RU" sz="4400" i="1" spc="3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857224" y="1000108"/>
            <a:ext cx="792961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часть:</a:t>
            </a:r>
            <a:r>
              <a:rPr lang="ru-RU" sz="4400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последовательности выполнения  работы, методы и приёмы обучения, планирование деятельности.</a:t>
            </a:r>
            <a:endParaRPr lang="ru-RU" sz="4400" i="1" spc="3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8596" y="714356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фона</a:t>
            </a:r>
            <a:endParaRPr lang="ru-RU" sz="4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образец 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71612"/>
            <a:ext cx="4214842" cy="3214710"/>
          </a:xfrm>
          <a:prstGeom prst="rect">
            <a:avLst/>
          </a:prstGeom>
        </p:spPr>
      </p:pic>
      <p:pic>
        <p:nvPicPr>
          <p:cNvPr id="7" name="Рисунок 6" descr="IMG_52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286124"/>
            <a:ext cx="4214842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5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3109" y="571480"/>
            <a:ext cx="66437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Каждое новое творческое начинание для человека – это непросто умение, навыки, опыт; это ещё и способ развития мыслительной активности согласно взаимосвязи «рука- мозг».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3929066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Согласно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ФГОС- </a:t>
            </a:r>
            <a:r>
              <a:rPr lang="ru-RU" sz="3600" dirty="0" smtClean="0"/>
              <a:t>художественно- эстетическое направление является одним из приоритетных.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8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0034" y="857232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 действий</a:t>
            </a:r>
            <a:endParaRPr lang="ru-RU" sz="4800" i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работа с плас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5663">
            <a:off x="376576" y="2022592"/>
            <a:ext cx="3857652" cy="2904323"/>
          </a:xfrm>
          <a:prstGeom prst="rect">
            <a:avLst/>
          </a:prstGeom>
        </p:spPr>
      </p:pic>
      <p:pic>
        <p:nvPicPr>
          <p:cNvPr id="8" name="Рисунок 7" descr="IMG_51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10603">
            <a:off x="4624907" y="3064362"/>
            <a:ext cx="4134061" cy="3083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8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Объяснение выполнения работы </a:t>
            </a:r>
            <a:endParaRPr lang="ru-RU" sz="4800" i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IMG_5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65588">
            <a:off x="4861782" y="2574990"/>
            <a:ext cx="3915998" cy="3188547"/>
          </a:xfrm>
          <a:prstGeom prst="rect">
            <a:avLst/>
          </a:prstGeom>
        </p:spPr>
      </p:pic>
      <p:pic>
        <p:nvPicPr>
          <p:cNvPr id="7" name="Рисунок 6" descr="IMG_5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53213">
            <a:off x="527833" y="2736190"/>
            <a:ext cx="3960451" cy="3311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8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73581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 по композиции и технике исполнения, предупреждение возможных ошибок.</a:t>
            </a:r>
            <a:endParaRPr lang="ru-RU" sz="4800" i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IMG_4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214686"/>
            <a:ext cx="4286281" cy="3357586"/>
          </a:xfrm>
          <a:prstGeom prst="rect">
            <a:avLst/>
          </a:prstGeom>
        </p:spPr>
      </p:pic>
      <p:pic>
        <p:nvPicPr>
          <p:cNvPr id="8" name="Рисунок 7" descr="IMG_51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482578"/>
            <a:ext cx="4357718" cy="3161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8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детей и руководство процессом деятельности</a:t>
            </a:r>
            <a:endParaRPr lang="ru-RU" sz="4800" i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IMG_52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68746">
            <a:off x="4445470" y="2772206"/>
            <a:ext cx="4279726" cy="3569822"/>
          </a:xfrm>
          <a:prstGeom prst="rect">
            <a:avLst/>
          </a:prstGeom>
        </p:spPr>
      </p:pic>
      <p:pic>
        <p:nvPicPr>
          <p:cNvPr id="7" name="Рисунок 6" descr="IMG_51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14685"/>
            <a:ext cx="4357718" cy="34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8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8596" y="1357298"/>
            <a:ext cx="73581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Заключительная часть                             </a:t>
            </a:r>
            <a:r>
              <a:rPr lang="ru-RU" sz="4000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итогов, обобщение деятельности, просмотр и анализ работ, оценка их детьми и педагогом.</a:t>
            </a:r>
            <a:endParaRPr lang="ru-RU" sz="4400" i="1" spc="3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8" y="0"/>
            <a:ext cx="9151437" cy="6858000"/>
          </a:xfrm>
        </p:spPr>
      </p:pic>
      <p:pic>
        <p:nvPicPr>
          <p:cNvPr id="5" name="Рисунок 4" descr="IMG_52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750" y="2857496"/>
            <a:ext cx="4381530" cy="3500462"/>
          </a:xfrm>
          <a:prstGeom prst="rect">
            <a:avLst/>
          </a:prstGeom>
        </p:spPr>
      </p:pic>
      <p:pic>
        <p:nvPicPr>
          <p:cNvPr id="6" name="Рисунок 5" descr="IMG_52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547880">
            <a:off x="20291" y="1013791"/>
            <a:ext cx="4695198" cy="3664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8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571480"/>
            <a:ext cx="65008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повышения эффективности в работе по пластилинографии активно привлекались родители.</a:t>
            </a:r>
            <a:r>
              <a:rPr lang="ru-RU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0200242">
            <a:off x="1500166" y="3714752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Для этого использовались следующие формы:</a:t>
            </a:r>
            <a:endParaRPr lang="ru-RU" sz="3600" b="1" i="1" dirty="0"/>
          </a:p>
        </p:txBody>
      </p:sp>
      <p:pic>
        <p:nvPicPr>
          <p:cNvPr id="8" name="Рисунок 7" descr="шаблон 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850396"/>
            <a:ext cx="2936269" cy="279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1000108"/>
            <a:ext cx="8572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-консультации: «Что такое пластилиновая живопись?»;          «Развиваем пальчики – развиваем речь.»;     -наглядный материал в родительский уголок: «Увлечение с пользой»; «А вы так можете?»; « Открытки своими руками»;    -создание фильма «Волшебный пластилин», фильм для просмотра был выложен в Контакте в нашей группе.</a:t>
            </a:r>
            <a:endParaRPr lang="ru-RU" sz="3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8" y="0"/>
            <a:ext cx="9151437" cy="6858000"/>
          </a:xfrm>
        </p:spPr>
      </p:pic>
      <p:sp>
        <p:nvSpPr>
          <p:cNvPr id="6" name="TextBox 5"/>
          <p:cNvSpPr txBox="1"/>
          <p:nvPr/>
        </p:nvSpPr>
        <p:spPr>
          <a:xfrm>
            <a:off x="1000100" y="1071547"/>
            <a:ext cx="7500990" cy="457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 из важных средств поощрения детей являются выставки детских поделок.                    </a:t>
            </a:r>
            <a:r>
              <a:rPr lang="ru-RU" sz="3600" dirty="0" smtClean="0">
                <a:solidFill>
                  <a:srgbClr val="002060"/>
                </a:solidFill>
              </a:rPr>
              <a:t>Выставка- очень важный момент сравнения своей работы с работой сверстников. В эти минуты ребёнок лучше видит свою работу и лучше понимает другие.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образец 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4929197"/>
            <a:ext cx="2714644" cy="1928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8" y="0"/>
            <a:ext cx="9151437" cy="6858000"/>
          </a:xfrm>
        </p:spPr>
      </p:pic>
      <p:pic>
        <p:nvPicPr>
          <p:cNvPr id="5" name="Рисунок 4" descr="IMG_29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47501">
            <a:off x="4871522" y="3348688"/>
            <a:ext cx="3643164" cy="2967744"/>
          </a:xfrm>
          <a:prstGeom prst="rect">
            <a:avLst/>
          </a:prstGeom>
        </p:spPr>
      </p:pic>
      <p:pic>
        <p:nvPicPr>
          <p:cNvPr id="6" name="Рисунок 5" descr="IMG_51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90075">
            <a:off x="700404" y="2340155"/>
            <a:ext cx="3698264" cy="38009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142852"/>
            <a:ext cx="5786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«Капельки Творчества»</a:t>
            </a:r>
            <a:endParaRPr lang="ru-RU" sz="6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5002"/>
          </a:xfrm>
        </p:spPr>
      </p:pic>
      <p:sp>
        <p:nvSpPr>
          <p:cNvPr id="5" name="TextBox 4"/>
          <p:cNvSpPr txBox="1"/>
          <p:nvPr/>
        </p:nvSpPr>
        <p:spPr>
          <a:xfrm>
            <a:off x="2214546" y="714356"/>
            <a:ext cx="66437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Цель: </a:t>
            </a:r>
            <a:r>
              <a:rPr lang="ru-RU" sz="3200" dirty="0" smtClean="0"/>
              <a:t>наличие самостоятельной творческой деятельности ребёнка – эта та цель, к которой должны стремиться все педагоги, так как творчество это и есть свидетельство состоявшегося художественного развития ребёнка, поскольку оно возникает по его инициативе, отвечает его интересам и протекает без прямого руководства взрослого.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8" y="0"/>
            <a:ext cx="9151437" cy="6858000"/>
          </a:xfrm>
        </p:spPr>
      </p:pic>
      <p:pic>
        <p:nvPicPr>
          <p:cNvPr id="5" name="Рисунок 4" descr="IMG_31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5" y="3536156"/>
            <a:ext cx="4214843" cy="3178992"/>
          </a:xfrm>
          <a:prstGeom prst="rect">
            <a:avLst/>
          </a:prstGeom>
        </p:spPr>
      </p:pic>
      <p:pic>
        <p:nvPicPr>
          <p:cNvPr id="6" name="Рисунок 5" descr="IMG_3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14289"/>
            <a:ext cx="4143404" cy="31075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9737604">
            <a:off x="770508" y="2714855"/>
            <a:ext cx="7484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«ЭТОТ ДЕНЬ ПОБЕДЫ»</a:t>
            </a:r>
            <a:endParaRPr lang="ru-RU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63577"/>
          </a:xfrm>
        </p:spPr>
      </p:pic>
      <p:pic>
        <p:nvPicPr>
          <p:cNvPr id="5" name="Рисунок 4" descr="IMG_29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58895">
            <a:off x="5077646" y="3830256"/>
            <a:ext cx="3630180" cy="2386282"/>
          </a:xfrm>
          <a:prstGeom prst="rect">
            <a:avLst/>
          </a:prstGeom>
        </p:spPr>
      </p:pic>
      <p:pic>
        <p:nvPicPr>
          <p:cNvPr id="6" name="Рисунок 5" descr="IMG_4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82048">
            <a:off x="349266" y="3475074"/>
            <a:ext cx="4000528" cy="2756879"/>
          </a:xfrm>
          <a:prstGeom prst="rect">
            <a:avLst/>
          </a:prstGeom>
        </p:spPr>
      </p:pic>
      <p:pic>
        <p:nvPicPr>
          <p:cNvPr id="7" name="Рисунок 6" descr="IMG_39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49792">
            <a:off x="523846" y="535761"/>
            <a:ext cx="3571900" cy="2678925"/>
          </a:xfrm>
          <a:prstGeom prst="rect">
            <a:avLst/>
          </a:prstGeom>
        </p:spPr>
      </p:pic>
      <p:pic>
        <p:nvPicPr>
          <p:cNvPr id="9" name="Рисунок 8" descr="IMG_31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207021">
            <a:off x="5089449" y="659517"/>
            <a:ext cx="3343911" cy="2712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36433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видят, что результаты их труда значимы и интересны не только им, но и родителям, сотрудникам и гостям сада.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IMG_52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14790">
            <a:off x="4441102" y="3565921"/>
            <a:ext cx="3845985" cy="2768257"/>
          </a:xfrm>
          <a:prstGeom prst="rect">
            <a:avLst/>
          </a:prstGeom>
        </p:spPr>
      </p:pic>
      <p:pic>
        <p:nvPicPr>
          <p:cNvPr id="7" name="Рисунок 6" descr="IMG_52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48747">
            <a:off x="4541335" y="746830"/>
            <a:ext cx="4024596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8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642919"/>
            <a:ext cx="8715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 опыта:      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Проводимая мной работа показывает, что системность и </a:t>
            </a:r>
            <a:r>
              <a:rPr lang="ru-RU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поэтапность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занятий с использованием пластилинографии, способствует формированию прочных изобразительных навыков и развитию творческих способностей у детей дошкольного возраста.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8" y="0"/>
            <a:ext cx="9151437" cy="6858000"/>
          </a:xfrm>
        </p:spPr>
      </p:pic>
      <p:sp>
        <p:nvSpPr>
          <p:cNvPr id="6" name="TextBox 5"/>
          <p:cNvSpPr txBox="1"/>
          <p:nvPr/>
        </p:nvSpPr>
        <p:spPr>
          <a:xfrm>
            <a:off x="285720" y="785794"/>
            <a:ext cx="7215238" cy="58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Пробудить заложенное в каждом ребёнке творческое начало научить трудиться, сделать первые шаги в творчестве для радостной, счастливой и наполненной жизни – к этому я стремлюсь в меру своих сил и способностей.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8" y="0"/>
            <a:ext cx="9151437" cy="6858000"/>
          </a:xfrm>
        </p:spPr>
      </p:pic>
      <p:pic>
        <p:nvPicPr>
          <p:cNvPr id="6" name="Рисунок 5" descr="спасиб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787" y="2357430"/>
            <a:ext cx="5479294" cy="4214842"/>
          </a:xfrm>
          <a:prstGeom prst="rect">
            <a:avLst/>
          </a:prstGeom>
        </p:spPr>
      </p:pic>
      <p:pic>
        <p:nvPicPr>
          <p:cNvPr id="7" name="Рисунок 6" descr="образец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45824">
            <a:off x="7577172" y="5098759"/>
            <a:ext cx="1042070" cy="1142733"/>
          </a:xfrm>
          <a:prstGeom prst="rect">
            <a:avLst/>
          </a:prstGeom>
        </p:spPr>
      </p:pic>
      <p:pic>
        <p:nvPicPr>
          <p:cNvPr id="8" name="Рисунок 7" descr="образец 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49466">
            <a:off x="361021" y="681911"/>
            <a:ext cx="2498331" cy="1814124"/>
          </a:xfrm>
          <a:prstGeom prst="rect">
            <a:avLst/>
          </a:prstGeom>
        </p:spPr>
      </p:pic>
      <p:pic>
        <p:nvPicPr>
          <p:cNvPr id="9" name="Рисунок 8" descr="образц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85739">
            <a:off x="3677160" y="519443"/>
            <a:ext cx="2121904" cy="1425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22998"/>
            <a:ext cx="9358346" cy="6835002"/>
          </a:xfrm>
        </p:spPr>
      </p:pic>
      <p:sp>
        <p:nvSpPr>
          <p:cNvPr id="5" name="TextBox 4"/>
          <p:cNvSpPr txBox="1"/>
          <p:nvPr/>
        </p:nvSpPr>
        <p:spPr>
          <a:xfrm>
            <a:off x="2214546" y="214291"/>
            <a:ext cx="6715172" cy="621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Задачи:                            </a:t>
            </a:r>
            <a:r>
              <a:rPr lang="ru-RU" sz="3200" dirty="0" smtClean="0"/>
              <a:t> 1.формирование навыков и пробуждение интересов к лепке,            2.освоение новых приёмов и создание с их помощью сюжетных картин,                                                               3.обучение умению ориентироваться на листе бумаги,                                            4.развитие мелкой моторики,                    5.развитие творческих способностей,     6.ознакомление с окружающим миром.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4" y="0"/>
            <a:ext cx="9133116" cy="6835002"/>
          </a:xfrm>
        </p:spPr>
      </p:pic>
      <p:sp>
        <p:nvSpPr>
          <p:cNvPr id="5" name="TextBox 4"/>
          <p:cNvSpPr txBox="1"/>
          <p:nvPr/>
        </p:nvSpPr>
        <p:spPr>
          <a:xfrm>
            <a:off x="1785918" y="0"/>
            <a:ext cx="7358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</a:rPr>
              <a:t>Рекомендации по организации работы в технике </a:t>
            </a:r>
            <a:r>
              <a:rPr lang="ru-RU" sz="3200" i="1" dirty="0" err="1" smtClean="0">
                <a:solidFill>
                  <a:srgbClr val="0070C0"/>
                </a:solidFill>
              </a:rPr>
              <a:t>пластилинография</a:t>
            </a:r>
            <a:r>
              <a:rPr lang="ru-RU" sz="3200" i="1" dirty="0" smtClean="0">
                <a:solidFill>
                  <a:srgbClr val="0070C0"/>
                </a:solidFill>
              </a:rPr>
              <a:t>: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1214422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- использовать мягкий пластилин, твёрдый пластилин разогреть перед занятием;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2000240"/>
            <a:ext cx="65722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- </a:t>
            </a:r>
            <a:r>
              <a:rPr lang="ru-RU" sz="2400" dirty="0" smtClean="0">
                <a:solidFill>
                  <a:srgbClr val="C00000"/>
                </a:solidFill>
              </a:rPr>
              <a:t>во </a:t>
            </a:r>
            <a:r>
              <a:rPr lang="ru-RU" sz="2400" dirty="0" err="1" smtClean="0">
                <a:solidFill>
                  <a:srgbClr val="C00000"/>
                </a:solidFill>
              </a:rPr>
              <a:t>избежании</a:t>
            </a:r>
            <a:r>
              <a:rPr lang="ru-RU" sz="2400" dirty="0" smtClean="0">
                <a:solidFill>
                  <a:srgbClr val="C00000"/>
                </a:solidFill>
              </a:rPr>
              <a:t> деформации картины в качестве основы использовать плотный картон;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2928934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- на рабочем столе обязательно должна быть влажная салфетка;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3786190"/>
            <a:ext cx="6715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- работа с пластилином трудоёмкая, требует усилий, поэтому в процессе её выполнения детям необходим отдых в виде физкультминуток и разминок;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5286388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- покрытие пластилиновой картинки бесцветным лаком продлит её жизнь.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1"/>
            <a:ext cx="9151437" cy="6881400"/>
          </a:xfrm>
        </p:spPr>
      </p:pic>
      <p:pic>
        <p:nvPicPr>
          <p:cNvPr id="5" name="Рисунок 4" descr="для през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357167"/>
            <a:ext cx="8572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Мной были проведены пробные занятия, диагностика, по результатам которых я составила перспективный план, где усвоение материала осуществляется поэтапно, от простого к сложному.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IMG_3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1" y="2786059"/>
            <a:ext cx="3071833" cy="2826065"/>
          </a:xfrm>
          <a:prstGeom prst="rect">
            <a:avLst/>
          </a:prstGeom>
        </p:spPr>
      </p:pic>
      <p:pic>
        <p:nvPicPr>
          <p:cNvPr id="9" name="Рисунок 8" descr="IMG_31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3643314"/>
            <a:ext cx="2857520" cy="2928958"/>
          </a:xfrm>
          <a:prstGeom prst="rect">
            <a:avLst/>
          </a:prstGeom>
        </p:spPr>
      </p:pic>
      <p:pic>
        <p:nvPicPr>
          <p:cNvPr id="11" name="Рисунок 10" descr="образец 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2357430"/>
            <a:ext cx="2500330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6" y="0"/>
            <a:ext cx="9151436" cy="6858000"/>
          </a:xfrm>
        </p:spPr>
      </p:pic>
      <p:pic>
        <p:nvPicPr>
          <p:cNvPr id="5" name="Рисунок 4" descr="для през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72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1071546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</a:rPr>
              <a:t>Материалы</a:t>
            </a:r>
            <a:r>
              <a:rPr lang="ru-RU" sz="2800" b="1" i="1" dirty="0" smtClean="0">
                <a:solidFill>
                  <a:srgbClr val="002060"/>
                </a:solidFill>
              </a:rPr>
              <a:t> для создания лепной картины: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IMG_29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999777"/>
            <a:ext cx="3786214" cy="30215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0100" y="2428868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- картон с рисунком;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2928934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- салфетка для рук;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3500438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- набор пластилина;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3372" y="407194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- стеки;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4810" y="4643446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- доска;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3372" y="5357826"/>
            <a:ext cx="5286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- бросовый, природный материал, материал для творчества.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63577"/>
          </a:xfrm>
        </p:spPr>
      </p:pic>
      <p:sp>
        <p:nvSpPr>
          <p:cNvPr id="5" name="TextBox 4"/>
          <p:cNvSpPr txBox="1"/>
          <p:nvPr/>
        </p:nvSpPr>
        <p:spPr>
          <a:xfrm>
            <a:off x="285720" y="2214554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ПРИЁМЫ РАБОТЫ С ПЛАСТИЛИНОМ:</a:t>
            </a:r>
            <a:endParaRPr lang="ru-RU" sz="7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през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428604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</a:rPr>
              <a:t>- сплющивание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285860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</a:rPr>
              <a:t>- раскатывание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работа с пласт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3878">
            <a:off x="502681" y="2582588"/>
            <a:ext cx="3500462" cy="3640535"/>
          </a:xfrm>
          <a:prstGeom prst="rect">
            <a:avLst/>
          </a:prstGeom>
        </p:spPr>
      </p:pic>
      <p:pic>
        <p:nvPicPr>
          <p:cNvPr id="8" name="Рисунок 7" descr="работа с пласт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25548">
            <a:off x="4624204" y="2744624"/>
            <a:ext cx="3949056" cy="3462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671</Words>
  <Application>Microsoft Office PowerPoint</Application>
  <PresentationFormat>Экран (4:3)</PresentationFormat>
  <Paragraphs>53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Волшебный пластилин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Windows User</dc:creator>
  <cp:lastModifiedBy>Windows User</cp:lastModifiedBy>
  <cp:revision>102</cp:revision>
  <dcterms:created xsi:type="dcterms:W3CDTF">2016-02-01T16:51:40Z</dcterms:created>
  <dcterms:modified xsi:type="dcterms:W3CDTF">2017-09-18T17:14:12Z</dcterms:modified>
</cp:coreProperties>
</file>