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4" r:id="rId7"/>
    <p:sldId id="260" r:id="rId8"/>
    <p:sldId id="263" r:id="rId9"/>
    <p:sldId id="265" r:id="rId10"/>
    <p:sldId id="266" r:id="rId11"/>
    <p:sldId id="269" r:id="rId12"/>
    <p:sldId id="270" r:id="rId13"/>
    <p:sldId id="271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99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РАЗДЕЛЫ РУССКОГО ЯЗЫКА</a:t>
            </a:r>
          </a:p>
        </c:rich>
      </c:tx>
      <c:layout>
        <c:manualLayout>
          <c:xMode val="edge"/>
          <c:yMode val="edge"/>
          <c:x val="0.64232586042902995"/>
          <c:y val="3.7634408602150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889784946236558"/>
          <c:w val="0.79735404571615087"/>
          <c:h val="0.642614511895690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РАЗДЕЛЫ РУССКОГО ЯЗЫКА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Лист1!$A$2:$A$11</c:f>
              <c:strCache>
                <c:ptCount val="10"/>
                <c:pt idx="0">
                  <c:v>Алфавит</c:v>
                </c:pt>
                <c:pt idx="1">
                  <c:v>Орфография</c:v>
                </c:pt>
                <c:pt idx="2">
                  <c:v>Пунктуация</c:v>
                </c:pt>
                <c:pt idx="3">
                  <c:v>Фонетика</c:v>
                </c:pt>
                <c:pt idx="4">
                  <c:v>Морфемика</c:v>
                </c:pt>
                <c:pt idx="5">
                  <c:v>Морфология</c:v>
                </c:pt>
                <c:pt idx="6">
                  <c:v>Лексикология</c:v>
                </c:pt>
                <c:pt idx="7">
                  <c:v>Культура речи</c:v>
                </c:pt>
                <c:pt idx="8">
                  <c:v>Синтаксис</c:v>
                </c:pt>
                <c:pt idx="9">
                  <c:v>Стилистика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91161202126454"/>
          <c:y val="0.1673639986430297"/>
          <c:w val="0.37088385321966072"/>
          <c:h val="0.830236654674618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/>
              <a:t>                                Орфографические ошибки</a:t>
            </a:r>
            <a:endParaRPr lang="ru-RU" sz="2400" b="1" dirty="0"/>
          </a:p>
        </c:rich>
      </c:tx>
      <c:layout>
        <c:manualLayout>
          <c:xMode val="edge"/>
          <c:yMode val="edge"/>
          <c:x val="0.1821520580271726"/>
          <c:y val="5.6151934830843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302601484039087"/>
          <c:y val="0.16761224200292052"/>
          <c:w val="0.89697398515960913"/>
          <c:h val="0.8058719332093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проверяемая безударная гласная в корне слова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жи-ши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проверяемая согласная в корне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непроизносимая согласная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разделительный ъ и ь знаки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ь знак на конце имён существительных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правописание чк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раздельное написание предлога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е - и на конце имён существительных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правописание окончаний имён прилагательных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не с глаголами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137680"/>
        <c:axId val="376136112"/>
      </c:barChart>
      <c:catAx>
        <c:axId val="37613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136112"/>
        <c:crosses val="autoZero"/>
        <c:auto val="1"/>
        <c:lblAlgn val="ctr"/>
        <c:lblOffset val="100"/>
        <c:noMultiLvlLbl val="0"/>
      </c:catAx>
      <c:valAx>
        <c:axId val="37613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13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30838640697004"/>
          <c:y val="0.15279915287873114"/>
          <c:w val="0.64795832267313791"/>
          <c:h val="0.81614779075304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22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989483386652919"/>
          <c:y val="1.249520280553166E-3"/>
          <c:w val="0.41010516613347076"/>
          <c:h val="0.860416724078013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Лист1!$A$2:$A$7</c:f>
              <c:strCache>
                <c:ptCount val="6"/>
                <c:pt idx="0">
                  <c:v>формирование орфографической грамотности</c:v>
                </c:pt>
                <c:pt idx="1">
                  <c:v>заканчивается начальный этап освоения языка и речи</c:v>
                </c:pt>
                <c:pt idx="2">
                  <c:v>знакомство с частями речи завершается изучением склонений сущ. и прил., спряжением глаголов, наречие</c:v>
                </c:pt>
                <c:pt idx="3">
                  <c:v>синтаксические связи, внимание к построению словосочетаний</c:v>
                </c:pt>
                <c:pt idx="4">
                  <c:v>знакомство с однородными членами расширяет знания о предложении</c:v>
                </c:pt>
                <c:pt idx="5">
                  <c:v>работа над текстом: практическое знакомство с типами текстов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"/>
          <c:w val="0.60185055158909295"/>
          <c:h val="0.94832516381422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90E60-18AA-4BB5-ABCF-5AE1949F9F68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EC71-D6FB-4580-ABD7-DE159FD93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1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15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9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60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26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2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9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38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8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0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4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0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6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86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ED55-5A1A-4998-BD23-EC0713396E8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68C1FA-ACE6-4090-91F4-459A60131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9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000" y="1500048"/>
            <a:ext cx="11754000" cy="29261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pc="-150" dirty="0" smtClean="0"/>
              <a:t>Преемственность обучения </a:t>
            </a:r>
            <a:br>
              <a:rPr lang="ru-RU" spc="-150" dirty="0" smtClean="0"/>
            </a:br>
            <a:r>
              <a:rPr lang="ru-RU" spc="-150" dirty="0" smtClean="0"/>
              <a:t>русскому языку </a:t>
            </a:r>
            <a:br>
              <a:rPr lang="ru-RU" spc="-150" dirty="0" smtClean="0"/>
            </a:br>
            <a:r>
              <a:rPr lang="ru-RU" spc="-150" dirty="0" smtClean="0"/>
              <a:t>между начальной и средней школой</a:t>
            </a:r>
            <a:br>
              <a:rPr lang="ru-RU" spc="-15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95861" y="4426225"/>
            <a:ext cx="3538331" cy="134840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Подольская Елена Юрьевна,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Учитель русского языка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 литературы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4755" y="377890"/>
            <a:ext cx="6282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МБОУ "Средняя общеобразовательная школа № 16 </a:t>
            </a:r>
          </a:p>
          <a:p>
            <a:pPr algn="ctr"/>
            <a:r>
              <a:rPr lang="ru-RU" smtClean="0"/>
              <a:t>оборонно-спортивной направленности»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19722" y="5934670"/>
            <a:ext cx="2159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г. Северодвинск</a:t>
            </a:r>
          </a:p>
          <a:p>
            <a:pPr algn="ctr"/>
            <a:r>
              <a:rPr lang="ru-RU" b="1" dirty="0" smtClean="0"/>
              <a:t>2018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532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морфологическому разбору – единые!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9096" y="2325756"/>
            <a:ext cx="5261113" cy="4240696"/>
          </a:xfrm>
        </p:spPr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ТРИ ПУНКТА:</a:t>
            </a:r>
          </a:p>
          <a:p>
            <a:pPr lvl="0">
              <a:buClr>
                <a:srgbClr val="A53010"/>
              </a:buClr>
              <a:buFont typeface="Wingdings 3" charset="2"/>
              <a:buAutoNum type="arabicPeriod"/>
            </a:pPr>
            <a:r>
              <a:rPr lang="ru-RU" sz="4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речи</a:t>
            </a:r>
            <a:endParaRPr lang="ru-RU" sz="4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  <a:buFont typeface="Wingdings 3" charset="2"/>
              <a:buAutoNum type="arabicPeriod"/>
            </a:pPr>
            <a:r>
              <a:rPr lang="ru-RU" sz="4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Морфологические признаки</a:t>
            </a:r>
            <a:endParaRPr lang="ru-RU" sz="4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  <a:buFont typeface="Wingdings 3" charset="2"/>
              <a:buAutoNum type="arabicPeriod"/>
            </a:pPr>
            <a:r>
              <a:rPr lang="ru-RU" sz="4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Синтаксическая роль</a:t>
            </a:r>
            <a:endParaRPr lang="ru-RU" sz="4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373" y="2325756"/>
            <a:ext cx="5256696" cy="394252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3370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139" y="781878"/>
            <a:ext cx="9303026" cy="607612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!!! ПРОБЛЕМА: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разных этапах обучения дети занимаются по разным авторским программам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учебникам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!!!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ПОСЛЕДСТВИЯ: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многократный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неэффективный повтор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одного и того же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 либо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выпадению каких-либо сведений из курса русского языка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6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6963" y="503584"/>
            <a:ext cx="9622803" cy="12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 отдельным темам согласуются учебники для начальной и основной школы?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730" y="2239617"/>
            <a:ext cx="10787270" cy="435996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Знакомые разделы (например, </a:t>
            </a:r>
            <a:r>
              <a:rPr lang="ru-RU" sz="3200" dirty="0">
                <a:solidFill>
                  <a:schemeClr val="tx1"/>
                </a:solidFill>
                <a:ea typeface="Times New Roman" panose="02020603050405020304" pitchFamily="18" charset="0"/>
              </a:rPr>
              <a:t>«Падеж и склонение имен существительных», «Число имён существительных</a:t>
            </a:r>
            <a:r>
              <a:rPr lang="ru-RU" sz="32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»)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Объем материала расширяется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НО!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Есть несоответствия между изученным и новым материалом…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7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1078" y="185530"/>
            <a:ext cx="5327374" cy="6672470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4400" dirty="0">
                <a:solidFill>
                  <a:srgbClr val="A53010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 УЧИТЕЛЯ 5 класса:</a:t>
            </a:r>
            <a:br>
              <a:rPr lang="ru-RU" sz="4400" dirty="0">
                <a:solidFill>
                  <a:srgbClr val="A53010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«стыковывать» материал учебников, тщательно отбирать уже известные и новые для учащихся сведения.</a:t>
            </a:r>
            <a:endParaRPr lang="ru-RU" sz="4400" b="1" dirty="0">
              <a:solidFill>
                <a:srgbClr val="A53010">
                  <a:lumMod val="75000"/>
                </a:srgb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503" y="995768"/>
            <a:ext cx="4366577" cy="566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9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6035" y="344558"/>
            <a:ext cx="10455965" cy="768625"/>
          </a:xfrm>
        </p:spPr>
        <p:txBody>
          <a:bodyPr/>
          <a:lstStyle/>
          <a:p>
            <a:r>
              <a:rPr lang="ru-RU" dirty="0" smtClean="0"/>
              <a:t>Соблюдение принципов преемственности: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723" y="1113182"/>
            <a:ext cx="10721008" cy="6202017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взаимопосещение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уроков в 4 и 5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классах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работающим в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4-5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классах наметить пути ликвидации пробелов в знаниях учащихся,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работать над повышением уровня каллиграфии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 использовать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разноуровневую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дифференциацию в качестве средства, регулирующего нагрузку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учеников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учителю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начальных классов важно знать темы, которые вызывают наибольшие затруднения 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пятиклассников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учителей-предметников – обратить внимание учителей начальных классов на типичные ошибки, которые допускают учащиеся 5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476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053" y="2451652"/>
            <a:ext cx="10204174" cy="320702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6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6420" y="578479"/>
            <a:ext cx="8911687" cy="7541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Переходим в 5 класс…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887" y="1332595"/>
            <a:ext cx="10904288" cy="5041701"/>
          </a:xfrm>
        </p:spPr>
        <p:txBody>
          <a:bodyPr>
            <a:normAutofit/>
          </a:bodyPr>
          <a:lstStyle/>
          <a:p>
            <a:pPr lvl="0" algn="just">
              <a:lnSpc>
                <a:spcPct val="200000"/>
              </a:lnSpc>
              <a:buClr>
                <a:srgbClr val="A53010"/>
              </a:buClr>
            </a:pP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ждёт ребенка в 5 классе?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Всё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 сделано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начальной школе для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чтобы заложить прочный фундамент знаний?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чём причина первых успехов и неудач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начинающих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пятиклассников?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диктантах допускают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многого ошибок?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«Русский язык» становится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одним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нелюбимых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предметов? </a:t>
            </a:r>
            <a:endParaRPr lang="ru-RU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69" y="3539803"/>
            <a:ext cx="4609506" cy="321217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9021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304" y="212036"/>
            <a:ext cx="10071652" cy="12324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ПРЕЕМСТВЕННОСТЬ - ЗАЛОГ УСПЕШНОЙ АДАПТАЦИИ ПЯТИКЛАССНИКОВ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687" y="1590261"/>
            <a:ext cx="10787269" cy="5267739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5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соблюдения принципа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преемственности: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 появляется впервые в речевом развитии учащихся на каждом последующем этапе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 и учебников смежных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endParaRPr lang="ru-RU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единого курса русского языка между начальной и средней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школой</a:t>
            </a:r>
            <a:endParaRPr lang="ru-RU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пропедевтика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начальных классах тех тем, которые будут изучаться в последующих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 и критериев оценки знаний, умений и навыков учащихся в области русского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31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3026" y="291548"/>
            <a:ext cx="10217425" cy="16134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Непрерывный курс русского языка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связывает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все звенья от начала и до конца изучения предмета «Русский язык»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927484"/>
              </p:ext>
            </p:extLst>
          </p:nvPr>
        </p:nvGraphicFramePr>
        <p:xfrm>
          <a:off x="265043" y="2093844"/>
          <a:ext cx="11741427" cy="46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04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4296" y="2080591"/>
            <a:ext cx="5579165" cy="4432852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начальных, и в средних классах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особое внимание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уделяется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 над формированием орфографической грамотности учащихся. 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37" y="2873498"/>
            <a:ext cx="4782861" cy="3176119"/>
          </a:xfrm>
          <a:effectLst>
            <a:outerShdw blurRad="825500" dist="12700" dir="5400000" algn="ctr" rotWithShape="0">
              <a:srgbClr val="000000">
                <a:alpha val="43137"/>
              </a:srgbClr>
            </a:outerShdw>
            <a:softEdge rad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616765" y="183588"/>
            <a:ext cx="100572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Непрерывный курс русского языка – связывает все звенья от начала и до конца изучения предмета «Русский язык»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6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094" y="92765"/>
            <a:ext cx="9965635" cy="7288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Анализ ВПР в конце 4  в начале 5 класса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036644838"/>
              </p:ext>
            </p:extLst>
          </p:nvPr>
        </p:nvGraphicFramePr>
        <p:xfrm>
          <a:off x="755374" y="649356"/>
          <a:ext cx="11436626" cy="606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8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98784"/>
            <a:ext cx="8911687" cy="781878"/>
          </a:xfrm>
        </p:spPr>
        <p:txBody>
          <a:bodyPr/>
          <a:lstStyle/>
          <a:p>
            <a:pPr algn="ctr"/>
            <a:r>
              <a:rPr lang="ru-RU" dirty="0" smtClean="0"/>
              <a:t>Программа </a:t>
            </a:r>
            <a:r>
              <a:rPr lang="ru-RU" dirty="0"/>
              <a:t>4</a:t>
            </a:r>
            <a:r>
              <a:rPr lang="en-US" dirty="0" smtClean="0"/>
              <a:t> </a:t>
            </a:r>
            <a:r>
              <a:rPr lang="ru-RU" dirty="0" smtClean="0"/>
              <a:t>класса: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10388"/>
              </p:ext>
            </p:extLst>
          </p:nvPr>
        </p:nvGraphicFramePr>
        <p:xfrm>
          <a:off x="583096" y="1298712"/>
          <a:ext cx="11343861" cy="57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77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514" y="359066"/>
            <a:ext cx="10588486" cy="12046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 класс – знания по предмету «Русский язык» уточняются, систематизируются и расширяются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722" y="1669773"/>
            <a:ext cx="10668000" cy="5188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ИЗУЧЕНИЕ СИНТАКСИСА:</a:t>
            </a:r>
            <a:r>
              <a:rPr lang="ru-RU" sz="3600" b="1" u="sng" dirty="0" smtClean="0"/>
              <a:t> </a:t>
            </a:r>
          </a:p>
          <a:p>
            <a:pPr marL="0" indent="0">
              <a:buNone/>
            </a:pPr>
            <a:r>
              <a:rPr lang="ru-RU" sz="3600" b="1" u="sng" dirty="0" smtClean="0"/>
              <a:t>Важно учитывать!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начальной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школе:</a:t>
            </a:r>
            <a:endParaRPr lang="ru-RU" sz="3600" b="1" u="sng" dirty="0" smtClean="0"/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разбор простого предложения дается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конкретизации второстепенных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членов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дополнение, определение, обстоятельство вводятся в базовой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форме</a:t>
            </a:r>
          </a:p>
          <a:p>
            <a:pPr>
              <a:buFontTx/>
              <a:buChar char="-"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расстановка знаков препинания при обращениях и прямой речи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дается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уровне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ознакомления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 сложным предложением, состоящим из двух простых</a:t>
            </a:r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val="8068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417" y="291548"/>
            <a:ext cx="10484197" cy="5844209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</a:t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ИЗУЧЕНИЕ ФОНЕТИКИ: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к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концу обучения в начальной школе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уметь давать единую со                                      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средней школой запись ЗБА слов.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ВНИМАНИЕ!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При фонетическом раз-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боре указывается 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парность как при 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глухости-звонкости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так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 при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мягкости-твердости.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0" y="2054637"/>
            <a:ext cx="6190492" cy="4642869"/>
          </a:xfrm>
        </p:spPr>
      </p:pic>
    </p:spTree>
    <p:extLst>
      <p:ext uri="{BB962C8B-B14F-4D97-AF65-F5344CB8AC3E}">
        <p14:creationId xmlns:p14="http://schemas.microsoft.com/office/powerpoint/2010/main" val="349413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1088</TotalTime>
  <Words>435</Words>
  <Application>Microsoft Office PowerPoint</Application>
  <PresentationFormat>Широкоэкранный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 Преемственность обучения  русскому языку  между начальной и средней школой </vt:lpstr>
      <vt:lpstr>Переходим в 5 класс…</vt:lpstr>
      <vt:lpstr>ПРЕЕМСТВЕННОСТЬ - ЗАЛОГ УСПЕШНОЙ АДАПТАЦИИ ПЯТИКЛАССНИКОВ</vt:lpstr>
      <vt:lpstr>Непрерывный курс русского языка связывает все звенья от начала и до конца изучения предмета «Русский язык»</vt:lpstr>
      <vt:lpstr>И в начальных, и в средних классах особое внимание уделяется систематической работе над формированием орфографической грамотности учащихся.  </vt:lpstr>
      <vt:lpstr>Анализ ВПР в конце 4  в начале 5 класса</vt:lpstr>
      <vt:lpstr>Программа 4 класса:</vt:lpstr>
      <vt:lpstr>5 класс – знания по предмету «Русский язык» уточняются, систематизируются и расширяются</vt:lpstr>
      <vt:lpstr>            ИЗУЧЕНИЕ ФОНЕТИКИ:     к концу обучения в начальной школе уметь давать единую со                                          средней школой запись ЗБА слов.                   ВНИМАНИЕ!  При фонетическом раз- боре указывается  парность как при  глухости-звонкости,  так и при  мягкости-твердости. </vt:lpstr>
      <vt:lpstr>Требования к морфологическому разбору – единые!</vt:lpstr>
      <vt:lpstr>!!! ПРОБЛЕМА:  На разных этапах обучения дети занимаются по разным авторским программам и учебникам.  !!! ПОСЛЕДСТВИЯ: многократный и неэффективный повтор одного и того же материала либо выпадению каких-либо сведений из курса русского языка. </vt:lpstr>
      <vt:lpstr>Как по отдельным темам согласуются учебники для начальной и основной школы?</vt:lpstr>
      <vt:lpstr>Презентация PowerPoint</vt:lpstr>
      <vt:lpstr>Соблюдение принципов преемственности: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обучения русскому языку между начальной и средней школой (направления: синтаксис и морфология)</dc:title>
  <dc:creator>Елена Асер</dc:creator>
  <cp:lastModifiedBy>Елена Асер</cp:lastModifiedBy>
  <cp:revision>85</cp:revision>
  <dcterms:created xsi:type="dcterms:W3CDTF">2018-03-21T07:17:39Z</dcterms:created>
  <dcterms:modified xsi:type="dcterms:W3CDTF">2018-04-03T20:11:10Z</dcterms:modified>
</cp:coreProperties>
</file>