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1"/>
  </p:notesMasterIdLst>
  <p:sldIdLst>
    <p:sldId id="256" r:id="rId2"/>
    <p:sldId id="264" r:id="rId3"/>
    <p:sldId id="269" r:id="rId4"/>
    <p:sldId id="261" r:id="rId5"/>
    <p:sldId id="268" r:id="rId6"/>
    <p:sldId id="267" r:id="rId7"/>
    <p:sldId id="271" r:id="rId8"/>
    <p:sldId id="265" r:id="rId9"/>
    <p:sldId id="266" r:id="rId10"/>
    <p:sldId id="278" r:id="rId11"/>
    <p:sldId id="270" r:id="rId12"/>
    <p:sldId id="263" r:id="rId13"/>
    <p:sldId id="273" r:id="rId14"/>
    <p:sldId id="282" r:id="rId15"/>
    <p:sldId id="275" r:id="rId16"/>
    <p:sldId id="279" r:id="rId17"/>
    <p:sldId id="283" r:id="rId18"/>
    <p:sldId id="284" r:id="rId19"/>
    <p:sldId id="28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6" autoAdjust="0"/>
  </p:normalViewPr>
  <p:slideViewPr>
    <p:cSldViewPr>
      <p:cViewPr varScale="1">
        <p:scale>
          <a:sx n="72" d="100"/>
          <a:sy n="72" d="100"/>
        </p:scale>
        <p:origin x="-11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253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B430E-6340-46AB-B30B-C1BB5754BCEF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EF612-A0D5-45A2-B9FE-17259DB98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917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85260-E0ED-4E43-887C-861EFD340952}" type="slidenum">
              <a:rPr lang="ru-RU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Решение примеров на доске, на экране только ответы.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EF612-A0D5-45A2-B9FE-17259DB98308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708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EF612-A0D5-45A2-B9FE-17259DB98308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708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8433E-A49D-4FCC-88AE-480E47E0FD8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711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A5AF2-5DB2-4C01-AEB8-001E0D285EE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95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18876-6F69-4448-BFC1-46146471505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167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34D7FF8-1AF8-4C9D-93A2-000E894E2C7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862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C2E1A18-E11E-4B51-AF2E-FD1E4188A1D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915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298DC-F20F-42D2-9B82-2BC45766DEA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8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2E520-0BA9-42A5-8CCD-45ED1C9A5A3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76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77005-F548-4564-8C6A-BAA5DC72C0A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91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845C9-7278-4EEA-8750-6E5F4F6DFDD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87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781B3-708A-4D78-A49E-E58F37978CA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95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C625B-FDC2-4B53-9ED1-E432C93BF4B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85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1E76F-B325-4FB4-AA55-8E9F45B318B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2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22D24-31D3-4905-9590-E65264CCBF7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345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BB75DA-F0A6-4119-B336-64533670A95B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44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93" y="0"/>
            <a:ext cx="9170293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2653" y="2096851"/>
            <a:ext cx="7772400" cy="2664296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Для того чтобы усовершенствовать ум, надо больше размышлять, чем заучивать.</a:t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i="1" u="sng" dirty="0" err="1" smtClean="0">
                <a:solidFill>
                  <a:srgbClr val="00B050"/>
                </a:solidFill>
              </a:rPr>
              <a:t>Р.Декарт</a:t>
            </a:r>
            <a:r>
              <a:rPr lang="ru-RU" b="1" i="1" dirty="0" smtClean="0">
                <a:solidFill>
                  <a:srgbClr val="00B050"/>
                </a:solidFill>
              </a:rPr>
              <a:t> </a:t>
            </a:r>
            <a:endParaRPr lang="ru-RU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454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Светлана\Downloads\kalendar-fon-dlya-prezentaci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94" y="0"/>
            <a:ext cx="917029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2653" y="1556792"/>
            <a:ext cx="7772400" cy="719384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 Основные этапы урока: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410936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1</a:t>
            </a:r>
            <a:r>
              <a:rPr lang="ru-RU" sz="3200" b="1" dirty="0" smtClean="0">
                <a:solidFill>
                  <a:srgbClr val="00B050"/>
                </a:solidFill>
              </a:rPr>
              <a:t>. </a:t>
            </a:r>
            <a:r>
              <a:rPr lang="ru-RU" sz="2800" b="1" dirty="0" smtClean="0">
                <a:solidFill>
                  <a:srgbClr val="00B050"/>
                </a:solidFill>
              </a:rPr>
              <a:t>Лабораторно-практическая работа в парах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207265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2. Обсуждение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3933056"/>
            <a:ext cx="4145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3. Работа с учебником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5725" y="4588416"/>
            <a:ext cx="1702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4. Итоги 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927" y="5366049"/>
            <a:ext cx="3977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5. Домашнее задание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3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Светлана\Downloads\2247201-fe5fd93504a4c2f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" y="-459432"/>
            <a:ext cx="9239425" cy="7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5760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Лабораторно-практическая работа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7704855" cy="3600400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</a:rPr>
              <a:t>                      </a:t>
            </a:r>
            <a:r>
              <a:rPr lang="ru-RU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: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 algn="l"/>
            <a:r>
              <a:rPr lang="ru-RU" sz="4000" b="1" dirty="0" smtClean="0">
                <a:solidFill>
                  <a:srgbClr val="FF0000"/>
                </a:solidFill>
              </a:rPr>
              <a:t>вывести правило   вычитания чисел с разными знаками</a:t>
            </a:r>
          </a:p>
          <a:p>
            <a:pPr algn="l"/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088" y="2369761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 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808" y="5013176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B050"/>
                </a:solidFill>
              </a:rPr>
              <a:t>Работа в парах</a:t>
            </a:r>
            <a:endParaRPr lang="ru-RU" sz="4000" b="1" i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2100" y="3942348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31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Физкультминутка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5721265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Молодцы !!!</a:t>
            </a:r>
            <a:endParaRPr lang="ru-RU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Светлана\Download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28800"/>
            <a:ext cx="2752001" cy="349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12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RCTR0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4276725"/>
            <a:ext cx="25400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2555875" y="188913"/>
            <a:ext cx="6300788" cy="1441450"/>
          </a:xfrm>
          <a:prstGeom prst="wedgeRoundRectCallout">
            <a:avLst>
              <a:gd name="adj1" fmla="val 29593"/>
              <a:gd name="adj2" fmla="val 240750"/>
              <a:gd name="adj3" fmla="val 16667"/>
            </a:avLst>
          </a:prstGeom>
          <a:gradFill rotWithShape="1">
            <a:gsLst>
              <a:gs pos="0">
                <a:srgbClr val="CCFFCC">
                  <a:gamma/>
                  <a:tint val="0"/>
                  <a:invGamma/>
                </a:srgbClr>
              </a:gs>
              <a:gs pos="100000">
                <a:srgbClr val="CCFFCC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CC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8000"/>
                </a:solidFill>
                <a:latin typeface="Georgia" pitchFamily="18" charset="0"/>
              </a:rPr>
              <a:t>Проверка.</a:t>
            </a:r>
            <a:endParaRPr lang="ru-RU" sz="2800" b="1" i="1" dirty="0" smtClean="0">
              <a:solidFill>
                <a:srgbClr val="008000"/>
              </a:solidFill>
              <a:latin typeface="Georgia" pitchFamily="18" charset="0"/>
            </a:endParaRP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827088" y="2349500"/>
            <a:ext cx="2952750" cy="693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16 - ( - 3) =</a:t>
            </a:r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1331913" y="3284538"/>
            <a:ext cx="244792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-92 - 11 =</a:t>
            </a:r>
          </a:p>
        </p:txBody>
      </p:sp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900113" y="4149725"/>
            <a:ext cx="2879725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15 – (-18) =</a:t>
            </a:r>
          </a:p>
        </p:txBody>
      </p:sp>
      <p:sp>
        <p:nvSpPr>
          <p:cNvPr id="9225" name="WordArt 9"/>
          <p:cNvSpPr>
            <a:spLocks noChangeArrowheads="1" noChangeShapeType="1" noTextEdit="1"/>
          </p:cNvSpPr>
          <p:nvPr/>
        </p:nvSpPr>
        <p:spPr bwMode="auto">
          <a:xfrm>
            <a:off x="611188" y="4941888"/>
            <a:ext cx="3149600" cy="693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-44 </a:t>
            </a:r>
            <a:r>
              <a:rPr lang="ru-RU" sz="3600" b="1" kern="10" dirty="0" smtClean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– 56 </a:t>
            </a:r>
            <a:r>
              <a:rPr lang="ru-RU" sz="3600" b="1" kern="10" dirty="0" smtClean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3995738" y="2133600"/>
            <a:ext cx="1584325" cy="11303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</a:rPr>
              <a:t>19</a:t>
            </a:r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>
            <a:off x="3995738" y="3068638"/>
            <a:ext cx="1584325" cy="11303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</a:rPr>
              <a:t>-103</a:t>
            </a:r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auto">
          <a:xfrm>
            <a:off x="3995738" y="3933825"/>
            <a:ext cx="1584325" cy="11303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</a:rPr>
              <a:t>33</a:t>
            </a:r>
          </a:p>
        </p:txBody>
      </p:sp>
      <p:sp>
        <p:nvSpPr>
          <p:cNvPr id="9230" name="AutoShape 14"/>
          <p:cNvSpPr>
            <a:spLocks noChangeArrowheads="1"/>
          </p:cNvSpPr>
          <p:nvPr/>
        </p:nvSpPr>
        <p:spPr bwMode="auto">
          <a:xfrm>
            <a:off x="3924300" y="4797425"/>
            <a:ext cx="1584325" cy="11303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</a:rPr>
              <a:t>-100</a:t>
            </a:r>
          </a:p>
        </p:txBody>
      </p:sp>
    </p:spTree>
    <p:extLst>
      <p:ext uri="{BB962C8B-B14F-4D97-AF65-F5344CB8AC3E}">
        <p14:creationId xmlns:p14="http://schemas.microsoft.com/office/powerpoint/2010/main" val="164618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2" grpId="0" animBg="1"/>
      <p:bldP spid="9223" grpId="0" animBg="1"/>
      <p:bldP spid="9224" grpId="0" animBg="1"/>
      <p:bldP spid="9225" grpId="0" animBg="1"/>
      <p:bldP spid="9227" grpId="0" animBg="1"/>
      <p:bldP spid="9228" grpId="0" animBg="1"/>
      <p:bldP spid="9229" grpId="0" animBg="1"/>
      <p:bldP spid="92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Светлана\Downloads\2247201-fe5fd93504a4c2f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" y="-459432"/>
            <a:ext cx="9239425" cy="7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5760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Работа с учебником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7704855" cy="2457564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</a:rPr>
              <a:t>Прочитать правило из учебника </a:t>
            </a:r>
            <a:r>
              <a:rPr lang="ru-RU" sz="4000" b="1" u="sng" dirty="0" smtClean="0">
                <a:solidFill>
                  <a:srgbClr val="FF0000"/>
                </a:solidFill>
              </a:rPr>
              <a:t>стр. 185.</a:t>
            </a:r>
            <a:endParaRPr lang="ru-RU" sz="4000" b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088" y="2369761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 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3788" y="3680738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B050"/>
                </a:solidFill>
              </a:rPr>
              <a:t>Прочитать примечание автора</a:t>
            </a:r>
            <a:endParaRPr lang="ru-RU" sz="4000" b="1" i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2100" y="3942348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5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Светлана\Downloads\2247201-fe5fd93504a4c2f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" y="-459432"/>
            <a:ext cx="9239425" cy="7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64088" y="2369761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 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3788" y="3680738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i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2100" y="3942348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10" name="AutoShape 5"/>
          <p:cNvSpPr>
            <a:spLocks noGrp="1" noChangeArrowheads="1"/>
          </p:cNvSpPr>
          <p:nvPr>
            <p:ph type="ctrTitle"/>
          </p:nvPr>
        </p:nvSpPr>
        <p:spPr bwMode="auto">
          <a:xfrm>
            <a:off x="900113" y="25400"/>
            <a:ext cx="7772400" cy="1470025"/>
          </a:xfrm>
          <a:prstGeom prst="wedgeRoundRectCallout">
            <a:avLst>
              <a:gd name="adj1" fmla="val -50906"/>
              <a:gd name="adj2" fmla="val 65724"/>
              <a:gd name="adj3" fmla="val 16667"/>
            </a:avLst>
          </a:prstGeom>
          <a:gradFill rotWithShape="1">
            <a:gsLst>
              <a:gs pos="0">
                <a:srgbClr val="FFFF99">
                  <a:gamma/>
                  <a:tint val="0"/>
                  <a:invGamma/>
                </a:srgbClr>
              </a:gs>
              <a:gs pos="100000">
                <a:srgbClr val="FFFF99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 i="1" dirty="0">
                <a:solidFill>
                  <a:schemeClr val="accent2"/>
                </a:solidFill>
                <a:latin typeface="Georgia" pitchFamily="18" charset="0"/>
              </a:rPr>
              <a:t>Что значит  из  числа  а  вычесть  число  </a:t>
            </a:r>
            <a:r>
              <a:rPr lang="en-US" sz="2800" b="1" i="1" dirty="0">
                <a:solidFill>
                  <a:schemeClr val="accent2"/>
                </a:solidFill>
                <a:latin typeface="Georgia" pitchFamily="18" charset="0"/>
              </a:rPr>
              <a:t>b</a:t>
            </a:r>
            <a:r>
              <a:rPr lang="ru-RU" sz="2800" b="1" i="1" dirty="0">
                <a:solidFill>
                  <a:schemeClr val="accent2"/>
                </a:solidFill>
                <a:latin typeface="Georgia" pitchFamily="18" charset="0"/>
              </a:rPr>
              <a:t> ?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2452688"/>
            <a:ext cx="7351713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37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Светлана\Downloads\2247201-fe5fd93504a4c2f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" y="-459432"/>
            <a:ext cx="9239425" cy="7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5760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Вычислите: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7704855" cy="2457564"/>
          </a:xfrm>
        </p:spPr>
        <p:txBody>
          <a:bodyPr>
            <a:normAutofit/>
          </a:bodyPr>
          <a:lstStyle/>
          <a:p>
            <a:pPr algn="l"/>
            <a:endParaRPr lang="ru-RU" sz="4000" b="1" dirty="0" smtClean="0">
              <a:solidFill>
                <a:srgbClr val="FF0000"/>
              </a:solidFill>
            </a:endParaRPr>
          </a:p>
          <a:p>
            <a:pPr algn="l"/>
            <a:r>
              <a:rPr lang="ru-RU" sz="4000" b="1" dirty="0" smtClean="0">
                <a:solidFill>
                  <a:srgbClr val="FF0000"/>
                </a:solidFill>
              </a:rPr>
              <a:t>23- 45+(-32)=23+(-45)+(-32)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0312" y="2204864"/>
            <a:ext cx="93610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 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2100" y="3942348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3389" y="2297197"/>
            <a:ext cx="705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-54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5736" y="4077072"/>
            <a:ext cx="5620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  <a:t>Молодцы!!!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81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Светлана\Downloads\image.ph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09550"/>
            <a:ext cx="9753600" cy="72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955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Итоги урока: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B050"/>
                </a:solidFill>
              </a:rPr>
              <a:t>Что сегодня вы изучили на уроке?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B050"/>
                </a:solidFill>
              </a:rPr>
              <a:t>Как вычесть два числа с разными знаками?</a:t>
            </a:r>
          </a:p>
          <a:p>
            <a:pPr marL="0" indent="0">
              <a:buNone/>
            </a:pPr>
            <a:endParaRPr lang="ru-RU" dirty="0"/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</a:rPr>
              <a:t>Заполните лист самоконтроля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</a:rPr>
              <a:t>Сдайте листы с лабораторными работами.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09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Светлана\Downloads\image.ph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09550"/>
            <a:ext cx="9753600" cy="72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955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Домашнее задание: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Стр. 185 п.34 читать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№ 1109 (а-д), №1107(2).</a:t>
            </a:r>
          </a:p>
        </p:txBody>
      </p:sp>
    </p:spTree>
    <p:extLst>
      <p:ext uri="{BB962C8B-B14F-4D97-AF65-F5344CB8AC3E}">
        <p14:creationId xmlns:p14="http://schemas.microsoft.com/office/powerpoint/2010/main" val="55987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3409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Светлана\Downloads\image.ph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09550"/>
            <a:ext cx="9753600" cy="72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628800"/>
            <a:ext cx="5652120" cy="13681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Французский математик предложил геометрическое истолкование положительных и отрицательных чисел – ввел координатную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прямую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4797152"/>
            <a:ext cx="6139204" cy="50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2880320" cy="320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12976"/>
            <a:ext cx="3050977" cy="295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01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ветлана\Downloads\2247201-fe5fd93504a4c2f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623" y="0"/>
            <a:ext cx="9953131" cy="702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Найди ошибку: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0070C0"/>
                </a:solidFill>
              </a:rPr>
              <a:t>1) -7 + 23 = 16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2) 32 +(-5) = 37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3) 21,5 + (-24) = 2,5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4) – 15  + (-12,7)  = -27,7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5) – 36 + 2,48 = 33,52</a:t>
            </a:r>
          </a:p>
        </p:txBody>
      </p:sp>
    </p:spTree>
    <p:extLst>
      <p:ext uri="{BB962C8B-B14F-4D97-AF65-F5344CB8AC3E}">
        <p14:creationId xmlns:p14="http://schemas.microsoft.com/office/powerpoint/2010/main" val="164860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ветлана\Downloads\2247201-fe5fd93504a4c2f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623" y="0"/>
            <a:ext cx="9953131" cy="702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Найди ошибку: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0070C0"/>
                </a:solidFill>
              </a:rPr>
              <a:t>1) -7 + 23 = 16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2) 32 +(-5) = </a:t>
            </a:r>
            <a:r>
              <a:rPr lang="ru-RU" sz="4000" b="1" dirty="0" smtClean="0">
                <a:solidFill>
                  <a:srgbClr val="FF0000"/>
                </a:solidFill>
              </a:rPr>
              <a:t>27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3) 21,5 + (-24) = </a:t>
            </a:r>
            <a:r>
              <a:rPr lang="ru-RU" sz="4000" b="1" dirty="0" smtClean="0">
                <a:solidFill>
                  <a:srgbClr val="FF0000"/>
                </a:solidFill>
              </a:rPr>
              <a:t>-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2,5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4) – 15  + (-12,7)  = -27,7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5) – 36 + 2,48 = </a:t>
            </a:r>
            <a:r>
              <a:rPr lang="ru-RU" sz="4000" b="1" dirty="0" smtClean="0">
                <a:solidFill>
                  <a:srgbClr val="FF0000"/>
                </a:solidFill>
              </a:rPr>
              <a:t>- 33,52</a:t>
            </a:r>
            <a:endParaRPr lang="ru-RU" sz="4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90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Светлана\Downloads\2247201-fe5fd93504a4c2f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" y="-459432"/>
            <a:ext cx="9239425" cy="7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576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Заполните пропуски: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687116"/>
            <a:ext cx="2924826" cy="2317948"/>
          </a:xfrm>
        </p:spPr>
        <p:txBody>
          <a:bodyPr>
            <a:normAutofit fontScale="92500" lnSpcReduction="20000"/>
          </a:bodyPr>
          <a:lstStyle/>
          <a:p>
            <a:pPr lvl="0" algn="l"/>
            <a:r>
              <a:rPr lang="ru-RU" b="1" dirty="0">
                <a:solidFill>
                  <a:srgbClr val="7030A0"/>
                </a:solidFill>
              </a:rPr>
              <a:t>-5 + (-13) = </a:t>
            </a:r>
            <a:r>
              <a:rPr lang="ru-RU" b="1" dirty="0" smtClean="0">
                <a:solidFill>
                  <a:srgbClr val="7030A0"/>
                </a:solidFill>
              </a:rPr>
              <a:t>?</a:t>
            </a:r>
          </a:p>
          <a:p>
            <a:pPr lvl="0" algn="l"/>
            <a:endParaRPr lang="ru-RU" b="1" dirty="0">
              <a:solidFill>
                <a:srgbClr val="7030A0"/>
              </a:solidFill>
            </a:endParaRPr>
          </a:p>
          <a:p>
            <a:pPr lvl="0" algn="l"/>
            <a:r>
              <a:rPr lang="ru-RU" b="1" dirty="0">
                <a:solidFill>
                  <a:srgbClr val="7030A0"/>
                </a:solidFill>
              </a:rPr>
              <a:t>  -3 +( ?) = -</a:t>
            </a:r>
            <a:r>
              <a:rPr lang="ru-RU" b="1" dirty="0" smtClean="0">
                <a:solidFill>
                  <a:srgbClr val="7030A0"/>
                </a:solidFill>
              </a:rPr>
              <a:t>15</a:t>
            </a:r>
          </a:p>
          <a:p>
            <a:pPr lvl="0" algn="l"/>
            <a:endParaRPr lang="ru-RU" b="1" dirty="0">
              <a:solidFill>
                <a:srgbClr val="7030A0"/>
              </a:solidFill>
            </a:endParaRPr>
          </a:p>
          <a:p>
            <a:pPr lvl="0" algn="l"/>
            <a:r>
              <a:rPr lang="ru-RU" b="1" dirty="0">
                <a:solidFill>
                  <a:srgbClr val="7030A0"/>
                </a:solidFill>
              </a:rPr>
              <a:t>( ?) + (-6) = </a:t>
            </a:r>
            <a:r>
              <a:rPr lang="ru-RU" b="1" dirty="0" smtClean="0">
                <a:solidFill>
                  <a:srgbClr val="7030A0"/>
                </a:solidFill>
              </a:rPr>
              <a:t>49</a:t>
            </a:r>
            <a:endParaRPr lang="ru-RU" b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23928" y="1454943"/>
            <a:ext cx="1080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- 28</a:t>
            </a:r>
            <a:endParaRPr lang="ru-RU" sz="4000" b="1" dirty="0" smtClean="0">
              <a:solidFill>
                <a:srgbClr val="00B050"/>
              </a:solidFill>
            </a:endParaRPr>
          </a:p>
          <a:p>
            <a:endParaRPr lang="ru-RU" sz="40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84458" y="2424439"/>
            <a:ext cx="972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-12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675" y="3356992"/>
            <a:ext cx="1290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  </a:t>
            </a:r>
            <a:r>
              <a:rPr lang="ru-RU" sz="4000" b="1" dirty="0" smtClean="0">
                <a:solidFill>
                  <a:srgbClr val="00B050"/>
                </a:solidFill>
              </a:rPr>
              <a:t>-43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68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Светлана\Downloads\2247201-fe5fd93504a4c2f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" y="-459432"/>
            <a:ext cx="9239425" cy="7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5760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Смотрины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7704855" cy="3600400"/>
          </a:xfrm>
        </p:spPr>
        <p:txBody>
          <a:bodyPr>
            <a:normAutofit lnSpcReduction="10000"/>
          </a:bodyPr>
          <a:lstStyle/>
          <a:p>
            <a:pPr marL="742950" indent="-742950">
              <a:buAutoNum type="arabicPlain" startAt="12"/>
            </a:pPr>
            <a:r>
              <a:rPr lang="ru-RU" sz="4000" b="1" dirty="0" smtClean="0">
                <a:solidFill>
                  <a:srgbClr val="FF0000"/>
                </a:solidFill>
              </a:rPr>
              <a:t>- 7      1,5       - 3,42</a:t>
            </a:r>
          </a:p>
          <a:p>
            <a:pPr marL="742950" indent="-742950">
              <a:buAutoNum type="arabicPlain" startAt="12"/>
            </a:pPr>
            <a:endParaRPr lang="ru-RU" sz="4000" b="1" dirty="0" smtClean="0">
              <a:solidFill>
                <a:srgbClr val="FF0000"/>
              </a:solidFill>
            </a:endParaRPr>
          </a:p>
          <a:p>
            <a:r>
              <a:rPr lang="ru-RU" sz="4000" b="1" dirty="0" smtClean="0">
                <a:solidFill>
                  <a:srgbClr val="00B050"/>
                </a:solidFill>
              </a:rPr>
              <a:t>-1,5    7     3,42     - 12</a:t>
            </a:r>
          </a:p>
          <a:p>
            <a:pPr marL="571500" indent="-571500">
              <a:buFontTx/>
              <a:buChar char="-"/>
            </a:pPr>
            <a:r>
              <a:rPr lang="ru-RU" sz="4000" b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ru-RU" sz="4800" b="1" dirty="0" smtClean="0">
                <a:solidFill>
                  <a:srgbClr val="00B0F0"/>
                </a:solidFill>
              </a:rPr>
              <a:t>0</a:t>
            </a:r>
          </a:p>
          <a:p>
            <a:pPr algn="l"/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088" y="2369761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 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6232" y="3180961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2100" y="3942348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48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Светлана\Downloads\2247201-fe5fd93504a4c2f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" y="-459432"/>
            <a:ext cx="9239425" cy="7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04664"/>
            <a:ext cx="7704855" cy="4680520"/>
          </a:xfrm>
        </p:spPr>
        <p:txBody>
          <a:bodyPr>
            <a:normAutofit fontScale="92500" lnSpcReduction="10000"/>
          </a:bodyPr>
          <a:lstStyle/>
          <a:p>
            <a:r>
              <a:rPr lang="ru-RU" sz="4100" b="1" dirty="0">
                <a:solidFill>
                  <a:srgbClr val="7030A0"/>
                </a:solidFill>
              </a:rPr>
              <a:t>Даны числа:</a:t>
            </a:r>
          </a:p>
          <a:p>
            <a:pPr lvl="0" algn="l"/>
            <a:r>
              <a:rPr lang="ru-RU" sz="4100" b="1" dirty="0">
                <a:solidFill>
                  <a:srgbClr val="00B050"/>
                </a:solidFill>
              </a:rPr>
              <a:t>- 6 ; - 12 ; </a:t>
            </a:r>
            <a:r>
              <a:rPr lang="ru-RU" sz="4100" b="1" dirty="0" smtClean="0">
                <a:solidFill>
                  <a:srgbClr val="00B050"/>
                </a:solidFill>
              </a:rPr>
              <a:t> 15;  4 </a:t>
            </a:r>
            <a:r>
              <a:rPr lang="ru-RU" sz="4100" b="1" dirty="0">
                <a:solidFill>
                  <a:srgbClr val="00B050"/>
                </a:solidFill>
              </a:rPr>
              <a:t>; - 8 ; - 9</a:t>
            </a:r>
          </a:p>
          <a:p>
            <a:pPr lvl="0" algn="l"/>
            <a:r>
              <a:rPr lang="ru-RU" sz="4100" b="1" dirty="0">
                <a:solidFill>
                  <a:srgbClr val="00B050"/>
                </a:solidFill>
              </a:rPr>
              <a:t>-2 ; - 6 ; - </a:t>
            </a:r>
            <a:r>
              <a:rPr lang="ru-RU" sz="4100" b="1" dirty="0" smtClean="0">
                <a:solidFill>
                  <a:srgbClr val="00B050"/>
                </a:solidFill>
              </a:rPr>
              <a:t>8;   9 </a:t>
            </a:r>
            <a:r>
              <a:rPr lang="ru-RU" sz="4100" b="1" dirty="0">
                <a:solidFill>
                  <a:srgbClr val="00B050"/>
                </a:solidFill>
              </a:rPr>
              <a:t>; -10 ; - 12</a:t>
            </a:r>
          </a:p>
          <a:p>
            <a:pPr algn="l">
              <a:lnSpc>
                <a:spcPct val="110000"/>
              </a:lnSpc>
            </a:pPr>
            <a:r>
              <a:rPr lang="ru-RU" sz="3500" b="1" dirty="0">
                <a:solidFill>
                  <a:srgbClr val="0070C0"/>
                </a:solidFill>
              </a:rPr>
              <a:t>а) назовите модуль каждого числа;</a:t>
            </a:r>
            <a:br>
              <a:rPr lang="ru-RU" sz="3500" b="1" dirty="0">
                <a:solidFill>
                  <a:srgbClr val="0070C0"/>
                </a:solidFill>
              </a:rPr>
            </a:br>
            <a:r>
              <a:rPr lang="ru-RU" sz="3500" b="1" dirty="0">
                <a:solidFill>
                  <a:srgbClr val="FF0000"/>
                </a:solidFill>
              </a:rPr>
              <a:t>б) назовите в каждой строчке число, модуль которого больше;</a:t>
            </a:r>
            <a:br>
              <a:rPr lang="ru-RU" sz="3500" b="1" dirty="0">
                <a:solidFill>
                  <a:srgbClr val="FF0000"/>
                </a:solidFill>
              </a:rPr>
            </a:br>
            <a:r>
              <a:rPr lang="ru-RU" sz="3500" b="1" dirty="0">
                <a:solidFill>
                  <a:srgbClr val="7030A0"/>
                </a:solidFill>
              </a:rPr>
              <a:t>в) назовите в каждой строчке знак числа, модуль которого больше.</a:t>
            </a:r>
          </a:p>
          <a:p>
            <a:pPr algn="l"/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088" y="2369761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 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6232" y="3180961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2" y="3948800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2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Светлана\Downloads\2247201-fe5fd93504a4c2f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" y="-459432"/>
            <a:ext cx="9239425" cy="7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576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Разгадайте анаграммы: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687116"/>
            <a:ext cx="3240360" cy="3024336"/>
          </a:xfrm>
        </p:spPr>
        <p:txBody>
          <a:bodyPr>
            <a:normAutofit fontScale="92500"/>
          </a:bodyPr>
          <a:lstStyle/>
          <a:p>
            <a:pPr algn="l"/>
            <a:r>
              <a:rPr lang="ru-RU" sz="4000" b="1" dirty="0" err="1" smtClean="0">
                <a:solidFill>
                  <a:schemeClr val="tx2"/>
                </a:solidFill>
              </a:rPr>
              <a:t>сла-чи</a:t>
            </a:r>
            <a:r>
              <a:rPr lang="ru-RU" sz="4000" b="1" dirty="0" smtClean="0">
                <a:solidFill>
                  <a:schemeClr val="tx2"/>
                </a:solidFill>
              </a:rPr>
              <a:t>                          </a:t>
            </a:r>
            <a:endParaRPr lang="ru-RU" sz="4000" b="1" dirty="0">
              <a:solidFill>
                <a:schemeClr val="tx2"/>
              </a:solidFill>
            </a:endParaRPr>
          </a:p>
          <a:p>
            <a:pPr algn="l"/>
            <a:r>
              <a:rPr lang="ru-RU" sz="4000" b="1" dirty="0" err="1" smtClean="0">
                <a:solidFill>
                  <a:schemeClr val="tx2"/>
                </a:solidFill>
              </a:rPr>
              <a:t>ки-зна</a:t>
            </a:r>
            <a:endParaRPr lang="ru-RU" sz="4000" b="1" dirty="0" smtClean="0">
              <a:solidFill>
                <a:schemeClr val="tx2"/>
              </a:solidFill>
            </a:endParaRPr>
          </a:p>
          <a:p>
            <a:pPr algn="l"/>
            <a:r>
              <a:rPr lang="ru-RU" sz="4000" b="1" dirty="0" err="1" smtClean="0">
                <a:solidFill>
                  <a:schemeClr val="tx2"/>
                </a:solidFill>
              </a:rPr>
              <a:t>ние</a:t>
            </a:r>
            <a:r>
              <a:rPr lang="ru-RU" sz="4000" b="1" dirty="0" smtClean="0">
                <a:solidFill>
                  <a:schemeClr val="tx2"/>
                </a:solidFill>
              </a:rPr>
              <a:t>-та-</a:t>
            </a:r>
            <a:r>
              <a:rPr lang="ru-RU" sz="4000" b="1" dirty="0" err="1" smtClean="0">
                <a:solidFill>
                  <a:schemeClr val="tx2"/>
                </a:solidFill>
              </a:rPr>
              <a:t>чи</a:t>
            </a:r>
            <a:r>
              <a:rPr lang="ru-RU" sz="4000" b="1" dirty="0" smtClean="0">
                <a:solidFill>
                  <a:schemeClr val="tx2"/>
                </a:solidFill>
              </a:rPr>
              <a:t>-вы</a:t>
            </a:r>
          </a:p>
          <a:p>
            <a:pPr algn="l"/>
            <a:r>
              <a:rPr lang="ru-RU" sz="4000" b="1" dirty="0" smtClean="0">
                <a:solidFill>
                  <a:schemeClr val="tx2"/>
                </a:solidFill>
              </a:rPr>
              <a:t>е-</a:t>
            </a:r>
            <a:r>
              <a:rPr lang="ru-RU" sz="4000" b="1" dirty="0" err="1" smtClean="0">
                <a:solidFill>
                  <a:schemeClr val="tx2"/>
                </a:solidFill>
              </a:rPr>
              <a:t>ны</a:t>
            </a:r>
            <a:r>
              <a:rPr lang="ru-RU" sz="4000" b="1" dirty="0" smtClean="0">
                <a:solidFill>
                  <a:schemeClr val="tx2"/>
                </a:solidFill>
              </a:rPr>
              <a:t>-раз</a:t>
            </a:r>
            <a:endParaRPr lang="ru-RU" sz="4000" b="1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08104" y="1700808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B050"/>
                </a:solidFill>
              </a:rPr>
              <a:t>ч</a:t>
            </a:r>
            <a:r>
              <a:rPr lang="ru-RU" sz="4000" b="1" dirty="0" smtClean="0">
                <a:solidFill>
                  <a:srgbClr val="00B050"/>
                </a:solidFill>
              </a:rPr>
              <a:t>исла</a:t>
            </a:r>
          </a:p>
          <a:p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3035120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вычитание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0231" y="2413146"/>
            <a:ext cx="2804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  знаки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3608110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разные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02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Светлана\Downloads\kalendar-fon-dlya-prezentaci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94" y="0"/>
            <a:ext cx="917029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2653" y="198953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Вычитание чисел с разными знаками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50842" y="3861048"/>
            <a:ext cx="1272886" cy="122413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</a:rPr>
              <a:t>+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95936" y="3861048"/>
            <a:ext cx="1274440" cy="122413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rgbClr val="FFFF00"/>
                </a:solidFill>
              </a:rPr>
              <a:t>-</a:t>
            </a:r>
            <a:endParaRPr lang="ru-RU" sz="8800" b="1" dirty="0">
              <a:solidFill>
                <a:srgbClr val="FFFF00"/>
              </a:solidFill>
            </a:endParaRPr>
          </a:p>
        </p:txBody>
      </p:sp>
      <p:sp>
        <p:nvSpPr>
          <p:cNvPr id="8" name="Минус 7"/>
          <p:cNvSpPr/>
          <p:nvPr/>
        </p:nvSpPr>
        <p:spPr>
          <a:xfrm>
            <a:off x="2611590" y="3861048"/>
            <a:ext cx="108012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 9"/>
          <p:cNvSpPr/>
          <p:nvPr/>
        </p:nvSpPr>
        <p:spPr>
          <a:xfrm>
            <a:off x="6012160" y="3912096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4288" y="3429000"/>
            <a:ext cx="1008112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ru-RU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519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918</TotalTime>
  <Words>411</Words>
  <Application>Microsoft Office PowerPoint</Application>
  <PresentationFormat>Экран (4:3)</PresentationFormat>
  <Paragraphs>95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2_Оформление по умолчанию</vt:lpstr>
      <vt:lpstr>Для того чтобы усовершенствовать ум, надо больше размышлять, чем заучивать.   Р.Декарт </vt:lpstr>
      <vt:lpstr>Французский математик предложил геометрическое истолкование положительных и отрицательных чисел – ввел координатную прямую. </vt:lpstr>
      <vt:lpstr>Найди ошибку:</vt:lpstr>
      <vt:lpstr>Найди ошибку:</vt:lpstr>
      <vt:lpstr>Заполните пропуски:</vt:lpstr>
      <vt:lpstr>Смотрины </vt:lpstr>
      <vt:lpstr>Презентация PowerPoint</vt:lpstr>
      <vt:lpstr>Разгадайте анаграммы:</vt:lpstr>
      <vt:lpstr>Вычитание чисел с разными знаками</vt:lpstr>
      <vt:lpstr> Основные этапы урока:</vt:lpstr>
      <vt:lpstr>Лабораторно-практическая работа</vt:lpstr>
      <vt:lpstr>Физкультминутка</vt:lpstr>
      <vt:lpstr>Презентация PowerPoint</vt:lpstr>
      <vt:lpstr>Работа с учебником</vt:lpstr>
      <vt:lpstr>Что значит  из  числа  а  вычесть  число  b ?</vt:lpstr>
      <vt:lpstr>Вычислите:</vt:lpstr>
      <vt:lpstr>Итоги урока:</vt:lpstr>
      <vt:lpstr>Домашнее задание: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43</cp:revision>
  <dcterms:created xsi:type="dcterms:W3CDTF">2013-02-17T16:20:55Z</dcterms:created>
  <dcterms:modified xsi:type="dcterms:W3CDTF">2013-02-18T20:47:07Z</dcterms:modified>
</cp:coreProperties>
</file>