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9" r:id="rId3"/>
    <p:sldId id="343" r:id="rId4"/>
    <p:sldId id="330" r:id="rId5"/>
    <p:sldId id="331" r:id="rId6"/>
    <p:sldId id="345" r:id="rId7"/>
    <p:sldId id="344" r:id="rId8"/>
    <p:sldId id="327" r:id="rId9"/>
    <p:sldId id="339" r:id="rId10"/>
    <p:sldId id="346" r:id="rId11"/>
    <p:sldId id="321" r:id="rId12"/>
    <p:sldId id="315" r:id="rId13"/>
    <p:sldId id="340" r:id="rId14"/>
    <p:sldId id="342" r:id="rId15"/>
    <p:sldId id="336" r:id="rId16"/>
    <p:sldId id="341" r:id="rId17"/>
    <p:sldId id="309" r:id="rId1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74B07B"/>
    <a:srgbClr val="339933"/>
    <a:srgbClr val="85CA5E"/>
    <a:srgbClr val="A6F2A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9" autoAdjust="0"/>
  </p:normalViewPr>
  <p:slideViewPr>
    <p:cSldViewPr>
      <p:cViewPr>
        <p:scale>
          <a:sx n="63" d="100"/>
          <a:sy n="63" d="100"/>
        </p:scale>
        <p:origin x="-1182" y="-62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1170" y="256070"/>
            <a:ext cx="12110829" cy="877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6659" y="436371"/>
            <a:ext cx="11498681" cy="4965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6659" y="436371"/>
            <a:ext cx="11498681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25116" y="1337817"/>
            <a:ext cx="8541766" cy="2195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COBOKSGROUP.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hyperlink" Target="http://st03.kakprosto.ru/images/article/2014/7/31/1_53eb340a596a553eb340a596e5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4" b="18471"/>
          <a:stretch/>
        </p:blipFill>
        <p:spPr>
          <a:xfrm>
            <a:off x="-30480" y="1"/>
            <a:ext cx="12222479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810000"/>
            <a:ext cx="11430000" cy="37918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природоохранный </a:t>
            </a:r>
            <a:r>
              <a:rPr lang="ru-RU" spc="-1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«Экобокс</a:t>
            </a:r>
            <a: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подход к сбору опасных бытовых отходов на территории Российской Федерации</a:t>
            </a:r>
            <a:b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spc="-10" dirty="0" smtClean="0">
                <a:solidFill>
                  <a:schemeClr val="tx1"/>
                </a:solidFill>
              </a:rPr>
              <a:t/>
            </a:r>
            <a:br>
              <a:rPr lang="ru-RU" sz="2400" spc="-10" dirty="0" smtClean="0">
                <a:solidFill>
                  <a:schemeClr val="tx1"/>
                </a:solidFill>
              </a:rPr>
            </a:br>
            <a:endParaRPr lang="ru-RU" sz="2400" spc="-1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10518" y="15241"/>
            <a:ext cx="2340482" cy="3429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6070"/>
            <a:ext cx="12192000" cy="877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515600" y="56896"/>
            <a:ext cx="1411730" cy="1871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779270" y="487259"/>
            <a:ext cx="9263890" cy="41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 smtClean="0">
                <a:solidFill>
                  <a:srgbClr val="FFFFFF"/>
                </a:solidFill>
                <a:latin typeface="Times New Roman" pitchFamily="16" charset="0"/>
              </a:rPr>
              <a:t>Контейнеры для раздельного сбора отходов</a:t>
            </a:r>
            <a:endParaRPr lang="ru-RU" altLang="ru-RU" sz="2400" b="1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6" name="Рисунок 5" descr="&amp;Kcy;&amp;ocy;&amp;ncy;&amp;tcy;&amp;iecy;&amp;jcy;&amp;ncy;&amp;iecy;&amp;rcy;&amp;ycy; &amp;dcy;&amp;lcy;&amp;yacy; &amp;pcy;&amp;lcy;&amp;acy;&amp;tcy;&amp;icy;&amp;kcy;&amp;ocy;&amp;vcy;&amp;ycy;&amp;khcy; &amp;ocy;&amp;tcy;&amp;khcy;&amp;ocy;&amp;dcy;&amp;ocy;&amp;v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12" y="2214554"/>
            <a:ext cx="669140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9074" y="2214554"/>
            <a:ext cx="264320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89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6070"/>
            <a:ext cx="12192000" cy="877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515600" y="56896"/>
            <a:ext cx="1411730" cy="1871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779270" y="487259"/>
            <a:ext cx="9263890" cy="41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 smtClean="0">
                <a:solidFill>
                  <a:srgbClr val="FFFFFF"/>
                </a:solidFill>
                <a:latin typeface="Times New Roman" pitchFamily="16" charset="0"/>
              </a:rPr>
              <a:t>Контейнеры «экобокс»</a:t>
            </a:r>
            <a:endParaRPr lang="ru-RU" altLang="ru-RU" sz="2400" b="1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7" b="11367"/>
          <a:stretch/>
        </p:blipFill>
        <p:spPr>
          <a:xfrm>
            <a:off x="198120" y="1447800"/>
            <a:ext cx="10259033" cy="496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9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6070"/>
            <a:ext cx="12192000" cy="877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94510" y="349117"/>
            <a:ext cx="9263890" cy="78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 smtClean="0">
                <a:solidFill>
                  <a:srgbClr val="FFFFFF"/>
                </a:solidFill>
                <a:latin typeface="Times New Roman" pitchFamily="16" charset="0"/>
              </a:rPr>
              <a:t>Решение: Всероссийский </a:t>
            </a:r>
            <a:r>
              <a:rPr lang="ru-RU" altLang="ru-RU" sz="2400" b="1" dirty="0">
                <a:solidFill>
                  <a:srgbClr val="FFFFFF"/>
                </a:solidFill>
                <a:latin typeface="Times New Roman" pitchFamily="16" charset="0"/>
              </a:rPr>
              <a:t>природоохранный социальный проект «Экобокс</a:t>
            </a:r>
            <a:r>
              <a:rPr lang="ru-RU" altLang="ru-RU" sz="2400" b="1" dirty="0" smtClean="0">
                <a:solidFill>
                  <a:srgbClr val="FFFFFF"/>
                </a:solidFill>
                <a:latin typeface="Times New Roman" pitchFamily="16" charset="0"/>
              </a:rPr>
              <a:t>»</a:t>
            </a:r>
          </a:p>
        </p:txBody>
      </p:sp>
      <p:pic>
        <p:nvPicPr>
          <p:cNvPr id="1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5" y="2737474"/>
            <a:ext cx="546610" cy="46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5" y="1405548"/>
            <a:ext cx="546610" cy="46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ject 13"/>
          <p:cNvSpPr/>
          <p:nvPr/>
        </p:nvSpPr>
        <p:spPr>
          <a:xfrm>
            <a:off x="10515600" y="56896"/>
            <a:ext cx="1411730" cy="18712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5" y="2147081"/>
            <a:ext cx="546610" cy="46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63930" y="1405548"/>
            <a:ext cx="939927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спектр услуг от безопасного сбора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обезвреживания опасных отходов производства и потребления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класса;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 образовательно-просветительские программы;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мероприятиях, направленных на сохранение окружающей среды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3" y="3657152"/>
            <a:ext cx="11860114" cy="250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6070"/>
            <a:ext cx="12192000" cy="877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515600" y="56896"/>
            <a:ext cx="1411730" cy="1871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65" y="1371600"/>
            <a:ext cx="7938995" cy="5105400"/>
          </a:xfrm>
          <a:prstGeom prst="rect">
            <a:avLst/>
          </a:prstGeom>
        </p:spPr>
      </p:pic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779270" y="487259"/>
            <a:ext cx="9263890" cy="41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 smtClean="0">
                <a:solidFill>
                  <a:srgbClr val="FFFFFF"/>
                </a:solidFill>
                <a:latin typeface="Times New Roman" pitchFamily="16" charset="0"/>
              </a:rPr>
              <a:t>Обслуживание</a:t>
            </a:r>
            <a:endParaRPr lang="ru-RU" altLang="ru-RU" sz="2400" b="1" dirty="0">
              <a:solidFill>
                <a:srgbClr val="FFFFFF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37277"/>
            <a:ext cx="3733800" cy="6123433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256070"/>
            <a:ext cx="12192000" cy="877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017818" y="487258"/>
            <a:ext cx="9263890" cy="41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 smtClean="0">
                <a:solidFill>
                  <a:srgbClr val="FFFFFF"/>
                </a:solidFill>
                <a:latin typeface="Times New Roman" pitchFamily="16" charset="0"/>
              </a:rPr>
              <a:t>Сдал батарейку – спас ежика!</a:t>
            </a:r>
            <a:endParaRPr lang="ru-RU" altLang="ru-RU" sz="2400" b="1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10515600" y="56896"/>
            <a:ext cx="1411730" cy="18712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088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6070"/>
            <a:ext cx="12192000" cy="877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94510" y="487259"/>
            <a:ext cx="9263890" cy="41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SzPct val="100000"/>
            </a:pPr>
            <a:r>
              <a:rPr lang="ru-RU" altLang="ru-RU" sz="2400" b="1" dirty="0">
                <a:solidFill>
                  <a:srgbClr val="FFFFFF"/>
                </a:solidFill>
                <a:latin typeface="Times New Roman" pitchFamily="16" charset="0"/>
              </a:rPr>
              <a:t>Формирование </a:t>
            </a:r>
            <a:r>
              <a:rPr lang="ru-RU" altLang="ru-RU" sz="2400" b="1" dirty="0" smtClean="0">
                <a:solidFill>
                  <a:srgbClr val="FFFFFF"/>
                </a:solidFill>
                <a:latin typeface="Times New Roman" pitchFamily="16" charset="0"/>
              </a:rPr>
              <a:t>экологической </a:t>
            </a:r>
            <a:r>
              <a:rPr lang="ru-RU" altLang="ru-RU" sz="2400" b="1" dirty="0">
                <a:solidFill>
                  <a:srgbClr val="FFFFFF"/>
                </a:solidFill>
                <a:latin typeface="Times New Roman" pitchFamily="16" charset="0"/>
              </a:rPr>
              <a:t>культуры </a:t>
            </a:r>
            <a:r>
              <a:rPr lang="ru-RU" altLang="ru-RU" sz="2400" b="1" dirty="0" smtClean="0">
                <a:solidFill>
                  <a:srgbClr val="FFFFFF"/>
                </a:solidFill>
                <a:latin typeface="Times New Roman" pitchFamily="16" charset="0"/>
              </a:rPr>
              <a:t>населения</a:t>
            </a:r>
            <a:endParaRPr lang="ru-RU" altLang="ru-RU" sz="2400" b="1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21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4" r="12771"/>
          <a:stretch/>
        </p:blipFill>
        <p:spPr bwMode="auto">
          <a:xfrm>
            <a:off x="213360" y="1297909"/>
            <a:ext cx="5588114" cy="531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D:\User\Desktop\на выставку\9-HuzKGIP3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37"/>
          <a:stretch/>
        </p:blipFill>
        <p:spPr bwMode="auto">
          <a:xfrm>
            <a:off x="5974080" y="1282669"/>
            <a:ext cx="4419600" cy="531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13"/>
          <p:cNvSpPr/>
          <p:nvPr/>
        </p:nvSpPr>
        <p:spPr>
          <a:xfrm>
            <a:off x="10515600" y="56896"/>
            <a:ext cx="1411730" cy="18712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95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6070"/>
            <a:ext cx="12192000" cy="877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94510" y="487259"/>
            <a:ext cx="9263890" cy="41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SzPct val="100000"/>
            </a:pPr>
            <a:r>
              <a:rPr lang="ru-RU" altLang="ru-RU" sz="2400" b="1" dirty="0">
                <a:solidFill>
                  <a:srgbClr val="FFFFFF"/>
                </a:solidFill>
                <a:latin typeface="Times New Roman" pitchFamily="16" charset="0"/>
              </a:rPr>
              <a:t>Формирование </a:t>
            </a:r>
            <a:r>
              <a:rPr lang="ru-RU" altLang="ru-RU" sz="2400" b="1" dirty="0" smtClean="0">
                <a:solidFill>
                  <a:srgbClr val="FFFFFF"/>
                </a:solidFill>
                <a:latin typeface="Times New Roman" pitchFamily="16" charset="0"/>
              </a:rPr>
              <a:t>экологической </a:t>
            </a:r>
            <a:r>
              <a:rPr lang="ru-RU" altLang="ru-RU" sz="2400" b="1" dirty="0">
                <a:solidFill>
                  <a:srgbClr val="FFFFFF"/>
                </a:solidFill>
                <a:latin typeface="Times New Roman" pitchFamily="16" charset="0"/>
              </a:rPr>
              <a:t>культуры </a:t>
            </a:r>
            <a:r>
              <a:rPr lang="ru-RU" altLang="ru-RU" sz="2400" b="1" dirty="0" smtClean="0">
                <a:solidFill>
                  <a:srgbClr val="FFFFFF"/>
                </a:solidFill>
                <a:latin typeface="Times New Roman" pitchFamily="16" charset="0"/>
              </a:rPr>
              <a:t>населения</a:t>
            </a:r>
            <a:endParaRPr lang="ru-RU" altLang="ru-RU" sz="2400" b="1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10515600" y="56896"/>
            <a:ext cx="1411730" cy="1871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r="25750"/>
          <a:stretch/>
        </p:blipFill>
        <p:spPr>
          <a:xfrm>
            <a:off x="289560" y="1423571"/>
            <a:ext cx="3855720" cy="47456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0"/>
          <a:stretch/>
        </p:blipFill>
        <p:spPr>
          <a:xfrm>
            <a:off x="4366262" y="1409826"/>
            <a:ext cx="5928360" cy="474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4" b="18471"/>
          <a:stretch/>
        </p:blipFill>
        <p:spPr>
          <a:xfrm>
            <a:off x="-30480" y="1"/>
            <a:ext cx="12222479" cy="6858000"/>
          </a:xfrm>
          <a:prstGeom prst="rect">
            <a:avLst/>
          </a:prstGeom>
        </p:spPr>
      </p:pic>
      <p:sp>
        <p:nvSpPr>
          <p:cNvPr id="6" name="object 3"/>
          <p:cNvSpPr txBox="1">
            <a:spLocks/>
          </p:cNvSpPr>
          <p:nvPr/>
        </p:nvSpPr>
        <p:spPr>
          <a:xfrm>
            <a:off x="1089659" y="3444241"/>
            <a:ext cx="9982200" cy="3508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ctr"/>
            <a:endParaRPr lang="ru-RU" sz="2400" kern="0" spc="-10" dirty="0" smtClean="0">
              <a:solidFill>
                <a:schemeClr val="tx1"/>
              </a:solidFill>
            </a:endParaRPr>
          </a:p>
          <a:p>
            <a:pPr marL="12700" marR="5080" algn="ctr"/>
            <a:r>
              <a:rPr lang="ru-RU" sz="2400" kern="0" spc="-10" dirty="0" smtClean="0">
                <a:solidFill>
                  <a:schemeClr val="tx1"/>
                </a:solidFill>
              </a:rPr>
              <a:t>Всероссийский природоохранный социальный проект «Экобокс»</a:t>
            </a:r>
            <a:endParaRPr lang="ru-RU" kern="0" spc="-10" dirty="0" smtClean="0">
              <a:solidFill>
                <a:schemeClr val="tx1"/>
              </a:solidFill>
            </a:endParaRPr>
          </a:p>
          <a:p>
            <a:pPr marL="12700" marR="5080" algn="ctr"/>
            <a:r>
              <a:rPr lang="ru-RU" kern="0" spc="-10" dirty="0" smtClean="0">
                <a:solidFill>
                  <a:schemeClr val="tx1"/>
                </a:solidFill>
              </a:rPr>
              <a:t>Спасибо за внимание!</a:t>
            </a:r>
          </a:p>
          <a:p>
            <a:pPr marL="12700" marR="5080" algn="ctr"/>
            <a:r>
              <a:rPr lang="ru-RU" sz="2800" kern="0" spc="-10" dirty="0" smtClean="0">
                <a:solidFill>
                  <a:schemeClr val="tx1"/>
                </a:solidFill>
              </a:rPr>
              <a:t>8-800- 755-65-08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dirty="0"/>
              <a:t> </a:t>
            </a:r>
            <a:r>
              <a:rPr lang="ru-RU" sz="2000" kern="0" spc="-10" dirty="0" smtClean="0">
                <a:solidFill>
                  <a:schemeClr val="tx1"/>
                </a:solidFill>
              </a:rPr>
              <a:t>ЭКОБОКС.РФ</a:t>
            </a:r>
            <a:endParaRPr lang="ru-RU" sz="2000" kern="0" spc="-10" dirty="0">
              <a:solidFill>
                <a:schemeClr val="tx1"/>
              </a:solidFill>
            </a:endParaRPr>
          </a:p>
          <a:p>
            <a:pPr marL="12700" marR="5080" algn="ctr"/>
            <a:r>
              <a:rPr lang="en-US" sz="2000" kern="0" spc="-10" dirty="0" smtClean="0">
                <a:solidFill>
                  <a:schemeClr val="tx1"/>
                </a:solidFill>
                <a:hlinkClick r:id="rId3"/>
              </a:rPr>
              <a:t>INFO@ECOBOKSGROUP.RU</a:t>
            </a:r>
            <a:endParaRPr lang="ru-RU" sz="2000" kern="0" spc="-10" dirty="0" smtClean="0">
              <a:solidFill>
                <a:schemeClr val="tx1"/>
              </a:solidFill>
            </a:endParaRPr>
          </a:p>
          <a:p>
            <a:pPr marL="12700" marR="5080" algn="ctr"/>
            <a:endParaRPr lang="en-US" sz="2000" kern="0" spc="-10" dirty="0">
              <a:solidFill>
                <a:schemeClr val="tx1"/>
              </a:solidFill>
            </a:endParaRPr>
          </a:p>
          <a:p>
            <a:pPr marL="12700" marR="5080" algn="ctr"/>
            <a:endParaRPr lang="ru-RU" sz="2800" kern="0" spc="-10" dirty="0">
              <a:solidFill>
                <a:schemeClr val="tx1"/>
              </a:solidFill>
            </a:endParaRPr>
          </a:p>
        </p:txBody>
      </p:sp>
      <p:sp>
        <p:nvSpPr>
          <p:cNvPr id="7" name="object 5"/>
          <p:cNvSpPr/>
          <p:nvPr/>
        </p:nvSpPr>
        <p:spPr>
          <a:xfrm>
            <a:off x="4910518" y="-15243"/>
            <a:ext cx="2340482" cy="3429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63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6070"/>
            <a:ext cx="12192000" cy="877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23951" y="-29672"/>
            <a:ext cx="916776" cy="1521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94510" y="487259"/>
            <a:ext cx="9263890" cy="41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SzPct val="100000"/>
            </a:pPr>
            <a:r>
              <a:rPr lang="ru-RU" altLang="ru-RU" sz="2400" b="1" dirty="0" err="1">
                <a:solidFill>
                  <a:srgbClr val="FFFFFF"/>
                </a:solidFill>
                <a:latin typeface="Times New Roman" pitchFamily="16" charset="0"/>
              </a:rPr>
              <a:t>Агбогблоши</a:t>
            </a:r>
            <a:r>
              <a:rPr lang="ru-RU" altLang="ru-RU" sz="2400" b="1" dirty="0">
                <a:solidFill>
                  <a:srgbClr val="FFFFFF"/>
                </a:solidFill>
                <a:latin typeface="Times New Roman" pitchFamily="16" charset="0"/>
              </a:rPr>
              <a:t>, Гана, Африка – самый загрязненный город в </a:t>
            </a:r>
            <a:r>
              <a:rPr lang="ru-RU" altLang="ru-RU" sz="2400" b="1" dirty="0" smtClean="0">
                <a:solidFill>
                  <a:srgbClr val="FFFFFF"/>
                </a:solidFill>
                <a:latin typeface="Times New Roman" pitchFamily="16" charset="0"/>
              </a:rPr>
              <a:t>мире</a:t>
            </a:r>
            <a:endParaRPr lang="ru-RU" altLang="ru-RU" sz="2400" b="1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6" name="object 13"/>
          <p:cNvSpPr/>
          <p:nvPr/>
        </p:nvSpPr>
        <p:spPr>
          <a:xfrm>
            <a:off x="10591800" y="56896"/>
            <a:ext cx="1335530" cy="18712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4"/>
          <a:stretch/>
        </p:blipFill>
        <p:spPr>
          <a:xfrm>
            <a:off x="1040727" y="1280160"/>
            <a:ext cx="9271000" cy="544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6070"/>
            <a:ext cx="12192000" cy="877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23951" y="-29672"/>
            <a:ext cx="916776" cy="1521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94510" y="487259"/>
            <a:ext cx="9263890" cy="41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SzPct val="100000"/>
            </a:pPr>
            <a:r>
              <a:rPr lang="ru-RU" altLang="ru-RU" sz="2400" b="1" dirty="0" err="1">
                <a:solidFill>
                  <a:srgbClr val="FFFFFF"/>
                </a:solidFill>
                <a:latin typeface="Times New Roman" pitchFamily="16" charset="0"/>
              </a:rPr>
              <a:t>Агбогблоши</a:t>
            </a:r>
            <a:r>
              <a:rPr lang="ru-RU" altLang="ru-RU" sz="2400" b="1" dirty="0">
                <a:solidFill>
                  <a:srgbClr val="FFFFFF"/>
                </a:solidFill>
                <a:latin typeface="Times New Roman" pitchFamily="16" charset="0"/>
              </a:rPr>
              <a:t>, Гана, Африка – самый загрязненный город в </a:t>
            </a:r>
            <a:r>
              <a:rPr lang="ru-RU" altLang="ru-RU" sz="2400" b="1" dirty="0" smtClean="0">
                <a:solidFill>
                  <a:srgbClr val="FFFFFF"/>
                </a:solidFill>
                <a:latin typeface="Times New Roman" pitchFamily="16" charset="0"/>
              </a:rPr>
              <a:t>мире</a:t>
            </a:r>
            <a:endParaRPr lang="ru-RU" altLang="ru-RU" sz="2400" b="1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6" name="object 13"/>
          <p:cNvSpPr/>
          <p:nvPr/>
        </p:nvSpPr>
        <p:spPr>
          <a:xfrm>
            <a:off x="10591800" y="56896"/>
            <a:ext cx="1335530" cy="18712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27" y="1295400"/>
            <a:ext cx="9220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6070"/>
            <a:ext cx="12192000" cy="877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3"/>
          <p:cNvSpPr/>
          <p:nvPr/>
        </p:nvSpPr>
        <p:spPr>
          <a:xfrm>
            <a:off x="10591800" y="56896"/>
            <a:ext cx="1335530" cy="1871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133600"/>
            <a:ext cx="53959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содержание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свинца,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кадмия, ртути и других тяжелых металлов в воздухе и почве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сотен раз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все мыслимые нормы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2700" marR="5080"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продолжительность жизни здесь 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лет.</a:t>
            </a:r>
          </a:p>
          <a:p>
            <a:pPr marL="12700" marR="508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95400"/>
            <a:ext cx="102817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месяц сюда свозится до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тысяч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старых мониторов, телевизоров, смартфонов, батареек, химических элементов питания и пр. со всего мира.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94510" y="487259"/>
            <a:ext cx="9263890" cy="41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SzPct val="100000"/>
            </a:pPr>
            <a:r>
              <a:rPr lang="ru-RU" altLang="ru-RU" sz="2400" b="1" dirty="0">
                <a:solidFill>
                  <a:srgbClr val="FFFFFF"/>
                </a:solidFill>
                <a:latin typeface="Times New Roman" pitchFamily="16" charset="0"/>
              </a:rPr>
              <a:t>Агбогблоши, Гана, Африка – самый загрязненный город в </a:t>
            </a:r>
            <a:r>
              <a:rPr lang="ru-RU" altLang="ru-RU" sz="2400" b="1" dirty="0" smtClean="0">
                <a:solidFill>
                  <a:srgbClr val="FFFFFF"/>
                </a:solidFill>
                <a:latin typeface="Times New Roman" pitchFamily="16" charset="0"/>
              </a:rPr>
              <a:t>мире</a:t>
            </a:r>
            <a:endParaRPr lang="ru-RU" altLang="ru-RU" sz="2400" b="1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16" y="2148840"/>
            <a:ext cx="6331605" cy="422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7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6070"/>
            <a:ext cx="12192000" cy="877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3"/>
          <p:cNvSpPr/>
          <p:nvPr/>
        </p:nvSpPr>
        <p:spPr>
          <a:xfrm>
            <a:off x="10591800" y="56896"/>
            <a:ext cx="1335530" cy="1871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8712" y="1307217"/>
            <a:ext cx="10239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Несанкционированная свалка. Около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тысяч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ртутьсодержащих энергосберегающих ламп.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2" y="2030343"/>
            <a:ext cx="6172200" cy="4629150"/>
          </a:xfrm>
          <a:prstGeom prst="rect">
            <a:avLst/>
          </a:prstGeom>
        </p:spPr>
      </p:pic>
      <p:pic>
        <p:nvPicPr>
          <p:cNvPr id="1026" name="Picture 2" descr="C:\Users\Lenovo-8\Downloads\13720531_1140950652637091_1430255810_o (1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2" b="21625"/>
          <a:stretch/>
        </p:blipFill>
        <p:spPr bwMode="auto">
          <a:xfrm>
            <a:off x="6477000" y="2031861"/>
            <a:ext cx="5031388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4800" y="487258"/>
            <a:ext cx="9976908" cy="35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12700" marR="508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Россия, Московская область, Ногинский район, деревня Исаково. 2016 год.</a:t>
            </a:r>
          </a:p>
        </p:txBody>
      </p:sp>
    </p:spTree>
    <p:extLst>
      <p:ext uri="{BB962C8B-B14F-4D97-AF65-F5344CB8AC3E}">
        <p14:creationId xmlns:p14="http://schemas.microsoft.com/office/powerpoint/2010/main" val="25036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6070"/>
            <a:ext cx="12192000" cy="877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017818" y="487258"/>
            <a:ext cx="9263890" cy="41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 smtClean="0">
                <a:solidFill>
                  <a:srgbClr val="FFFFFF"/>
                </a:solidFill>
                <a:latin typeface="Times New Roman" pitchFamily="16" charset="0"/>
              </a:rPr>
              <a:t>Знакомьтесь – это  ЭКОБОКСИК</a:t>
            </a:r>
            <a:endParaRPr lang="ru-RU" altLang="ru-RU" sz="2400" b="1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10515600" y="56896"/>
            <a:ext cx="1411730" cy="1871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Рисунок 9" descr="D:\ООО ЭкоСервис\6 ПРЕЗЕНТАЦИЯ,НОВОСТИ,МАТЕРИАЛ\ЭКОБОКСИК\pers-01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3" t="15966" r="26862" b="15558"/>
          <a:stretch/>
        </p:blipFill>
        <p:spPr bwMode="auto">
          <a:xfrm>
            <a:off x="380960" y="1928802"/>
            <a:ext cx="4357718" cy="41434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81554" y="1928802"/>
            <a:ext cx="7000924" cy="41549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Экобоксик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мультяшный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герой, представляющий собой оранжевый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эко-контейнер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сбора опасных бытовых отходов: энергосберегающих лампочек, градусников и батареек.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Экобоксик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спасает природу и животных от опасных веществ и учит детей правильному обращению с такими отходами. Он появляется в самых разных местах, собирает опасные бытовые отходы и тем самым предотвращает загрязнение окружающей среды, спасает животных, а затем объясняет, как и почему нужно правильно утилизировать такие отходы.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8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6070"/>
            <a:ext cx="12192000" cy="877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017818" y="487258"/>
            <a:ext cx="9263890" cy="41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 smtClean="0">
                <a:solidFill>
                  <a:srgbClr val="FFFFFF"/>
                </a:solidFill>
                <a:latin typeface="Times New Roman" pitchFamily="16" charset="0"/>
              </a:rPr>
              <a:t>Виды опасных отходов</a:t>
            </a:r>
            <a:endParaRPr lang="ru-RU" altLang="ru-RU" sz="2400" b="1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10515600" y="56896"/>
            <a:ext cx="1411730" cy="1871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588" y="1643050"/>
            <a:ext cx="2714644" cy="202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5472" y="3000372"/>
            <a:ext cx="328340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8744" y="2357430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В чем вред использованных батареек">
            <a:hlinkClick r:id="rId7" tooltip="В чем вред использованных батареек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198" y="3000372"/>
            <a:ext cx="307183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088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6070"/>
            <a:ext cx="12192000" cy="877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017818" y="487258"/>
            <a:ext cx="9263890" cy="41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 smtClean="0">
                <a:solidFill>
                  <a:srgbClr val="FFFFFF"/>
                </a:solidFill>
                <a:latin typeface="Times New Roman" pitchFamily="16" charset="0"/>
              </a:rPr>
              <a:t>Проблематика отрасли</a:t>
            </a:r>
            <a:endParaRPr lang="ru-RU" altLang="ru-RU" sz="2400" b="1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10515600" y="56896"/>
            <a:ext cx="1411730" cy="1871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59" y="1295400"/>
            <a:ext cx="6992425" cy="525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6070"/>
            <a:ext cx="12192000" cy="877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017818" y="487258"/>
            <a:ext cx="9263890" cy="41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 smtClean="0">
                <a:solidFill>
                  <a:srgbClr val="FFFFFF"/>
                </a:solidFill>
                <a:latin typeface="Times New Roman" pitchFamily="16" charset="0"/>
              </a:rPr>
              <a:t>Проблематика отрасли</a:t>
            </a:r>
            <a:endParaRPr lang="ru-RU" altLang="ru-RU" sz="2400" b="1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10515600" y="56896"/>
            <a:ext cx="1411730" cy="1871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94180"/>
            <a:ext cx="7924800" cy="526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0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2715</TotalTime>
  <Words>285</Words>
  <Application>Microsoft Office PowerPoint</Application>
  <PresentationFormat>Произвольный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Всероссийский природоохранный социальный проект «Экобокс»  Комплексный подход к сбору опасных бытовых отходов на территории Российской Федерации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RePack by Diakov</cp:lastModifiedBy>
  <cp:revision>200</cp:revision>
  <cp:lastPrinted>2016-09-26T14:41:29Z</cp:lastPrinted>
  <dcterms:created xsi:type="dcterms:W3CDTF">2016-03-03T10:30:44Z</dcterms:created>
  <dcterms:modified xsi:type="dcterms:W3CDTF">2017-12-22T01:36:43Z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2016-03-03T00:00:00Z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2016-03-03T00:00:00Z</vt:filetime>
  </property>
</Properties>
</file>