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71" r:id="rId2"/>
    <p:sldId id="272" r:id="rId3"/>
    <p:sldId id="282" r:id="rId4"/>
    <p:sldId id="269" r:id="rId5"/>
    <p:sldId id="274" r:id="rId6"/>
    <p:sldId id="292" r:id="rId7"/>
    <p:sldId id="270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3" r:id="rId24"/>
    <p:sldId id="294" r:id="rId25"/>
    <p:sldId id="291" r:id="rId2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9762" autoAdjust="0"/>
  </p:normalViewPr>
  <p:slideViewPr>
    <p:cSldViewPr snapToGrid="0" showGuides="1">
      <p:cViewPr>
        <p:scale>
          <a:sx n="106" d="100"/>
          <a:sy n="106" d="100"/>
        </p:scale>
        <p:origin x="-138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3330" y="11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AA022F5-9703-4B90-8B21-0C65ABD44F7E}" type="datetime1">
              <a:rPr lang="ru-RU" smtClean="0"/>
              <a:pPr rtl="0"/>
              <a:t>12.02.2018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63FFE7F-C917-439A-8026-3D301EB5CC2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27998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541C1F1-A08D-408C-828C-5DFF929E3B24}" type="datetime1">
              <a:rPr lang="ru-RU" noProof="0" smtClean="0"/>
              <a:pPr rtl="0"/>
              <a:t>12.02.2018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EC0B30D-C07A-425B-A90C-BA7BEB191079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7231904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1464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6800" y="5731795"/>
            <a:ext cx="8686800" cy="440405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98862757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829B01-D91F-4418-A7A8-E692214653FD}" type="datetime1">
              <a:rPr lang="ru-RU" smtClean="0"/>
              <a:pPr rtl="0"/>
              <a:t>12.02.2018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77154221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013FBEF-9622-4E6F-91AD-1A84854E32E7}" type="datetime1">
              <a:rPr lang="ru-RU" smtClean="0"/>
              <a:pPr rtl="0"/>
              <a:t>12.02.2018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24635021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B30942-AF54-4C43-B596-0C50C99B8721}" type="datetime1">
              <a:rPr lang="ru-RU" smtClean="0"/>
              <a:pPr rtl="0"/>
              <a:t>12.02.2018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12444112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 rtlCol="0" anchor="b">
            <a:normAutofit/>
          </a:bodyPr>
          <a:lstStyle>
            <a:lvl1pPr rtl="0">
              <a:defRPr sz="48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506778040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46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2F214E-7C63-48DE-8A97-7C10AE756013}" type="datetime1">
              <a:rPr lang="ru-RU" smtClean="0"/>
              <a:pPr rtl="0"/>
              <a:t>12.02.2018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44567947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68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46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46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5BAC24-0F4C-4972-B608-4468E9B3B8B9}" type="datetime1">
              <a:rPr lang="ru-RU" smtClean="0"/>
              <a:pPr rtl="0"/>
              <a:t>12.02.2018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9790656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12DAB0-1689-47C6-B468-472EFBE3E427}" type="datetime1">
              <a:rPr lang="ru-RU" smtClean="0"/>
              <a:pPr rtl="0"/>
              <a:t>12.02.2018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38976713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416D4A-7D3C-4EDC-9E62-93A6D001134D}" type="datetime1">
              <a:rPr lang="ru-RU" smtClean="0"/>
              <a:pPr rtl="0"/>
              <a:t>12.02.2018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46817227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799" y="457200"/>
            <a:ext cx="5410201" cy="57150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00B32A-A506-4EC1-9ACB-B65F7A3BE5FC}" type="datetime1">
              <a:rPr lang="ru-RU" smtClean="0"/>
              <a:pPr rtl="0"/>
              <a:t>12.02.2018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67374130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760" y="3093099"/>
            <a:ext cx="4663440" cy="1828800"/>
          </a:xfrm>
        </p:spPr>
        <p:txBody>
          <a:bodyPr rtlCol="0" anchor="b">
            <a:normAutofit/>
          </a:bodyPr>
          <a:lstStyle>
            <a:lvl1pPr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977249753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10058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166EC540-81EE-43C0-909D-5BD43B41EC30}" type="datetime1">
              <a:rPr lang="ru-RU" smtClean="0"/>
              <a:pPr rtl="0"/>
              <a:t>12.02.2018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422849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02792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mb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1044" y="932157"/>
            <a:ext cx="8593584" cy="2139517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/>
              <a:t>                    </a:t>
            </a:r>
            <a:br>
              <a:rPr lang="en-US" sz="4900" b="1" dirty="0" smtClean="0"/>
            </a:br>
            <a:r>
              <a:rPr lang="en-US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                        </a:t>
            </a: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Проект</a:t>
            </a:r>
            <a:b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en-US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    </a:t>
            </a:r>
            <a:r>
              <a:rPr lang="ru-RU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Коренные народы Югры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1119188" y="0"/>
            <a:ext cx="956300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автономное дошкольное  образовательное учреждение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сад № 62 «Журавушка»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8948691" y="5288353"/>
            <a:ext cx="3101266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Работу выполнила: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Зелинская Оксана Михайловна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воспитатель средней группы 1/3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42" name="Picture 6" descr="http://ds30.detkin-club.ru/images/photos/hant-mans_med_0_5a4128893d7d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65736" y="0"/>
            <a:ext cx="1826264" cy="1917578"/>
          </a:xfrm>
          <a:prstGeom prst="rect">
            <a:avLst/>
          </a:prstGeom>
          <a:noFill/>
        </p:spPr>
      </p:pic>
      <p:pic>
        <p:nvPicPr>
          <p:cNvPr id="39946" name="Picture 10" descr="http://www.playcast.ru/uploads/2016/07/07/1921891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1" y="3462291"/>
            <a:ext cx="3395709" cy="3395709"/>
          </a:xfrm>
          <a:prstGeom prst="rect">
            <a:avLst/>
          </a:prstGeom>
          <a:noFill/>
        </p:spPr>
      </p:pic>
      <p:pic>
        <p:nvPicPr>
          <p:cNvPr id="39948" name="Picture 12" descr="http://img-fotki.yandex.ru/get/9808/47407354.e36/0_15fc52_8ffc6d1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911876" y="4332979"/>
            <a:ext cx="2521258" cy="252502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10467" y="0"/>
            <a:ext cx="6461064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 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Перспективный план   мероприятий по проекту.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6082" name="Picture 2" descr="http://data22.i.gallery.ru/albums/gallery/246687-3ac5f-71726856-m750x740-udbd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64683" cy="1048871"/>
          </a:xfrm>
          <a:prstGeom prst="rect">
            <a:avLst/>
          </a:prstGeom>
          <a:noFill/>
        </p:spPr>
      </p:pic>
      <p:pic>
        <p:nvPicPr>
          <p:cNvPr id="6" name="Picture 2" descr="http://data22.i.gallery.ru/albums/gallery/246687-3ac5f-71726856-m750x740-udbd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21976"/>
            <a:ext cx="1164683" cy="1048871"/>
          </a:xfrm>
          <a:prstGeom prst="rect">
            <a:avLst/>
          </a:prstGeom>
          <a:noFill/>
        </p:spPr>
      </p:pic>
      <p:pic>
        <p:nvPicPr>
          <p:cNvPr id="7" name="Picture 2" descr="http://data22.i.gallery.ru/albums/gallery/246687-3ac5f-71726856-m750x740-udbd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1883"/>
            <a:ext cx="1164683" cy="1048871"/>
          </a:xfrm>
          <a:prstGeom prst="rect">
            <a:avLst/>
          </a:prstGeom>
          <a:noFill/>
        </p:spPr>
      </p:pic>
      <p:pic>
        <p:nvPicPr>
          <p:cNvPr id="8" name="Picture 2" descr="http://data22.i.gallery.ru/albums/gallery/246687-3ac5f-71726856-m750x740-udbd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14800"/>
            <a:ext cx="1164683" cy="1048871"/>
          </a:xfrm>
          <a:prstGeom prst="rect">
            <a:avLst/>
          </a:prstGeom>
          <a:noFill/>
        </p:spPr>
      </p:pic>
      <p:pic>
        <p:nvPicPr>
          <p:cNvPr id="9" name="Picture 2" descr="http://data22.i.gallery.ru/albums/gallery/246687-3ac5f-71726856-m750x740-udbd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83859"/>
            <a:ext cx="1164683" cy="1048871"/>
          </a:xfrm>
          <a:prstGeom prst="rect">
            <a:avLst/>
          </a:prstGeom>
          <a:noFill/>
        </p:spPr>
      </p:pic>
      <p:pic>
        <p:nvPicPr>
          <p:cNvPr id="10" name="Picture 2" descr="http://data22.i.gallery.ru/albums/gallery/246687-3ac5f-71726856-m750x740-udbd29.jpg"/>
          <p:cNvPicPr>
            <a:picLocks noChangeAspect="1" noChangeArrowheads="1"/>
          </p:cNvPicPr>
          <p:nvPr/>
        </p:nvPicPr>
        <p:blipFill>
          <a:blip r:embed="rId2" cstate="print"/>
          <a:srcRect b="34188"/>
          <a:stretch>
            <a:fillRect/>
          </a:stretch>
        </p:blipFill>
        <p:spPr bwMode="auto">
          <a:xfrm>
            <a:off x="0" y="6167718"/>
            <a:ext cx="1164683" cy="690282"/>
          </a:xfrm>
          <a:prstGeom prst="rect">
            <a:avLst/>
          </a:prstGeom>
          <a:noFill/>
        </p:spPr>
      </p:pic>
      <p:pic>
        <p:nvPicPr>
          <p:cNvPr id="11" name="Picture 2" descr="http://data22.i.gallery.ru/albums/gallery/246687-3ac5f-71726856-m750x740-udbd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27812"/>
            <a:ext cx="1164683" cy="104887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217577" y="1263134"/>
            <a:ext cx="54128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Организационно-подготовительный этап: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28165" y="1716305"/>
            <a:ext cx="61497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tx2"/>
                </a:solidFill>
              </a:rPr>
              <a:t>Провели анкетирование среди родителей.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tx2"/>
                </a:solidFill>
              </a:rPr>
              <a:t>Провели беседу с детьми по теме «Мы живём в Югре»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10235" y="2357717"/>
            <a:ext cx="8023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Итог:</a:t>
            </a:r>
            <a:r>
              <a:rPr lang="ru-RU" dirty="0" smtClean="0">
                <a:solidFill>
                  <a:schemeClr val="tx2"/>
                </a:solidFill>
              </a:rPr>
              <a:t> по результатам организационно-подготовительного этапа пришли к выводу, что дети и родители не достаточно ознакомлены с историй, традициями, бытом и культурой родного края и коренных жителей Югры.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51902" y="3361764"/>
            <a:ext cx="3544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Практический этап: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07902" y="3773252"/>
            <a:ext cx="4873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tx2"/>
                </a:solidFill>
              </a:rPr>
              <a:t>Провели беседу с детьми «Ханты и Манси»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27200" y="4149770"/>
            <a:ext cx="4390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tx2"/>
                </a:solidFill>
              </a:rPr>
              <a:t>Прослушивали музыку народов Югры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210232" y="4567080"/>
            <a:ext cx="6472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tx2"/>
                </a:solidFill>
              </a:rPr>
              <a:t>Читали художественную литературу отгадывали загадки, знакомились с хантыйскими сказками.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5351928" y="4743278"/>
            <a:ext cx="6840072" cy="68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2696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0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Сказка  Отчего у зайца длинные уши, сказка Мышка)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300" i="0" u="none" strike="noStrike" cap="none" normalizeH="0" baseline="0" dirty="0" smtClean="0">
              <a:ln>
                <a:noFill/>
              </a:ln>
              <a:solidFill>
                <a:srgbClr val="4F81BD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1219201" y="5193792"/>
            <a:ext cx="87495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Просматривали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презентацию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 Быт и традиции народа ханты и манси»,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«Одежда народа ханты и манси».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201270" y="5875929"/>
            <a:ext cx="8238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tx2"/>
                </a:solidFill>
              </a:rPr>
              <a:t>Знакомились с традиционным праздником «Медвежий праздник»</a:t>
            </a:r>
          </a:p>
        </p:txBody>
      </p:sp>
      <p:pic>
        <p:nvPicPr>
          <p:cNvPr id="22" name="Picture 6" descr="http://ds30.detkin-club.ru/images/photos/hant-mans_med_0_5a4128893d7d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57012" y="0"/>
            <a:ext cx="2034988" cy="21367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ata22.i.gallery.ru/albums/gallery/246687-3ac5f-71726856-m750x740-udbd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64683" cy="1048871"/>
          </a:xfrm>
          <a:prstGeom prst="rect">
            <a:avLst/>
          </a:prstGeom>
          <a:noFill/>
        </p:spPr>
      </p:pic>
      <p:pic>
        <p:nvPicPr>
          <p:cNvPr id="3" name="Picture 2" descr="http://data22.i.gallery.ru/albums/gallery/246687-3ac5f-71726856-m750x740-udbd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7153"/>
            <a:ext cx="1164683" cy="1048871"/>
          </a:xfrm>
          <a:prstGeom prst="rect">
            <a:avLst/>
          </a:prstGeom>
          <a:noFill/>
        </p:spPr>
      </p:pic>
      <p:pic>
        <p:nvPicPr>
          <p:cNvPr id="4" name="Picture 2" descr="http://data22.i.gallery.ru/albums/gallery/246687-3ac5f-71726856-m750x740-udbd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36377"/>
            <a:ext cx="1164683" cy="1048871"/>
          </a:xfrm>
          <a:prstGeom prst="rect">
            <a:avLst/>
          </a:prstGeom>
          <a:noFill/>
        </p:spPr>
      </p:pic>
      <p:pic>
        <p:nvPicPr>
          <p:cNvPr id="5" name="Picture 2" descr="http://data22.i.gallery.ru/albums/gallery/246687-3ac5f-71726856-m750x740-udbd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58353"/>
            <a:ext cx="1164683" cy="1048871"/>
          </a:xfrm>
          <a:prstGeom prst="rect">
            <a:avLst/>
          </a:prstGeom>
          <a:noFill/>
        </p:spPr>
      </p:pic>
      <p:pic>
        <p:nvPicPr>
          <p:cNvPr id="6" name="Picture 2" descr="http://data22.i.gallery.ru/albums/gallery/246687-3ac5f-71726856-m750x740-udbd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20235"/>
            <a:ext cx="1164683" cy="1048871"/>
          </a:xfrm>
          <a:prstGeom prst="rect">
            <a:avLst/>
          </a:prstGeom>
          <a:noFill/>
        </p:spPr>
      </p:pic>
      <p:pic>
        <p:nvPicPr>
          <p:cNvPr id="7" name="Picture 2" descr="http://data22.i.gallery.ru/albums/gallery/246687-3ac5f-71726856-m750x740-udbd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80330"/>
            <a:ext cx="1164683" cy="1048871"/>
          </a:xfrm>
          <a:prstGeom prst="rect">
            <a:avLst/>
          </a:prstGeom>
          <a:noFill/>
        </p:spPr>
      </p:pic>
      <p:pic>
        <p:nvPicPr>
          <p:cNvPr id="8" name="Picture 2" descr="http://data22.i.gallery.ru/albums/gallery/246687-3ac5f-71726856-m750x740-udbd29.jpg"/>
          <p:cNvPicPr>
            <a:picLocks noChangeAspect="1" noChangeArrowheads="1"/>
          </p:cNvPicPr>
          <p:nvPr/>
        </p:nvPicPr>
        <p:blipFill>
          <a:blip r:embed="rId2" cstate="print"/>
          <a:srcRect b="22222"/>
          <a:stretch>
            <a:fillRect/>
          </a:stretch>
        </p:blipFill>
        <p:spPr bwMode="auto">
          <a:xfrm>
            <a:off x="0" y="6042212"/>
            <a:ext cx="1164683" cy="81578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156448" y="188258"/>
            <a:ext cx="8005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tx2"/>
                </a:solidFill>
              </a:rPr>
              <a:t>Знакомились с животными Югры, делали аппликацию нетрадиционным способом (обрыванием) «Медведь в лесу»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65412" y="833735"/>
            <a:ext cx="91260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tx2"/>
                </a:solidFill>
              </a:rPr>
              <a:t>Разучивали подвижные игры «Хейро», «Ловкий оленевод», «Ручейки и озера», «Ловля оленя», «Полярная сова и </a:t>
            </a:r>
            <a:r>
              <a:rPr lang="ru-RU" dirty="0" err="1" smtClean="0">
                <a:solidFill>
                  <a:schemeClr val="tx2"/>
                </a:solidFill>
              </a:rPr>
              <a:t>евражки</a:t>
            </a:r>
            <a:r>
              <a:rPr lang="ru-RU" dirty="0" smtClean="0">
                <a:solidFill>
                  <a:schemeClr val="tx2"/>
                </a:solidFill>
              </a:rPr>
              <a:t>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10236" y="1442935"/>
            <a:ext cx="102645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Итог:</a:t>
            </a:r>
            <a:r>
              <a:rPr lang="ru-RU" dirty="0" smtClean="0">
                <a:solidFill>
                  <a:schemeClr val="tx2"/>
                </a:solidFill>
              </a:rPr>
              <a:t>  во время практического этапа детям с учётом их возрастных особенностей были заложены начальные знания о культуре, быте, традициях народов </a:t>
            </a:r>
            <a:r>
              <a:rPr lang="ru-RU" dirty="0" err="1" smtClean="0">
                <a:solidFill>
                  <a:schemeClr val="tx2"/>
                </a:solidFill>
              </a:rPr>
              <a:t>Югры</a:t>
            </a:r>
            <a:r>
              <a:rPr lang="ru-RU" dirty="0" smtClean="0">
                <a:solidFill>
                  <a:schemeClr val="tx2"/>
                </a:solidFill>
              </a:rPr>
              <a:t> с перспективой на дальнейшее обучение. На данном этапе дети проявляли активный интерес к жизни народов </a:t>
            </a:r>
            <a:r>
              <a:rPr lang="ru-RU" dirty="0" err="1" smtClean="0">
                <a:solidFill>
                  <a:schemeClr val="tx2"/>
                </a:solidFill>
              </a:rPr>
              <a:t>Югры</a:t>
            </a:r>
            <a:r>
              <a:rPr lang="ru-RU" dirty="0" smtClean="0">
                <a:solidFill>
                  <a:schemeClr val="tx2"/>
                </a:solidFill>
              </a:rPr>
              <a:t>, обогатили свой словарный запас  такими словами как </a:t>
            </a:r>
            <a:r>
              <a:rPr lang="ru-RU" dirty="0" smtClean="0">
                <a:solidFill>
                  <a:srgbClr val="000099"/>
                </a:solidFill>
              </a:rPr>
              <a:t>коренные жители, ханты, манси, чум, нарты, олень, орнамент, бурый медведь, </a:t>
            </a:r>
            <a:r>
              <a:rPr lang="ru-RU" dirty="0" err="1" smtClean="0">
                <a:solidFill>
                  <a:srgbClr val="000099"/>
                </a:solidFill>
              </a:rPr>
              <a:t>Югра</a:t>
            </a:r>
            <a:r>
              <a:rPr lang="ru-RU" dirty="0" smtClean="0">
                <a:solidFill>
                  <a:srgbClr val="000099"/>
                </a:solidFill>
              </a:rPr>
              <a:t>.  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13055" y="2939534"/>
            <a:ext cx="40492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Заключительный этап: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83341" y="3312930"/>
            <a:ext cx="87226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tx2"/>
                </a:solidFill>
              </a:rPr>
              <a:t>Провели обобщающее занятие, в ходе которого создавали макет «Стойбище ханты и манси», а так же дети совместно с родителями рисовали рисунок «Стойбище ханты и манси»</a:t>
            </a:r>
          </a:p>
        </p:txBody>
      </p:sp>
      <p:pic>
        <p:nvPicPr>
          <p:cNvPr id="47106" name="Picture 2" descr="https://www.ljplus.ru/img4/d/i/dimoxod/shaman_litt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5106" y="4009106"/>
            <a:ext cx="3836894" cy="2848894"/>
          </a:xfrm>
          <a:prstGeom prst="rect">
            <a:avLst/>
          </a:prstGeom>
          <a:noFill/>
        </p:spPr>
      </p:pic>
      <p:pic>
        <p:nvPicPr>
          <p:cNvPr id="17" name="Picture 6" descr="http://ds30.detkin-club.ru/images/photos/hant-mans_med_0_5a4128893d7d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21041" y="1"/>
            <a:ext cx="1570958" cy="16495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1255058" y="0"/>
            <a:ext cx="94487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Сводные результаты уровней развития  познавательного интереса у средних дошкольников экспериментальной и контрольной  группы (на начало реализации проекта)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664448" y="1302370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           Группа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Высокий уровень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Средний уровень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Низкий уровень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Экспериментальная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             15%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              47%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               38%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Конт</a:t>
                      </a:r>
                      <a:r>
                        <a:rPr lang="ru-RU" sz="1400" b="0" dirty="0" smtClean="0">
                          <a:solidFill>
                            <a:schemeClr val="tx2"/>
                          </a:solidFill>
                        </a:rPr>
                        <a:t>рольная</a:t>
                      </a:r>
                      <a:endParaRPr lang="ru-RU" sz="1400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             17%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              38%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              </a:t>
                      </a:r>
                      <a:r>
                        <a:rPr lang="ru-RU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45%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1559860" y="3726100"/>
            <a:ext cx="882127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Сводные результаты уровней развития  познавательного интереса у младших дошкольников экспериментальной и контрольной  группы (на конец реализации проекта)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834777" y="5031690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Группа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Высокий уровень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Средний уровень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Низкий уровень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Экспериментальная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2"/>
                          </a:solidFill>
                        </a:rPr>
                        <a:t>               64%</a:t>
                      </a:r>
                      <a:endParaRPr lang="ru-RU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2"/>
                          </a:solidFill>
                        </a:rPr>
                        <a:t>             </a:t>
                      </a:r>
                      <a:r>
                        <a:rPr lang="ru-RU" sz="18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tx2"/>
                          </a:solidFill>
                        </a:rPr>
                        <a:t> 34%</a:t>
                      </a:r>
                      <a:endParaRPr lang="ru-RU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2"/>
                          </a:solidFill>
                        </a:rPr>
                        <a:t>                2%</a:t>
                      </a:r>
                      <a:endParaRPr lang="ru-RU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Контрольная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2"/>
                          </a:solidFill>
                        </a:rPr>
                        <a:t>               30%</a:t>
                      </a:r>
                      <a:endParaRPr lang="ru-RU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2"/>
                          </a:solidFill>
                        </a:rPr>
                        <a:t>               40%</a:t>
                      </a:r>
                      <a:endParaRPr lang="ru-RU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2"/>
                          </a:solidFill>
                        </a:rPr>
                        <a:t>               30%</a:t>
                      </a:r>
                      <a:endParaRPr lang="ru-RU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data22.i.gallery.ru/albums/gallery/246687-59eb2-71726864-m750x740-ua3769.jpg"/>
          <p:cNvPicPr>
            <a:picLocks noChangeAspect="1" noChangeArrowheads="1"/>
          </p:cNvPicPr>
          <p:nvPr/>
        </p:nvPicPr>
        <p:blipFill>
          <a:blip r:embed="rId2" cstate="print"/>
          <a:srcRect l="11860" t="4398" r="7846" b="6337"/>
          <a:stretch>
            <a:fillRect/>
          </a:stretch>
        </p:blipFill>
        <p:spPr bwMode="auto">
          <a:xfrm>
            <a:off x="0" y="0"/>
            <a:ext cx="1344706" cy="1041777"/>
          </a:xfrm>
          <a:prstGeom prst="rect">
            <a:avLst/>
          </a:prstGeom>
          <a:noFill/>
        </p:spPr>
      </p:pic>
      <p:pic>
        <p:nvPicPr>
          <p:cNvPr id="6" name="Picture 2" descr="http://data22.i.gallery.ru/albums/gallery/246687-59eb2-71726864-m750x740-ua3769.jpg"/>
          <p:cNvPicPr>
            <a:picLocks noChangeAspect="1" noChangeArrowheads="1"/>
          </p:cNvPicPr>
          <p:nvPr/>
        </p:nvPicPr>
        <p:blipFill>
          <a:blip r:embed="rId2" cstate="print"/>
          <a:srcRect l="11860" t="4398" r="7846" b="6337"/>
          <a:stretch>
            <a:fillRect/>
          </a:stretch>
        </p:blipFill>
        <p:spPr bwMode="auto">
          <a:xfrm>
            <a:off x="0" y="1030941"/>
            <a:ext cx="1344706" cy="1041777"/>
          </a:xfrm>
          <a:prstGeom prst="rect">
            <a:avLst/>
          </a:prstGeom>
          <a:noFill/>
        </p:spPr>
      </p:pic>
      <p:pic>
        <p:nvPicPr>
          <p:cNvPr id="7" name="Picture 2" descr="http://data22.i.gallery.ru/albums/gallery/246687-59eb2-71726864-m750x740-ua3769.jpg"/>
          <p:cNvPicPr>
            <a:picLocks noChangeAspect="1" noChangeArrowheads="1"/>
          </p:cNvPicPr>
          <p:nvPr/>
        </p:nvPicPr>
        <p:blipFill>
          <a:blip r:embed="rId2" cstate="print"/>
          <a:srcRect l="11860" t="4398" r="7846" b="6337"/>
          <a:stretch>
            <a:fillRect/>
          </a:stretch>
        </p:blipFill>
        <p:spPr bwMode="auto">
          <a:xfrm>
            <a:off x="0" y="2070847"/>
            <a:ext cx="1344706" cy="1041777"/>
          </a:xfrm>
          <a:prstGeom prst="rect">
            <a:avLst/>
          </a:prstGeom>
          <a:noFill/>
        </p:spPr>
      </p:pic>
      <p:pic>
        <p:nvPicPr>
          <p:cNvPr id="8" name="Picture 2" descr="http://data22.i.gallery.ru/albums/gallery/246687-59eb2-71726864-m750x740-ua3769.jpg"/>
          <p:cNvPicPr>
            <a:picLocks noChangeAspect="1" noChangeArrowheads="1"/>
          </p:cNvPicPr>
          <p:nvPr/>
        </p:nvPicPr>
        <p:blipFill>
          <a:blip r:embed="rId2" cstate="print"/>
          <a:srcRect l="11860" t="4398" r="7846" b="6337"/>
          <a:stretch>
            <a:fillRect/>
          </a:stretch>
        </p:blipFill>
        <p:spPr bwMode="auto">
          <a:xfrm>
            <a:off x="0" y="4150659"/>
            <a:ext cx="1344706" cy="1041777"/>
          </a:xfrm>
          <a:prstGeom prst="rect">
            <a:avLst/>
          </a:prstGeom>
          <a:noFill/>
        </p:spPr>
      </p:pic>
      <p:pic>
        <p:nvPicPr>
          <p:cNvPr id="9" name="Picture 2" descr="http://data22.i.gallery.ru/albums/gallery/246687-59eb2-71726864-m750x740-ua3769.jpg"/>
          <p:cNvPicPr>
            <a:picLocks noChangeAspect="1" noChangeArrowheads="1"/>
          </p:cNvPicPr>
          <p:nvPr/>
        </p:nvPicPr>
        <p:blipFill>
          <a:blip r:embed="rId2" cstate="print"/>
          <a:srcRect l="11860" t="4398" r="7846" b="6337"/>
          <a:stretch>
            <a:fillRect/>
          </a:stretch>
        </p:blipFill>
        <p:spPr bwMode="auto">
          <a:xfrm>
            <a:off x="0" y="3128682"/>
            <a:ext cx="1344706" cy="1041777"/>
          </a:xfrm>
          <a:prstGeom prst="rect">
            <a:avLst/>
          </a:prstGeom>
          <a:noFill/>
        </p:spPr>
      </p:pic>
      <p:pic>
        <p:nvPicPr>
          <p:cNvPr id="10" name="Picture 2" descr="http://data22.i.gallery.ru/albums/gallery/246687-59eb2-71726864-m750x740-ua3769.jpg"/>
          <p:cNvPicPr>
            <a:picLocks noChangeAspect="1" noChangeArrowheads="1"/>
          </p:cNvPicPr>
          <p:nvPr/>
        </p:nvPicPr>
        <p:blipFill>
          <a:blip r:embed="rId2" cstate="print"/>
          <a:srcRect l="11860" t="4398" r="7846" b="6337"/>
          <a:stretch>
            <a:fillRect/>
          </a:stretch>
        </p:blipFill>
        <p:spPr bwMode="auto">
          <a:xfrm>
            <a:off x="0" y="5199530"/>
            <a:ext cx="1344706" cy="1041777"/>
          </a:xfrm>
          <a:prstGeom prst="rect">
            <a:avLst/>
          </a:prstGeom>
          <a:noFill/>
        </p:spPr>
      </p:pic>
      <p:pic>
        <p:nvPicPr>
          <p:cNvPr id="11" name="Picture 2" descr="http://data22.i.gallery.ru/albums/gallery/246687-59eb2-71726864-m750x740-ua3769.jpg"/>
          <p:cNvPicPr>
            <a:picLocks noChangeAspect="1" noChangeArrowheads="1"/>
          </p:cNvPicPr>
          <p:nvPr/>
        </p:nvPicPr>
        <p:blipFill>
          <a:blip r:embed="rId2" cstate="print"/>
          <a:srcRect l="11860" t="4398" r="7846" b="37991"/>
          <a:stretch>
            <a:fillRect/>
          </a:stretch>
        </p:blipFill>
        <p:spPr bwMode="auto">
          <a:xfrm>
            <a:off x="0" y="6185647"/>
            <a:ext cx="1344706" cy="672353"/>
          </a:xfrm>
          <a:prstGeom prst="rect">
            <a:avLst/>
          </a:prstGeom>
          <a:noFill/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030069" y="0"/>
            <a:ext cx="575534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Вывод</a:t>
            </a:r>
            <a:endParaRPr kumimoji="0" lang="ru-RU" sz="60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06706" y="824370"/>
            <a:ext cx="872265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/>
                </a:solidFill>
              </a:rPr>
              <a:t>Проведя итоговое занятие с детьми, в ходе которого были систематизированы  все полученные знания о коренных народах </a:t>
            </a:r>
            <a:r>
              <a:rPr lang="ru-RU" sz="2000" dirty="0" err="1" smtClean="0">
                <a:solidFill>
                  <a:schemeClr val="tx2"/>
                </a:solidFill>
              </a:rPr>
              <a:t>Югры</a:t>
            </a:r>
            <a:r>
              <a:rPr lang="ru-RU" sz="2000" dirty="0" smtClean="0">
                <a:solidFill>
                  <a:schemeClr val="tx2"/>
                </a:solidFill>
              </a:rPr>
              <a:t>, я пришла к выводу, что моя гипотеза подтвердилась. У детей сформировался интерес к жизни родного края, природе ХМАО, сформировались знания о природных и культурных особенностях жизни </a:t>
            </a:r>
            <a:r>
              <a:rPr lang="ru-RU" sz="2000" dirty="0" err="1" smtClean="0">
                <a:solidFill>
                  <a:schemeClr val="tx2"/>
                </a:solidFill>
              </a:rPr>
              <a:t>Югры</a:t>
            </a:r>
            <a:r>
              <a:rPr lang="ru-RU" sz="2000" dirty="0" smtClean="0">
                <a:solidFill>
                  <a:schemeClr val="tx2"/>
                </a:solidFill>
              </a:rPr>
              <a:t>, повысилась степень включённости родителей в организацию образовательного процесса.  Также я убедилась в актуальности данной темы, и считаю что эта тема должна получить дальнейшее развитие.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 </a:t>
            </a:r>
          </a:p>
        </p:txBody>
      </p:sp>
      <p:pic>
        <p:nvPicPr>
          <p:cNvPr id="17" name="Picture 6" descr="http://ds30.detkin-club.ru/images/photos/hant-mans_med_0_5a4128893d7d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3210" y="0"/>
            <a:ext cx="1758789" cy="1846729"/>
          </a:xfrm>
          <a:prstGeom prst="rect">
            <a:avLst/>
          </a:prstGeom>
          <a:noFill/>
        </p:spPr>
      </p:pic>
      <p:pic>
        <p:nvPicPr>
          <p:cNvPr id="50184" name="Picture 8" descr="http://86ds7-nyagan.edusite.ru/images/p103_bezgerb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58518" y="3534389"/>
            <a:ext cx="3433482" cy="332361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2338" y="0"/>
            <a:ext cx="41244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Литература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1202" name="Picture 2" descr="http://yugorka86.ru/ornament/8.jpg"/>
          <p:cNvPicPr>
            <a:picLocks noChangeAspect="1" noChangeArrowheads="1"/>
          </p:cNvPicPr>
          <p:nvPr/>
        </p:nvPicPr>
        <p:blipFill>
          <a:blip r:embed="rId2" cstate="print"/>
          <a:srcRect l="4052" r="3268"/>
          <a:stretch>
            <a:fillRect/>
          </a:stretch>
        </p:blipFill>
        <p:spPr bwMode="auto">
          <a:xfrm rot="5400000">
            <a:off x="-2900083" y="2900083"/>
            <a:ext cx="6858000" cy="1057836"/>
          </a:xfrm>
          <a:prstGeom prst="rect">
            <a:avLst/>
          </a:prstGeom>
          <a:noFill/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2142565" y="952814"/>
            <a:ext cx="885712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Грасмик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А.Ф. Занимательное путешествие по Тюменской области. 1993 г.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Кайгородова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М.В. Декоративно-прикладное искусство ХМАО.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Сказки земли Югорской// Ханты-Мансийск: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Принт-Класс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2010.-228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с.:илл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Народы России: энциклопедия . Гл. ред.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В.А.Тишков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М.: Большая Российская энциклопедия, 1994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479 с. ил.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Миловский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А.С. Песнь жар-птицы: Рассказы о народных праздниках.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М.: Дет. лит., 2004.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190 с.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Н. М. Ладушкина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Я и мир вокруг меня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Ведущий образовательный портал России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Инфоурок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Главная редакция восточной литературы. Москва 1990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Мифы, предания, сказки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хантов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манси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 А. М. Васин, А. Л. Васина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Заповедник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Малая Сосьва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»»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10. Юрий Казаков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Хождение в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Югру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yugorka86.ru/ornament/8.jpg"/>
          <p:cNvPicPr>
            <a:picLocks noChangeAspect="1" noChangeArrowheads="1"/>
          </p:cNvPicPr>
          <p:nvPr/>
        </p:nvPicPr>
        <p:blipFill>
          <a:blip r:embed="rId2" cstate="print"/>
          <a:srcRect l="4052" r="3268"/>
          <a:stretch>
            <a:fillRect/>
          </a:stretch>
        </p:blipFill>
        <p:spPr bwMode="auto">
          <a:xfrm rot="5400000">
            <a:off x="-2900083" y="2900083"/>
            <a:ext cx="6858000" cy="105783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64024" y="0"/>
            <a:ext cx="103363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Организация мини-библиотеки в группе «Коренные жители </a:t>
            </a:r>
            <a:r>
              <a:rPr lang="ru-RU" sz="2400" b="1" dirty="0" err="1" smtClean="0">
                <a:solidFill>
                  <a:srgbClr val="00B050"/>
                </a:solidFill>
              </a:rPr>
              <a:t>Югры</a:t>
            </a:r>
            <a:r>
              <a:rPr lang="ru-RU" sz="2400" b="1" dirty="0" smtClean="0">
                <a:solidFill>
                  <a:srgbClr val="00B050"/>
                </a:solidFill>
              </a:rPr>
              <a:t>»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1609" y="941293"/>
            <a:ext cx="4352367" cy="505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5271" y="1021976"/>
            <a:ext cx="5298141" cy="492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ata22.i.gallery.ru/albums/gallery/246687-3ac5f-71726856-m750x740-udbd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64683" cy="1048871"/>
          </a:xfrm>
          <a:prstGeom prst="rect">
            <a:avLst/>
          </a:prstGeom>
          <a:noFill/>
        </p:spPr>
      </p:pic>
      <p:pic>
        <p:nvPicPr>
          <p:cNvPr id="3" name="Picture 2" descr="http://data22.i.gallery.ru/albums/gallery/246687-3ac5f-71726856-m750x740-udbd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87505"/>
            <a:ext cx="1164683" cy="1048871"/>
          </a:xfrm>
          <a:prstGeom prst="rect">
            <a:avLst/>
          </a:prstGeom>
          <a:noFill/>
        </p:spPr>
      </p:pic>
      <p:pic>
        <p:nvPicPr>
          <p:cNvPr id="4" name="Picture 2" descr="http://data22.i.gallery.ru/albums/gallery/246687-3ac5f-71726856-m750x740-udbd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01907"/>
            <a:ext cx="1164683" cy="1048871"/>
          </a:xfrm>
          <a:prstGeom prst="rect">
            <a:avLst/>
          </a:prstGeom>
          <a:noFill/>
        </p:spPr>
      </p:pic>
      <p:pic>
        <p:nvPicPr>
          <p:cNvPr id="5" name="Picture 2" descr="http://data22.i.gallery.ru/albums/gallery/246687-3ac5f-71726856-m750x740-udbd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0777"/>
            <a:ext cx="1164683" cy="1048871"/>
          </a:xfrm>
          <a:prstGeom prst="rect">
            <a:avLst/>
          </a:prstGeom>
          <a:noFill/>
        </p:spPr>
      </p:pic>
      <p:pic>
        <p:nvPicPr>
          <p:cNvPr id="6" name="Picture 2" descr="http://data22.i.gallery.ru/albums/gallery/246687-3ac5f-71726856-m750x740-udbd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81717"/>
            <a:ext cx="1164683" cy="1048871"/>
          </a:xfrm>
          <a:prstGeom prst="rect">
            <a:avLst/>
          </a:prstGeom>
          <a:noFill/>
        </p:spPr>
      </p:pic>
      <p:pic>
        <p:nvPicPr>
          <p:cNvPr id="7" name="Picture 2" descr="http://data22.i.gallery.ru/albums/gallery/246687-3ac5f-71726856-m750x740-udbd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57483"/>
            <a:ext cx="1164683" cy="1048871"/>
          </a:xfrm>
          <a:prstGeom prst="rect">
            <a:avLst/>
          </a:prstGeom>
          <a:noFill/>
        </p:spPr>
      </p:pic>
      <p:pic>
        <p:nvPicPr>
          <p:cNvPr id="8" name="Picture 2" descr="http://data22.i.gallery.ru/albums/gallery/246687-3ac5f-71726856-m750x740-udbd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09129"/>
            <a:ext cx="1164683" cy="104887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411506" y="0"/>
            <a:ext cx="84178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Знакомство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00B050"/>
                </a:solidFill>
              </a:rPr>
              <a:t>с хантыйскими сказками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5807" y="564776"/>
            <a:ext cx="4830546" cy="5907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6659" y="609600"/>
            <a:ext cx="5540187" cy="5889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6070" y="941295"/>
            <a:ext cx="3711388" cy="4948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389529" y="176382"/>
            <a:ext cx="106590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Знакомство детей с бытом народа ханты и манси, с национальной одеждой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http://data22.i.gallery.ru/albums/gallery/246687-59eb2-71726864-m750x740-ua3769.jpg"/>
          <p:cNvPicPr>
            <a:picLocks noChangeAspect="1" noChangeArrowheads="1"/>
          </p:cNvPicPr>
          <p:nvPr/>
        </p:nvPicPr>
        <p:blipFill>
          <a:blip r:embed="rId3" cstate="print"/>
          <a:srcRect l="11860" t="4398" r="7846" b="6337"/>
          <a:stretch>
            <a:fillRect/>
          </a:stretch>
        </p:blipFill>
        <p:spPr bwMode="auto">
          <a:xfrm>
            <a:off x="0" y="0"/>
            <a:ext cx="1344706" cy="1041777"/>
          </a:xfrm>
          <a:prstGeom prst="rect">
            <a:avLst/>
          </a:prstGeom>
          <a:noFill/>
        </p:spPr>
      </p:pic>
      <p:pic>
        <p:nvPicPr>
          <p:cNvPr id="5" name="Picture 2" descr="http://data22.i.gallery.ru/albums/gallery/246687-59eb2-71726864-m750x740-ua3769.jpg"/>
          <p:cNvPicPr>
            <a:picLocks noChangeAspect="1" noChangeArrowheads="1"/>
          </p:cNvPicPr>
          <p:nvPr/>
        </p:nvPicPr>
        <p:blipFill>
          <a:blip r:embed="rId3" cstate="print"/>
          <a:srcRect l="11860" t="4398" r="7846" b="6337"/>
          <a:stretch>
            <a:fillRect/>
          </a:stretch>
        </p:blipFill>
        <p:spPr bwMode="auto">
          <a:xfrm>
            <a:off x="0" y="1030941"/>
            <a:ext cx="1344706" cy="1041777"/>
          </a:xfrm>
          <a:prstGeom prst="rect">
            <a:avLst/>
          </a:prstGeom>
          <a:noFill/>
        </p:spPr>
      </p:pic>
      <p:pic>
        <p:nvPicPr>
          <p:cNvPr id="6" name="Picture 2" descr="http://data22.i.gallery.ru/albums/gallery/246687-59eb2-71726864-m750x740-ua3769.jpg"/>
          <p:cNvPicPr>
            <a:picLocks noChangeAspect="1" noChangeArrowheads="1"/>
          </p:cNvPicPr>
          <p:nvPr/>
        </p:nvPicPr>
        <p:blipFill>
          <a:blip r:embed="rId3" cstate="print"/>
          <a:srcRect l="11860" t="4398" r="7846" b="6337"/>
          <a:stretch>
            <a:fillRect/>
          </a:stretch>
        </p:blipFill>
        <p:spPr bwMode="auto">
          <a:xfrm>
            <a:off x="0" y="2070847"/>
            <a:ext cx="1344706" cy="1041777"/>
          </a:xfrm>
          <a:prstGeom prst="rect">
            <a:avLst/>
          </a:prstGeom>
          <a:noFill/>
        </p:spPr>
      </p:pic>
      <p:pic>
        <p:nvPicPr>
          <p:cNvPr id="7" name="Picture 2" descr="http://data22.i.gallery.ru/albums/gallery/246687-59eb2-71726864-m750x740-ua3769.jpg"/>
          <p:cNvPicPr>
            <a:picLocks noChangeAspect="1" noChangeArrowheads="1"/>
          </p:cNvPicPr>
          <p:nvPr/>
        </p:nvPicPr>
        <p:blipFill>
          <a:blip r:embed="rId3" cstate="print"/>
          <a:srcRect l="11860" t="4398" r="7846" b="6337"/>
          <a:stretch>
            <a:fillRect/>
          </a:stretch>
        </p:blipFill>
        <p:spPr bwMode="auto">
          <a:xfrm>
            <a:off x="0" y="3110752"/>
            <a:ext cx="1344706" cy="1041777"/>
          </a:xfrm>
          <a:prstGeom prst="rect">
            <a:avLst/>
          </a:prstGeom>
          <a:noFill/>
        </p:spPr>
      </p:pic>
      <p:pic>
        <p:nvPicPr>
          <p:cNvPr id="8" name="Picture 2" descr="http://data22.i.gallery.ru/albums/gallery/246687-59eb2-71726864-m750x740-ua3769.jpg"/>
          <p:cNvPicPr>
            <a:picLocks noChangeAspect="1" noChangeArrowheads="1"/>
          </p:cNvPicPr>
          <p:nvPr/>
        </p:nvPicPr>
        <p:blipFill>
          <a:blip r:embed="rId3" cstate="print"/>
          <a:srcRect l="11860" t="4398" r="7846" b="6337"/>
          <a:stretch>
            <a:fillRect/>
          </a:stretch>
        </p:blipFill>
        <p:spPr bwMode="auto">
          <a:xfrm>
            <a:off x="0" y="4159623"/>
            <a:ext cx="1344706" cy="1041777"/>
          </a:xfrm>
          <a:prstGeom prst="rect">
            <a:avLst/>
          </a:prstGeom>
          <a:noFill/>
        </p:spPr>
      </p:pic>
      <p:pic>
        <p:nvPicPr>
          <p:cNvPr id="9" name="Picture 2" descr="http://data22.i.gallery.ru/albums/gallery/246687-59eb2-71726864-m750x740-ua3769.jpg"/>
          <p:cNvPicPr>
            <a:picLocks noChangeAspect="1" noChangeArrowheads="1"/>
          </p:cNvPicPr>
          <p:nvPr/>
        </p:nvPicPr>
        <p:blipFill>
          <a:blip r:embed="rId3" cstate="print"/>
          <a:srcRect l="11860" t="4398" r="7846" b="6337"/>
          <a:stretch>
            <a:fillRect/>
          </a:stretch>
        </p:blipFill>
        <p:spPr bwMode="auto">
          <a:xfrm>
            <a:off x="0" y="5154706"/>
            <a:ext cx="1344706" cy="1041777"/>
          </a:xfrm>
          <a:prstGeom prst="rect">
            <a:avLst/>
          </a:prstGeom>
          <a:noFill/>
        </p:spPr>
      </p:pic>
      <p:pic>
        <p:nvPicPr>
          <p:cNvPr id="10" name="Picture 2" descr="http://data22.i.gallery.ru/albums/gallery/246687-59eb2-71726864-m750x740-ua3769.jpg"/>
          <p:cNvPicPr>
            <a:picLocks noChangeAspect="1" noChangeArrowheads="1"/>
          </p:cNvPicPr>
          <p:nvPr/>
        </p:nvPicPr>
        <p:blipFill>
          <a:blip r:embed="rId3" cstate="print"/>
          <a:srcRect l="11860" t="4398" r="7846" b="6337"/>
          <a:stretch>
            <a:fillRect/>
          </a:stretch>
        </p:blipFill>
        <p:spPr bwMode="auto">
          <a:xfrm>
            <a:off x="0" y="5816223"/>
            <a:ext cx="1344706" cy="1041777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1589" y="1004048"/>
            <a:ext cx="4670482" cy="497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yugorka86.ru/ornament/8.jpg"/>
          <p:cNvPicPr>
            <a:picLocks noChangeAspect="1" noChangeArrowheads="1"/>
          </p:cNvPicPr>
          <p:nvPr/>
        </p:nvPicPr>
        <p:blipFill>
          <a:blip r:embed="rId2" cstate="print"/>
          <a:srcRect l="4052" r="3268"/>
          <a:stretch>
            <a:fillRect/>
          </a:stretch>
        </p:blipFill>
        <p:spPr bwMode="auto">
          <a:xfrm rot="5400000">
            <a:off x="-2900083" y="2900083"/>
            <a:ext cx="6858000" cy="1057836"/>
          </a:xfrm>
          <a:prstGeom prst="rect">
            <a:avLst/>
          </a:prstGeom>
          <a:noFill/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370" y="1066800"/>
            <a:ext cx="4501405" cy="523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9035" y="1013012"/>
            <a:ext cx="4840941" cy="528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882587" y="134471"/>
            <a:ext cx="92784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Знакомство с животными и природой нашего края </a:t>
            </a:r>
            <a:endParaRPr lang="ru-RU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54.radikal.ru/i143/1007/6a/524af044264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949390" y="2949389"/>
            <a:ext cx="6858001" cy="959225"/>
          </a:xfrm>
          <a:prstGeom prst="rect">
            <a:avLst/>
          </a:prstGeom>
          <a:noFill/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0402" y="959225"/>
            <a:ext cx="4336676" cy="578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1903" y="959224"/>
            <a:ext cx="5291862" cy="578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694330" y="-33009"/>
            <a:ext cx="104976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Показ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презентации « Быт и традиции народа ханты и манси»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http://windoftravel.com/uploads/media/objects/photos/194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691718" y="-1"/>
            <a:ext cx="45002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FFFF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«Любовь к родному краю, знание его истории- основа, на которой только и может осуществиться рост духовной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FFFF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культуры всего общества»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FFFF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Дмитрий  Сергеевич  Лихачев.</a:t>
            </a:r>
            <a:r>
              <a:rPr lang="ru-RU" sz="2000" b="1" dirty="0" smtClean="0">
                <a:solidFill>
                  <a:srgbClr val="FFFF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solidFill>
                  <a:srgbClr val="FFFF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6434" y="1470211"/>
            <a:ext cx="4406153" cy="5074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0096" y="1462278"/>
            <a:ext cx="4554070" cy="5019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577789" y="259976"/>
            <a:ext cx="92784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Знакомство с фольклором народов ханты и манси. 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5" name="Picture 2" descr="http://yugorka86.ru/ornament/8.jpg"/>
          <p:cNvPicPr>
            <a:picLocks noChangeAspect="1" noChangeArrowheads="1"/>
          </p:cNvPicPr>
          <p:nvPr/>
        </p:nvPicPr>
        <p:blipFill>
          <a:blip r:embed="rId4" cstate="print"/>
          <a:srcRect l="4052" r="3268"/>
          <a:stretch>
            <a:fillRect/>
          </a:stretch>
        </p:blipFill>
        <p:spPr bwMode="auto">
          <a:xfrm rot="5400000">
            <a:off x="-2900083" y="2900083"/>
            <a:ext cx="6858000" cy="10578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yugorka86.ru/ornament/8.jpg"/>
          <p:cNvPicPr>
            <a:picLocks noChangeAspect="1" noChangeArrowheads="1"/>
          </p:cNvPicPr>
          <p:nvPr/>
        </p:nvPicPr>
        <p:blipFill>
          <a:blip r:embed="rId2" cstate="print"/>
          <a:srcRect l="4052" r="3268"/>
          <a:stretch>
            <a:fillRect/>
          </a:stretch>
        </p:blipFill>
        <p:spPr bwMode="auto">
          <a:xfrm rot="5400000">
            <a:off x="-2900083" y="2900083"/>
            <a:ext cx="6858000" cy="1057836"/>
          </a:xfrm>
          <a:prstGeom prst="rect">
            <a:avLst/>
          </a:prstGeom>
          <a:noFill/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364" y="1102662"/>
            <a:ext cx="4316505" cy="5638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1102658"/>
            <a:ext cx="4724400" cy="5531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411506" y="1"/>
            <a:ext cx="88212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Посещение мини-музея «Народа ханты и манси» в детском саду</a:t>
            </a:r>
            <a:endParaRPr lang="ru-RU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797" y="1613648"/>
            <a:ext cx="3415555" cy="502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ttp://s54.radikal.ru/i143/1007/6a/524af044264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949390" y="2949389"/>
            <a:ext cx="6858001" cy="959225"/>
          </a:xfrm>
          <a:prstGeom prst="rect">
            <a:avLst/>
          </a:prstGeom>
          <a:noFill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5044" y="1622610"/>
            <a:ext cx="2675966" cy="3567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248554" y="2036018"/>
            <a:ext cx="3327375" cy="443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810871" y="286871"/>
            <a:ext cx="90633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Художественно-продуктивная деятельность </a:t>
            </a:r>
            <a:r>
              <a:rPr lang="ru-RU" sz="2800" b="1" i="1" dirty="0" smtClean="0">
                <a:solidFill>
                  <a:srgbClr val="00B050"/>
                </a:solidFill>
              </a:rPr>
              <a:t>(рисование)</a:t>
            </a:r>
            <a:r>
              <a:rPr lang="ru-RU" sz="2800" b="1" dirty="0" smtClean="0">
                <a:solidFill>
                  <a:srgbClr val="00B050"/>
                </a:solidFill>
              </a:rPr>
              <a:t>  </a:t>
            </a:r>
            <a:endParaRPr lang="ru-RU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8141" y="224119"/>
            <a:ext cx="102376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Подвижные игры «Хейро», «Ловкий оленевод», «Ручейки </a:t>
            </a:r>
            <a:r>
              <a:rPr lang="ru-RU" sz="2400" b="1" dirty="0" smtClean="0">
                <a:solidFill>
                  <a:srgbClr val="00B050"/>
                </a:solidFill>
              </a:rPr>
              <a:t>и озера», «Полярная сова и </a:t>
            </a:r>
            <a:r>
              <a:rPr lang="ru-RU" sz="2400" b="1" dirty="0" err="1" smtClean="0">
                <a:solidFill>
                  <a:srgbClr val="00B050"/>
                </a:solidFill>
              </a:rPr>
              <a:t>евражки</a:t>
            </a:r>
            <a:r>
              <a:rPr lang="ru-RU" sz="2400" b="1" dirty="0" smtClean="0">
                <a:solidFill>
                  <a:srgbClr val="00B050"/>
                </a:solidFill>
              </a:rPr>
              <a:t>»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3" name="Picture 2" descr="http://yugorka86.ru/ornament/8.jpg"/>
          <p:cNvPicPr>
            <a:picLocks noChangeAspect="1" noChangeArrowheads="1"/>
          </p:cNvPicPr>
          <p:nvPr/>
        </p:nvPicPr>
        <p:blipFill>
          <a:blip r:embed="rId2" cstate="print"/>
          <a:srcRect l="4052" r="3268"/>
          <a:stretch>
            <a:fillRect/>
          </a:stretch>
        </p:blipFill>
        <p:spPr bwMode="auto">
          <a:xfrm rot="5400000">
            <a:off x="-2900083" y="2900083"/>
            <a:ext cx="6858000" cy="1057836"/>
          </a:xfrm>
          <a:prstGeom prst="rect">
            <a:avLst/>
          </a:prstGeom>
          <a:noFill/>
        </p:spPr>
      </p:pic>
      <p:pic>
        <p:nvPicPr>
          <p:cNvPr id="1026" name="Picture 2" descr="C:\Users\Пользователь\Pictures\2018-02-12 работа\работа 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7700" y="1066799"/>
            <a:ext cx="4413996" cy="5674659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4909" y="1021975"/>
            <a:ext cx="5135749" cy="5692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792" y="1183342"/>
            <a:ext cx="4968689" cy="551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7687" y="1156448"/>
            <a:ext cx="5485372" cy="5460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484577" y="-63786"/>
            <a:ext cx="92228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Знакомство с орнаментом народа ханты и манси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yugorka86.ru/ornament/8.jpg"/>
          <p:cNvPicPr>
            <a:picLocks noChangeAspect="1" noChangeArrowheads="1"/>
          </p:cNvPicPr>
          <p:nvPr/>
        </p:nvPicPr>
        <p:blipFill>
          <a:blip r:embed="rId2" cstate="print"/>
          <a:srcRect l="4052" r="3268"/>
          <a:stretch>
            <a:fillRect/>
          </a:stretch>
        </p:blipFill>
        <p:spPr bwMode="auto">
          <a:xfrm rot="5400000">
            <a:off x="-2900083" y="2900083"/>
            <a:ext cx="6858000" cy="10578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8470" y="1506070"/>
            <a:ext cx="9466729" cy="2205318"/>
          </a:xfrm>
        </p:spPr>
        <p:txBody>
          <a:bodyPr>
            <a:normAutofit/>
          </a:bodyPr>
          <a:lstStyle/>
          <a:p>
            <a:r>
              <a:rPr lang="ru-RU" sz="7200" dirty="0" smtClean="0">
                <a:solidFill>
                  <a:schemeClr val="accent5">
                    <a:lumMod val="75000"/>
                  </a:schemeClr>
                </a:solidFill>
              </a:rPr>
              <a:t>Спасибо за внимание!</a:t>
            </a:r>
            <a:endParaRPr lang="ru-RU" sz="7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ata22.gallery.ru/albums/gallery/246687-120b2-71726860-m549x500-u9a4e0.jpg"/>
          <p:cNvPicPr>
            <a:picLocks noChangeAspect="1" noChangeArrowheads="1"/>
          </p:cNvPicPr>
          <p:nvPr/>
        </p:nvPicPr>
        <p:blipFill>
          <a:blip r:embed="rId2" cstate="print"/>
          <a:srcRect l="11718" t="10180" r="6618" b="5351"/>
          <a:stretch>
            <a:fillRect/>
          </a:stretch>
        </p:blipFill>
        <p:spPr bwMode="auto">
          <a:xfrm>
            <a:off x="0" y="1"/>
            <a:ext cx="1055075" cy="914399"/>
          </a:xfrm>
          <a:prstGeom prst="rect">
            <a:avLst/>
          </a:prstGeom>
          <a:noFill/>
        </p:spPr>
      </p:pic>
      <p:pic>
        <p:nvPicPr>
          <p:cNvPr id="3" name="Picture 2" descr="http://data22.gallery.ru/albums/gallery/246687-120b2-71726860-m549x500-u9a4e0.jpg"/>
          <p:cNvPicPr>
            <a:picLocks noChangeAspect="1" noChangeArrowheads="1"/>
          </p:cNvPicPr>
          <p:nvPr/>
        </p:nvPicPr>
        <p:blipFill>
          <a:blip r:embed="rId2" cstate="print"/>
          <a:srcRect l="11718" t="10180" r="6618" b="5351"/>
          <a:stretch>
            <a:fillRect/>
          </a:stretch>
        </p:blipFill>
        <p:spPr bwMode="auto">
          <a:xfrm>
            <a:off x="0" y="914401"/>
            <a:ext cx="1055075" cy="914399"/>
          </a:xfrm>
          <a:prstGeom prst="rect">
            <a:avLst/>
          </a:prstGeom>
          <a:noFill/>
        </p:spPr>
      </p:pic>
      <p:pic>
        <p:nvPicPr>
          <p:cNvPr id="4" name="Picture 2" descr="http://data22.gallery.ru/albums/gallery/246687-120b2-71726860-m549x500-u9a4e0.jpg"/>
          <p:cNvPicPr>
            <a:picLocks noChangeAspect="1" noChangeArrowheads="1"/>
          </p:cNvPicPr>
          <p:nvPr/>
        </p:nvPicPr>
        <p:blipFill>
          <a:blip r:embed="rId2" cstate="print"/>
          <a:srcRect l="11718" t="10180" r="6618" b="5351"/>
          <a:stretch>
            <a:fillRect/>
          </a:stretch>
        </p:blipFill>
        <p:spPr bwMode="auto">
          <a:xfrm>
            <a:off x="0" y="1792942"/>
            <a:ext cx="1055075" cy="914399"/>
          </a:xfrm>
          <a:prstGeom prst="rect">
            <a:avLst/>
          </a:prstGeom>
          <a:noFill/>
        </p:spPr>
      </p:pic>
      <p:pic>
        <p:nvPicPr>
          <p:cNvPr id="5" name="Picture 2" descr="http://data22.gallery.ru/albums/gallery/246687-120b2-71726860-m549x500-u9a4e0.jpg"/>
          <p:cNvPicPr>
            <a:picLocks noChangeAspect="1" noChangeArrowheads="1"/>
          </p:cNvPicPr>
          <p:nvPr/>
        </p:nvPicPr>
        <p:blipFill>
          <a:blip r:embed="rId2" cstate="print"/>
          <a:srcRect l="11718" t="10180" r="6618" b="5351"/>
          <a:stretch>
            <a:fillRect/>
          </a:stretch>
        </p:blipFill>
        <p:spPr bwMode="auto">
          <a:xfrm>
            <a:off x="0" y="2689414"/>
            <a:ext cx="1055075" cy="914399"/>
          </a:xfrm>
          <a:prstGeom prst="rect">
            <a:avLst/>
          </a:prstGeom>
          <a:noFill/>
        </p:spPr>
      </p:pic>
      <p:pic>
        <p:nvPicPr>
          <p:cNvPr id="6" name="Picture 2" descr="http://data22.gallery.ru/albums/gallery/246687-120b2-71726860-m549x500-u9a4e0.jpg"/>
          <p:cNvPicPr>
            <a:picLocks noChangeAspect="1" noChangeArrowheads="1"/>
          </p:cNvPicPr>
          <p:nvPr/>
        </p:nvPicPr>
        <p:blipFill>
          <a:blip r:embed="rId2" cstate="print"/>
          <a:srcRect l="11718" t="10180" r="6618" b="5351"/>
          <a:stretch>
            <a:fillRect/>
          </a:stretch>
        </p:blipFill>
        <p:spPr bwMode="auto">
          <a:xfrm>
            <a:off x="0" y="3585883"/>
            <a:ext cx="1055075" cy="914399"/>
          </a:xfrm>
          <a:prstGeom prst="rect">
            <a:avLst/>
          </a:prstGeom>
          <a:noFill/>
        </p:spPr>
      </p:pic>
      <p:pic>
        <p:nvPicPr>
          <p:cNvPr id="7" name="Picture 2" descr="http://data22.gallery.ru/albums/gallery/246687-120b2-71726860-m549x500-u9a4e0.jpg"/>
          <p:cNvPicPr>
            <a:picLocks noChangeAspect="1" noChangeArrowheads="1"/>
          </p:cNvPicPr>
          <p:nvPr/>
        </p:nvPicPr>
        <p:blipFill>
          <a:blip r:embed="rId2" cstate="print"/>
          <a:srcRect l="11718" t="10180" r="6618" b="5351"/>
          <a:stretch>
            <a:fillRect/>
          </a:stretch>
        </p:blipFill>
        <p:spPr bwMode="auto">
          <a:xfrm>
            <a:off x="0" y="4473389"/>
            <a:ext cx="1055075" cy="914399"/>
          </a:xfrm>
          <a:prstGeom prst="rect">
            <a:avLst/>
          </a:prstGeom>
          <a:noFill/>
        </p:spPr>
      </p:pic>
      <p:pic>
        <p:nvPicPr>
          <p:cNvPr id="8" name="Picture 2" descr="http://data22.gallery.ru/albums/gallery/246687-120b2-71726860-m549x500-u9a4e0.jpg"/>
          <p:cNvPicPr>
            <a:picLocks noChangeAspect="1" noChangeArrowheads="1"/>
          </p:cNvPicPr>
          <p:nvPr/>
        </p:nvPicPr>
        <p:blipFill>
          <a:blip r:embed="rId2" cstate="print"/>
          <a:srcRect l="11718" t="10180" r="6618" b="5351"/>
          <a:stretch>
            <a:fillRect/>
          </a:stretch>
        </p:blipFill>
        <p:spPr bwMode="auto">
          <a:xfrm>
            <a:off x="0" y="5351930"/>
            <a:ext cx="1055075" cy="914399"/>
          </a:xfrm>
          <a:prstGeom prst="rect">
            <a:avLst/>
          </a:prstGeom>
          <a:noFill/>
        </p:spPr>
      </p:pic>
      <p:pic>
        <p:nvPicPr>
          <p:cNvPr id="9" name="Picture 2" descr="http://data22.gallery.ru/albums/gallery/246687-120b2-71726860-m549x500-u9a4e0.jpg"/>
          <p:cNvPicPr>
            <a:picLocks noChangeAspect="1" noChangeArrowheads="1"/>
          </p:cNvPicPr>
          <p:nvPr/>
        </p:nvPicPr>
        <p:blipFill>
          <a:blip r:embed="rId2" cstate="print"/>
          <a:srcRect l="11718" t="10180" r="6618" b="33507"/>
          <a:stretch>
            <a:fillRect/>
          </a:stretch>
        </p:blipFill>
        <p:spPr bwMode="auto">
          <a:xfrm>
            <a:off x="0" y="6248401"/>
            <a:ext cx="1055075" cy="60959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231662" y="160474"/>
            <a:ext cx="2199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Вид проекта: 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98564" y="223228"/>
            <a:ext cx="3084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Познавательно-творческий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23536" y="832829"/>
            <a:ext cx="3392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Продолжительность: 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89536" y="868686"/>
            <a:ext cx="1832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краткосрочный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40143" y="1541040"/>
            <a:ext cx="3159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Участники проекта: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71622" y="1558970"/>
            <a:ext cx="3930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дети, родители </a:t>
            </a:r>
            <a:r>
              <a:rPr lang="ru-RU" dirty="0" smtClean="0">
                <a:solidFill>
                  <a:schemeClr val="tx2"/>
                </a:solidFill>
              </a:rPr>
              <a:t>детей, воспитатели.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6" name="Picture 6" descr="http://ds30.detkin-club.ru/images/photos/hant-mans_med_0_5a4128893d7d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57012" y="0"/>
            <a:ext cx="2034988" cy="2136738"/>
          </a:xfrm>
          <a:prstGeom prst="rect">
            <a:avLst/>
          </a:prstGeom>
          <a:noFill/>
        </p:spPr>
      </p:pic>
      <p:pic>
        <p:nvPicPr>
          <p:cNvPr id="1026" name="Picture 2" descr="http://clipground.com/images/snow-pile-clipart-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4007541"/>
            <a:ext cx="11125200" cy="2850459"/>
          </a:xfrm>
          <a:prstGeom prst="rect">
            <a:avLst/>
          </a:prstGeom>
          <a:noFill/>
        </p:spPr>
      </p:pic>
      <p:pic>
        <p:nvPicPr>
          <p:cNvPr id="19" name="Picture 10" descr="http://www.playcast.ru/uploads/2016/07/07/1921891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914398" y="3343835"/>
            <a:ext cx="3514166" cy="3514166"/>
          </a:xfrm>
          <a:prstGeom prst="rect">
            <a:avLst/>
          </a:prstGeom>
          <a:noFill/>
        </p:spPr>
      </p:pic>
      <p:pic>
        <p:nvPicPr>
          <p:cNvPr id="1030" name="Picture 6" descr="http://clipart-library.com/img/11624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13373" y="3415555"/>
            <a:ext cx="2338632" cy="329901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rhivurokov.ru/kopilka/uploads/user_file_564088d1b23d0/urok-po-russkomu-iazyku-vo-2-klassie-po-tiemie-upotrieblieniie-ghlagholov-v-riechi_17.jpeg"/>
          <p:cNvPicPr>
            <a:picLocks noChangeAspect="1" noChangeArrowheads="1"/>
          </p:cNvPicPr>
          <p:nvPr/>
        </p:nvPicPr>
        <p:blipFill>
          <a:blip r:embed="rId2" cstate="print"/>
          <a:srcRect l="1569" t="9584" r="3268" b="16920"/>
          <a:stretch>
            <a:fillRect/>
          </a:stretch>
        </p:blipFill>
        <p:spPr bwMode="auto">
          <a:xfrm rot="5400000">
            <a:off x="-2819401" y="2819403"/>
            <a:ext cx="6858001" cy="12192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71365" y="0"/>
            <a:ext cx="4778188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Проблема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76282" y="842682"/>
            <a:ext cx="661595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ходе беседы было  выявлено, что  дети владеют недостаточной информацией о  культуре коренного населения (ханты и манси), родители не уделяют должного внимания данной проблеме.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Наличие этой проблемы побудило нас  включиться в работу с детьми  средней группы.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402543" y="3636085"/>
          <a:ext cx="7425762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254"/>
                <a:gridCol w="2475254"/>
                <a:gridCol w="2475254"/>
              </a:tblGrid>
              <a:tr h="635199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Что мы знаем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Что хотим узнать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Как</a:t>
                      </a:r>
                      <a:r>
                        <a:rPr lang="ru-RU" baseline="0" dirty="0" smtClean="0"/>
                        <a:t> и где это можно узнать</a:t>
                      </a:r>
                      <a:endParaRPr lang="ru-RU" dirty="0"/>
                    </a:p>
                  </a:txBody>
                  <a:tcPr/>
                </a:tc>
              </a:tr>
              <a:tr h="2027319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Мы живём на севере в городе Нижневартовске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Какие коренные народы проживают на территории нашего округа, какие у них традиции и обычаи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 помощью воспитателей,  родителей, найти информацию в дополнительных источниках- интернете, книгах, журналах. 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 descr="http://ds30.detkin-club.ru/images/photos/hant-mans_med_0_5a4128893d7d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57012" y="0"/>
            <a:ext cx="2034988" cy="21367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1.bp.blogspot.com/--2EIkE49Ufo/UTsQTfTfFhI/AAAAAAAADsE/FGpPzcIjI9s/s1600/010.jpg"/>
          <p:cNvPicPr>
            <a:picLocks noChangeAspect="1" noChangeArrowheads="1"/>
          </p:cNvPicPr>
          <p:nvPr/>
        </p:nvPicPr>
        <p:blipFill>
          <a:blip r:embed="rId2" cstate="print"/>
          <a:srcRect l="8506" t="4772" r="9378" b="3676"/>
          <a:stretch>
            <a:fillRect/>
          </a:stretch>
        </p:blipFill>
        <p:spPr bwMode="auto">
          <a:xfrm>
            <a:off x="1" y="0"/>
            <a:ext cx="1183340" cy="1060763"/>
          </a:xfrm>
          <a:prstGeom prst="rect">
            <a:avLst/>
          </a:prstGeom>
          <a:noFill/>
        </p:spPr>
      </p:pic>
      <p:pic>
        <p:nvPicPr>
          <p:cNvPr id="3" name="Picture 2" descr="http://1.bp.blogspot.com/--2EIkE49Ufo/UTsQTfTfFhI/AAAAAAAADsE/FGpPzcIjI9s/s1600/010.jpg"/>
          <p:cNvPicPr>
            <a:picLocks noChangeAspect="1" noChangeArrowheads="1"/>
          </p:cNvPicPr>
          <p:nvPr/>
        </p:nvPicPr>
        <p:blipFill>
          <a:blip r:embed="rId2" cstate="print"/>
          <a:srcRect l="8506" t="4772" r="9378" b="3676"/>
          <a:stretch>
            <a:fillRect/>
          </a:stretch>
        </p:blipFill>
        <p:spPr bwMode="auto">
          <a:xfrm>
            <a:off x="0" y="2088777"/>
            <a:ext cx="1192306" cy="1068800"/>
          </a:xfrm>
          <a:prstGeom prst="rect">
            <a:avLst/>
          </a:prstGeom>
          <a:noFill/>
        </p:spPr>
      </p:pic>
      <p:pic>
        <p:nvPicPr>
          <p:cNvPr id="4" name="Picture 2" descr="http://1.bp.blogspot.com/--2EIkE49Ufo/UTsQTfTfFhI/AAAAAAAADsE/FGpPzcIjI9s/s1600/010.jpg"/>
          <p:cNvPicPr>
            <a:picLocks noChangeAspect="1" noChangeArrowheads="1"/>
          </p:cNvPicPr>
          <p:nvPr/>
        </p:nvPicPr>
        <p:blipFill>
          <a:blip r:embed="rId2" cstate="print"/>
          <a:srcRect l="8506" t="4772" r="9378" b="3676"/>
          <a:stretch>
            <a:fillRect/>
          </a:stretch>
        </p:blipFill>
        <p:spPr bwMode="auto">
          <a:xfrm>
            <a:off x="0" y="1048870"/>
            <a:ext cx="1192305" cy="1068799"/>
          </a:xfrm>
          <a:prstGeom prst="rect">
            <a:avLst/>
          </a:prstGeom>
          <a:noFill/>
        </p:spPr>
      </p:pic>
      <p:pic>
        <p:nvPicPr>
          <p:cNvPr id="5" name="Picture 2" descr="http://1.bp.blogspot.com/--2EIkE49Ufo/UTsQTfTfFhI/AAAAAAAADsE/FGpPzcIjI9s/s1600/010.jpg"/>
          <p:cNvPicPr>
            <a:picLocks noChangeAspect="1" noChangeArrowheads="1"/>
          </p:cNvPicPr>
          <p:nvPr/>
        </p:nvPicPr>
        <p:blipFill>
          <a:blip r:embed="rId2" cstate="print"/>
          <a:srcRect l="8506" t="4772" r="9378" b="3676"/>
          <a:stretch>
            <a:fillRect/>
          </a:stretch>
        </p:blipFill>
        <p:spPr bwMode="auto">
          <a:xfrm>
            <a:off x="-1" y="3155576"/>
            <a:ext cx="1174377" cy="1052729"/>
          </a:xfrm>
          <a:prstGeom prst="rect">
            <a:avLst/>
          </a:prstGeom>
          <a:noFill/>
        </p:spPr>
      </p:pic>
      <p:pic>
        <p:nvPicPr>
          <p:cNvPr id="6" name="Picture 2" descr="http://1.bp.blogspot.com/--2EIkE49Ufo/UTsQTfTfFhI/AAAAAAAADsE/FGpPzcIjI9s/s1600/010.jpg"/>
          <p:cNvPicPr>
            <a:picLocks noChangeAspect="1" noChangeArrowheads="1"/>
          </p:cNvPicPr>
          <p:nvPr/>
        </p:nvPicPr>
        <p:blipFill>
          <a:blip r:embed="rId2" cstate="print"/>
          <a:srcRect l="8506" t="4772" r="9378" b="3676"/>
          <a:stretch>
            <a:fillRect/>
          </a:stretch>
        </p:blipFill>
        <p:spPr bwMode="auto">
          <a:xfrm>
            <a:off x="0" y="4204449"/>
            <a:ext cx="1174376" cy="1052728"/>
          </a:xfrm>
          <a:prstGeom prst="rect">
            <a:avLst/>
          </a:prstGeom>
          <a:noFill/>
        </p:spPr>
      </p:pic>
      <p:pic>
        <p:nvPicPr>
          <p:cNvPr id="7" name="Picture 2" descr="http://1.bp.blogspot.com/--2EIkE49Ufo/UTsQTfTfFhI/AAAAAAAADsE/FGpPzcIjI9s/s1600/010.jpg"/>
          <p:cNvPicPr>
            <a:picLocks noChangeAspect="1" noChangeArrowheads="1"/>
          </p:cNvPicPr>
          <p:nvPr/>
        </p:nvPicPr>
        <p:blipFill>
          <a:blip r:embed="rId2" cstate="print"/>
          <a:srcRect l="8506" t="4772" r="9378" b="3676"/>
          <a:stretch>
            <a:fillRect/>
          </a:stretch>
        </p:blipFill>
        <p:spPr bwMode="auto">
          <a:xfrm>
            <a:off x="0" y="5262283"/>
            <a:ext cx="1183341" cy="1060764"/>
          </a:xfrm>
          <a:prstGeom prst="rect">
            <a:avLst/>
          </a:prstGeom>
          <a:noFill/>
        </p:spPr>
      </p:pic>
      <p:pic>
        <p:nvPicPr>
          <p:cNvPr id="8" name="Picture 2" descr="http://1.bp.blogspot.com/--2EIkE49Ufo/UTsQTfTfFhI/AAAAAAAADsE/FGpPzcIjI9s/s1600/010.jpg"/>
          <p:cNvPicPr>
            <a:picLocks noChangeAspect="1" noChangeArrowheads="1"/>
          </p:cNvPicPr>
          <p:nvPr/>
        </p:nvPicPr>
        <p:blipFill>
          <a:blip r:embed="rId2" cstate="print"/>
          <a:srcRect l="8506" t="4772" r="9378" b="49452"/>
          <a:stretch>
            <a:fillRect/>
          </a:stretch>
        </p:blipFill>
        <p:spPr bwMode="auto">
          <a:xfrm>
            <a:off x="0" y="6331636"/>
            <a:ext cx="1174376" cy="52636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747246" y="-134471"/>
            <a:ext cx="4641113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5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54942" y="797859"/>
            <a:ext cx="75213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Дошкольный возраст-это пора становления личности ребёнка. Именно в этом возрасте закладываются основы мировоззрения человека, его отношение к окружающему миру, формируется ценности. Поэтому дошкольный возраст является наиболее благоприятным для воспитания любви к родному краю, так как знания полученные в детстве, остаются на всю жизнь. Важным этапом формирования у детей знаний о родном крае является накопление ими социального опыта, приобщение к культуре и традициям народа.</a:t>
            </a:r>
          </a:p>
        </p:txBody>
      </p:sp>
      <p:pic>
        <p:nvPicPr>
          <p:cNvPr id="43012" name="Picture 4" descr="http://kartik.ru/wp-content/uploads/2017/05/yeskimo-kartinki-dlya-detey-115943-1024x790.jpg"/>
          <p:cNvPicPr>
            <a:picLocks noChangeAspect="1" noChangeArrowheads="1"/>
          </p:cNvPicPr>
          <p:nvPr/>
        </p:nvPicPr>
        <p:blipFill>
          <a:blip r:embed="rId3" cstate="print"/>
          <a:srcRect b="8745"/>
          <a:stretch>
            <a:fillRect/>
          </a:stretch>
        </p:blipFill>
        <p:spPr bwMode="auto">
          <a:xfrm>
            <a:off x="8512000" y="4267200"/>
            <a:ext cx="3680000" cy="2590800"/>
          </a:xfrm>
          <a:prstGeom prst="rect">
            <a:avLst/>
          </a:prstGeom>
          <a:noFill/>
        </p:spPr>
      </p:pic>
      <p:pic>
        <p:nvPicPr>
          <p:cNvPr id="12" name="Picture 6" descr="http://ds30.detkin-club.ru/images/photos/hant-mans_med_0_5a4128893d7d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57012" y="0"/>
            <a:ext cx="2034988" cy="21367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1976" y="-918882"/>
            <a:ext cx="10058400" cy="1837764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         Гипотеза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17811" y="1779495"/>
            <a:ext cx="10058400" cy="42672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tx2"/>
                </a:solidFill>
              </a:rPr>
              <a:t>        У каждого ребёнка сформируется интерес к жизни    родного края, природе ХМАО; сформируются знания о природных и культурных особенностях жизни Югры, повысится   степень  включённости  родителей в организацию образовательного процесса.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4" name="Picture 2" descr="http://s54.radikal.ru/i143/1007/6a/524af044264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949390" y="2949389"/>
            <a:ext cx="6858001" cy="959225"/>
          </a:xfrm>
          <a:prstGeom prst="rect">
            <a:avLst/>
          </a:prstGeom>
          <a:noFill/>
        </p:spPr>
      </p:pic>
      <p:pic>
        <p:nvPicPr>
          <p:cNvPr id="5" name="Picture 6" descr="http://ds30.detkin-club.ru/images/photos/hant-mans_med_0_5a4128893d7d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57012" y="0"/>
            <a:ext cx="2034988" cy="21367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1.bp.blogspot.com/-WSoRr5xsgvc/UTsQT46OcxI/AAAAAAAADsU/zxdvEdnTdq8/s200/012.jpg"/>
          <p:cNvPicPr>
            <a:picLocks noChangeAspect="1" noChangeArrowheads="1"/>
          </p:cNvPicPr>
          <p:nvPr/>
        </p:nvPicPr>
        <p:blipFill>
          <a:blip r:embed="rId2" cstate="print"/>
          <a:srcRect l="6424" t="2211" r="8578" b="5188"/>
          <a:stretch>
            <a:fillRect/>
          </a:stretch>
        </p:blipFill>
        <p:spPr bwMode="auto">
          <a:xfrm>
            <a:off x="0" y="0"/>
            <a:ext cx="1009335" cy="967665"/>
          </a:xfrm>
          <a:prstGeom prst="rect">
            <a:avLst/>
          </a:prstGeom>
          <a:noFill/>
        </p:spPr>
      </p:pic>
      <p:pic>
        <p:nvPicPr>
          <p:cNvPr id="9" name="Picture 2" descr="http://1.bp.blogspot.com/-WSoRr5xsgvc/UTsQT46OcxI/AAAAAAAADsU/zxdvEdnTdq8/s200/012.jpg"/>
          <p:cNvPicPr>
            <a:picLocks noChangeAspect="1" noChangeArrowheads="1"/>
          </p:cNvPicPr>
          <p:nvPr/>
        </p:nvPicPr>
        <p:blipFill>
          <a:blip r:embed="rId2" cstate="print"/>
          <a:srcRect l="6424" t="2211" r="8578" b="5188"/>
          <a:stretch>
            <a:fillRect/>
          </a:stretch>
        </p:blipFill>
        <p:spPr bwMode="auto">
          <a:xfrm>
            <a:off x="0" y="950258"/>
            <a:ext cx="1009335" cy="967665"/>
          </a:xfrm>
          <a:prstGeom prst="rect">
            <a:avLst/>
          </a:prstGeom>
          <a:noFill/>
        </p:spPr>
      </p:pic>
      <p:pic>
        <p:nvPicPr>
          <p:cNvPr id="10" name="Picture 2" descr="http://1.bp.blogspot.com/-WSoRr5xsgvc/UTsQT46OcxI/AAAAAAAADsU/zxdvEdnTdq8/s200/012.jpg"/>
          <p:cNvPicPr>
            <a:picLocks noChangeAspect="1" noChangeArrowheads="1"/>
          </p:cNvPicPr>
          <p:nvPr/>
        </p:nvPicPr>
        <p:blipFill>
          <a:blip r:embed="rId2" cstate="print"/>
          <a:srcRect l="6424" t="2211" r="8578" b="5188"/>
          <a:stretch>
            <a:fillRect/>
          </a:stretch>
        </p:blipFill>
        <p:spPr bwMode="auto">
          <a:xfrm>
            <a:off x="0" y="1909483"/>
            <a:ext cx="1009335" cy="967665"/>
          </a:xfrm>
          <a:prstGeom prst="rect">
            <a:avLst/>
          </a:prstGeom>
          <a:noFill/>
        </p:spPr>
      </p:pic>
      <p:pic>
        <p:nvPicPr>
          <p:cNvPr id="11" name="Picture 2" descr="http://1.bp.blogspot.com/-WSoRr5xsgvc/UTsQT46OcxI/AAAAAAAADsU/zxdvEdnTdq8/s200/012.jpg"/>
          <p:cNvPicPr>
            <a:picLocks noChangeAspect="1" noChangeArrowheads="1"/>
          </p:cNvPicPr>
          <p:nvPr/>
        </p:nvPicPr>
        <p:blipFill>
          <a:blip r:embed="rId2" cstate="print"/>
          <a:srcRect l="6424" t="2211" r="8578" b="5188"/>
          <a:stretch>
            <a:fillRect/>
          </a:stretch>
        </p:blipFill>
        <p:spPr bwMode="auto">
          <a:xfrm>
            <a:off x="0" y="2868705"/>
            <a:ext cx="1009335" cy="967665"/>
          </a:xfrm>
          <a:prstGeom prst="rect">
            <a:avLst/>
          </a:prstGeom>
          <a:noFill/>
        </p:spPr>
      </p:pic>
      <p:pic>
        <p:nvPicPr>
          <p:cNvPr id="12" name="Picture 2" descr="http://1.bp.blogspot.com/-WSoRr5xsgvc/UTsQT46OcxI/AAAAAAAADsU/zxdvEdnTdq8/s200/012.jpg"/>
          <p:cNvPicPr>
            <a:picLocks noChangeAspect="1" noChangeArrowheads="1"/>
          </p:cNvPicPr>
          <p:nvPr/>
        </p:nvPicPr>
        <p:blipFill>
          <a:blip r:embed="rId2" cstate="print"/>
          <a:srcRect l="6424" t="2211" r="8578" b="5188"/>
          <a:stretch>
            <a:fillRect/>
          </a:stretch>
        </p:blipFill>
        <p:spPr bwMode="auto">
          <a:xfrm>
            <a:off x="0" y="4778188"/>
            <a:ext cx="1009335" cy="967665"/>
          </a:xfrm>
          <a:prstGeom prst="rect">
            <a:avLst/>
          </a:prstGeom>
          <a:noFill/>
        </p:spPr>
      </p:pic>
      <p:pic>
        <p:nvPicPr>
          <p:cNvPr id="13" name="Picture 2" descr="http://1.bp.blogspot.com/-WSoRr5xsgvc/UTsQT46OcxI/AAAAAAAADsU/zxdvEdnTdq8/s200/012.jpg"/>
          <p:cNvPicPr>
            <a:picLocks noChangeAspect="1" noChangeArrowheads="1"/>
          </p:cNvPicPr>
          <p:nvPr/>
        </p:nvPicPr>
        <p:blipFill>
          <a:blip r:embed="rId2" cstate="print"/>
          <a:srcRect l="6424" t="2211" r="8578" b="5188"/>
          <a:stretch>
            <a:fillRect/>
          </a:stretch>
        </p:blipFill>
        <p:spPr bwMode="auto">
          <a:xfrm>
            <a:off x="0" y="3818964"/>
            <a:ext cx="1009335" cy="967665"/>
          </a:xfrm>
          <a:prstGeom prst="rect">
            <a:avLst/>
          </a:prstGeom>
          <a:noFill/>
        </p:spPr>
      </p:pic>
      <p:pic>
        <p:nvPicPr>
          <p:cNvPr id="14" name="Picture 2" descr="http://1.bp.blogspot.com/-WSoRr5xsgvc/UTsQT46OcxI/AAAAAAAADsU/zxdvEdnTdq8/s200/012.jpg"/>
          <p:cNvPicPr>
            <a:picLocks noChangeAspect="1" noChangeArrowheads="1"/>
          </p:cNvPicPr>
          <p:nvPr/>
        </p:nvPicPr>
        <p:blipFill>
          <a:blip r:embed="rId2" cstate="print"/>
          <a:srcRect l="6424" t="2211" r="8578" b="5188"/>
          <a:stretch>
            <a:fillRect/>
          </a:stretch>
        </p:blipFill>
        <p:spPr bwMode="auto">
          <a:xfrm>
            <a:off x="0" y="5728447"/>
            <a:ext cx="1009335" cy="967665"/>
          </a:xfrm>
          <a:prstGeom prst="rect">
            <a:avLst/>
          </a:prstGeom>
          <a:noFill/>
        </p:spPr>
      </p:pic>
      <p:pic>
        <p:nvPicPr>
          <p:cNvPr id="15" name="Picture 2" descr="http://1.bp.blogspot.com/-WSoRr5xsgvc/UTsQT46OcxI/AAAAAAAADsU/zxdvEdnTdq8/s200/012.jpg"/>
          <p:cNvPicPr>
            <a:picLocks noChangeAspect="1" noChangeArrowheads="1"/>
          </p:cNvPicPr>
          <p:nvPr/>
        </p:nvPicPr>
        <p:blipFill>
          <a:blip r:embed="rId2" cstate="print"/>
          <a:srcRect l="6424" t="2211" r="8578" b="78916"/>
          <a:stretch>
            <a:fillRect/>
          </a:stretch>
        </p:blipFill>
        <p:spPr bwMode="auto">
          <a:xfrm>
            <a:off x="0" y="6660777"/>
            <a:ext cx="1009335" cy="197223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609950" y="0"/>
            <a:ext cx="50754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Цель проекта: 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23881" y="952091"/>
            <a:ext cx="70552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Расширить представления детей о жизни народов ханты и манси, их быте, традициях, культуре. Повысить активность родителей в воспитании ребёнка любви к родному краю.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6" name="Picture 4" descr="http://zaikinmir.ru/kartinki/images/olen/olen-kartinki-22.jpg"/>
          <p:cNvPicPr>
            <a:picLocks noChangeAspect="1" noChangeArrowheads="1"/>
          </p:cNvPicPr>
          <p:nvPr/>
        </p:nvPicPr>
        <p:blipFill>
          <a:blip r:embed="rId3" cstate="print"/>
          <a:srcRect l="5199" t="6942" r="8794" b="8401"/>
          <a:stretch>
            <a:fillRect/>
          </a:stretch>
        </p:blipFill>
        <p:spPr bwMode="auto">
          <a:xfrm>
            <a:off x="9197788" y="4082705"/>
            <a:ext cx="2994212" cy="2775295"/>
          </a:xfrm>
          <a:prstGeom prst="rect">
            <a:avLst/>
          </a:prstGeom>
          <a:noFill/>
        </p:spPr>
      </p:pic>
      <p:pic>
        <p:nvPicPr>
          <p:cNvPr id="19" name="Picture 6" descr="http://ds30.detkin-club.ru/images/photos/hant-mans_med_0_5a4128893d7d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57012" y="0"/>
            <a:ext cx="2034988" cy="21367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s54.radikal.ru/i143/1007/6a/524af044264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949390" y="2949389"/>
            <a:ext cx="6858001" cy="959225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5396753" y="134470"/>
            <a:ext cx="2196353" cy="1004047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2"/>
                </a:solidFill>
              </a:rPr>
              <a:t>Задачи</a:t>
            </a:r>
            <a:endParaRPr lang="ru-RU" sz="36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20587" y="161365"/>
            <a:ext cx="2223248" cy="95922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Образовательные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38517" y="3200401"/>
            <a:ext cx="2223248" cy="95922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Воспитательные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619128" y="143441"/>
            <a:ext cx="2223248" cy="95922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Развивающие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13413" y="3980331"/>
            <a:ext cx="2223248" cy="95922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Художественно-эстетические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225552" y="3980331"/>
            <a:ext cx="2223248" cy="95922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Физические</a:t>
            </a:r>
            <a:endParaRPr lang="ru-RU" dirty="0"/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1021975" y="1203973"/>
            <a:ext cx="361277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-Развивать у детей познавательный интерес к жизни народов и жизни животных Югры.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1021976" y="1897661"/>
            <a:ext cx="302110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-Закреплять умение внимательно воспринимать познавательную информацию в ходе образовательной деятельности, делать обобщающие выводы.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1030942" y="4250621"/>
            <a:ext cx="305696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Воспитывать любовь к природе и уважение к национальностям народа Югры.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3801034" y="5032048"/>
            <a:ext cx="35500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-Развитие творческих способностей детей.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78996" y="5602050"/>
            <a:ext cx="29754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1600" dirty="0" smtClean="0">
                <a:solidFill>
                  <a:schemeClr val="tx2"/>
                </a:solidFill>
              </a:rPr>
              <a:t>-Развивать эстетический вкус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9520518" y="1130836"/>
            <a:ext cx="25549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-Развивать интерес к жизни коренных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жителей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Югры.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7162800" y="4983561"/>
            <a:ext cx="25190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-разучивание подвижных игр народов ханты и манси.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9520518" y="1640112"/>
            <a:ext cx="255494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-Развивать слуховое и зрительное внимание, мышление.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9556375" y="2350962"/>
            <a:ext cx="2635625" cy="535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-Развивать речь детей, обогащать словарный запас.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726703" y="3110754"/>
            <a:ext cx="2294967" cy="97715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 dirty="0" smtClean="0"/>
          </a:p>
          <a:p>
            <a:pPr algn="ctr"/>
            <a:r>
              <a:rPr lang="ru-RU" dirty="0" smtClean="0"/>
              <a:t>Социально-коммуникативные</a:t>
            </a:r>
          </a:p>
          <a:p>
            <a:pPr algn="ctr"/>
            <a:endParaRPr lang="ru-RU" dirty="0"/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0" y="74711"/>
            <a:ext cx="2343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9699811" y="4148063"/>
            <a:ext cx="249218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-правила поведение в природе, быту, улице и ближайшей местности.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Прямая со стрелкой 25"/>
          <p:cNvCxnSpPr>
            <a:stCxn id="4" idx="1"/>
          </p:cNvCxnSpPr>
          <p:nvPr/>
        </p:nvCxnSpPr>
        <p:spPr>
          <a:xfrm flipH="1">
            <a:off x="3550024" y="636494"/>
            <a:ext cx="1846729" cy="896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3460376" y="1138518"/>
            <a:ext cx="1999130" cy="20349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4" idx="2"/>
          </p:cNvCxnSpPr>
          <p:nvPr/>
        </p:nvCxnSpPr>
        <p:spPr>
          <a:xfrm flipH="1">
            <a:off x="5387788" y="1138517"/>
            <a:ext cx="1107142" cy="273423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4" idx="2"/>
          </p:cNvCxnSpPr>
          <p:nvPr/>
        </p:nvCxnSpPr>
        <p:spPr>
          <a:xfrm>
            <a:off x="6494930" y="1138517"/>
            <a:ext cx="1815352" cy="2743201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7539318" y="1102659"/>
            <a:ext cx="2133600" cy="195430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4" idx="3"/>
          </p:cNvCxnSpPr>
          <p:nvPr/>
        </p:nvCxnSpPr>
        <p:spPr>
          <a:xfrm>
            <a:off x="7593106" y="636494"/>
            <a:ext cx="1927412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data22.gallery.ru/albums/gallery/246687-120b2-71726860-m549x500-u9a4e0.jpg"/>
          <p:cNvPicPr>
            <a:picLocks noChangeAspect="1" noChangeArrowheads="1"/>
          </p:cNvPicPr>
          <p:nvPr/>
        </p:nvPicPr>
        <p:blipFill>
          <a:blip r:embed="rId2" cstate="print"/>
          <a:srcRect l="11718" t="10180" r="6618" b="5351"/>
          <a:stretch>
            <a:fillRect/>
          </a:stretch>
        </p:blipFill>
        <p:spPr bwMode="auto">
          <a:xfrm>
            <a:off x="0" y="1"/>
            <a:ext cx="1055075" cy="914399"/>
          </a:xfrm>
          <a:prstGeom prst="rect">
            <a:avLst/>
          </a:prstGeom>
          <a:noFill/>
        </p:spPr>
      </p:pic>
      <p:pic>
        <p:nvPicPr>
          <p:cNvPr id="6" name="Picture 2" descr="http://data22.gallery.ru/albums/gallery/246687-120b2-71726860-m549x500-u9a4e0.jpg"/>
          <p:cNvPicPr>
            <a:picLocks noChangeAspect="1" noChangeArrowheads="1"/>
          </p:cNvPicPr>
          <p:nvPr/>
        </p:nvPicPr>
        <p:blipFill>
          <a:blip r:embed="rId2" cstate="print"/>
          <a:srcRect l="11718" t="10180" r="6618" b="5351"/>
          <a:stretch>
            <a:fillRect/>
          </a:stretch>
        </p:blipFill>
        <p:spPr bwMode="auto">
          <a:xfrm>
            <a:off x="0" y="905436"/>
            <a:ext cx="1055075" cy="914399"/>
          </a:xfrm>
          <a:prstGeom prst="rect">
            <a:avLst/>
          </a:prstGeom>
          <a:noFill/>
        </p:spPr>
      </p:pic>
      <p:pic>
        <p:nvPicPr>
          <p:cNvPr id="7" name="Picture 2" descr="http://data22.gallery.ru/albums/gallery/246687-120b2-71726860-m549x500-u9a4e0.jpg"/>
          <p:cNvPicPr>
            <a:picLocks noChangeAspect="1" noChangeArrowheads="1"/>
          </p:cNvPicPr>
          <p:nvPr/>
        </p:nvPicPr>
        <p:blipFill>
          <a:blip r:embed="rId2" cstate="print"/>
          <a:srcRect l="11718" t="10180" r="6618" b="5351"/>
          <a:stretch>
            <a:fillRect/>
          </a:stretch>
        </p:blipFill>
        <p:spPr bwMode="auto">
          <a:xfrm>
            <a:off x="0" y="1810872"/>
            <a:ext cx="1055075" cy="914399"/>
          </a:xfrm>
          <a:prstGeom prst="rect">
            <a:avLst/>
          </a:prstGeom>
          <a:noFill/>
        </p:spPr>
      </p:pic>
      <p:pic>
        <p:nvPicPr>
          <p:cNvPr id="8" name="Picture 2" descr="http://data22.gallery.ru/albums/gallery/246687-120b2-71726860-m549x500-u9a4e0.jpg"/>
          <p:cNvPicPr>
            <a:picLocks noChangeAspect="1" noChangeArrowheads="1"/>
          </p:cNvPicPr>
          <p:nvPr/>
        </p:nvPicPr>
        <p:blipFill>
          <a:blip r:embed="rId2" cstate="print"/>
          <a:srcRect l="11718" t="10180" r="6618" b="5351"/>
          <a:stretch>
            <a:fillRect/>
          </a:stretch>
        </p:blipFill>
        <p:spPr bwMode="auto">
          <a:xfrm>
            <a:off x="0" y="3612778"/>
            <a:ext cx="1055075" cy="914399"/>
          </a:xfrm>
          <a:prstGeom prst="rect">
            <a:avLst/>
          </a:prstGeom>
          <a:noFill/>
        </p:spPr>
      </p:pic>
      <p:pic>
        <p:nvPicPr>
          <p:cNvPr id="9" name="Picture 2" descr="http://data22.gallery.ru/albums/gallery/246687-120b2-71726860-m549x500-u9a4e0.jpg"/>
          <p:cNvPicPr>
            <a:picLocks noChangeAspect="1" noChangeArrowheads="1"/>
          </p:cNvPicPr>
          <p:nvPr/>
        </p:nvPicPr>
        <p:blipFill>
          <a:blip r:embed="rId2" cstate="print"/>
          <a:srcRect l="11718" t="10180" r="6618" b="5351"/>
          <a:stretch>
            <a:fillRect/>
          </a:stretch>
        </p:blipFill>
        <p:spPr bwMode="auto">
          <a:xfrm>
            <a:off x="0" y="2725272"/>
            <a:ext cx="1055075" cy="914399"/>
          </a:xfrm>
          <a:prstGeom prst="rect">
            <a:avLst/>
          </a:prstGeom>
          <a:noFill/>
        </p:spPr>
      </p:pic>
      <p:pic>
        <p:nvPicPr>
          <p:cNvPr id="10" name="Picture 2" descr="http://data22.gallery.ru/albums/gallery/246687-120b2-71726860-m549x500-u9a4e0.jpg"/>
          <p:cNvPicPr>
            <a:picLocks noChangeAspect="1" noChangeArrowheads="1"/>
          </p:cNvPicPr>
          <p:nvPr/>
        </p:nvPicPr>
        <p:blipFill>
          <a:blip r:embed="rId2" cstate="print"/>
          <a:srcRect l="11718" t="10180" r="6618" b="5351"/>
          <a:stretch>
            <a:fillRect/>
          </a:stretch>
        </p:blipFill>
        <p:spPr bwMode="auto">
          <a:xfrm>
            <a:off x="0" y="4500284"/>
            <a:ext cx="1055075" cy="914399"/>
          </a:xfrm>
          <a:prstGeom prst="rect">
            <a:avLst/>
          </a:prstGeom>
          <a:noFill/>
        </p:spPr>
      </p:pic>
      <p:pic>
        <p:nvPicPr>
          <p:cNvPr id="11" name="Picture 2" descr="http://data22.gallery.ru/albums/gallery/246687-120b2-71726860-m549x500-u9a4e0.jpg"/>
          <p:cNvPicPr>
            <a:picLocks noChangeAspect="1" noChangeArrowheads="1"/>
          </p:cNvPicPr>
          <p:nvPr/>
        </p:nvPicPr>
        <p:blipFill>
          <a:blip r:embed="rId2" cstate="print"/>
          <a:srcRect l="11718" t="10180" r="6618" b="5351"/>
          <a:stretch>
            <a:fillRect/>
          </a:stretch>
        </p:blipFill>
        <p:spPr bwMode="auto">
          <a:xfrm>
            <a:off x="0" y="5396754"/>
            <a:ext cx="1055075" cy="914399"/>
          </a:xfrm>
          <a:prstGeom prst="rect">
            <a:avLst/>
          </a:prstGeom>
          <a:noFill/>
        </p:spPr>
      </p:pic>
      <p:pic>
        <p:nvPicPr>
          <p:cNvPr id="12" name="Picture 2" descr="http://data22.gallery.ru/albums/gallery/246687-120b2-71726860-m549x500-u9a4e0.jpg"/>
          <p:cNvPicPr>
            <a:picLocks noChangeAspect="1" noChangeArrowheads="1"/>
          </p:cNvPicPr>
          <p:nvPr/>
        </p:nvPicPr>
        <p:blipFill>
          <a:blip r:embed="rId2" cstate="print"/>
          <a:srcRect l="11718" t="10180" r="6618" b="36820"/>
          <a:stretch>
            <a:fillRect/>
          </a:stretch>
        </p:blipFill>
        <p:spPr bwMode="auto">
          <a:xfrm>
            <a:off x="0" y="6284260"/>
            <a:ext cx="1055075" cy="573740"/>
          </a:xfrm>
          <a:prstGeom prst="rect">
            <a:avLst/>
          </a:prstGeom>
          <a:noFill/>
        </p:spPr>
      </p:pic>
      <p:sp>
        <p:nvSpPr>
          <p:cNvPr id="15" name="Скругленный прямоугольник 14"/>
          <p:cNvSpPr/>
          <p:nvPr/>
        </p:nvSpPr>
        <p:spPr>
          <a:xfrm>
            <a:off x="4957483" y="2545974"/>
            <a:ext cx="2707341" cy="1362636"/>
          </a:xfrm>
          <a:prstGeom prst="roundRect">
            <a:avLst/>
          </a:prstGeom>
          <a:solidFill>
            <a:srgbClr val="00B0F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Ожидаемый результат</a:t>
            </a:r>
            <a:endParaRPr lang="ru-RU" sz="28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680448" y="143434"/>
            <a:ext cx="2779058" cy="133574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 smtClean="0">
                <a:solidFill>
                  <a:schemeClr val="tx2"/>
                </a:solidFill>
              </a:rPr>
              <a:t>Дети приобрели знания об устном народном творчестве народов ханты и манси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947648" y="134472"/>
            <a:ext cx="2779059" cy="131781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7082117" y="187431"/>
            <a:ext cx="252804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приобрели знания о быте, традициях, одежде коренных жителях Югры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102657" y="2528048"/>
            <a:ext cx="2770095" cy="133574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1165412" y="2673407"/>
            <a:ext cx="262665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Сформировались у детей интерес и уважения к национальной культуре, коренных народов Югры.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002305" y="5082989"/>
            <a:ext cx="2752165" cy="131781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5038164" y="5329691"/>
            <a:ext cx="2574277" cy="101566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Расширились творческие способности детей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296400" y="2599765"/>
            <a:ext cx="2761129" cy="129988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9565341" y="2611151"/>
            <a:ext cx="2362038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Повысилась активность родителей.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H="1" flipV="1">
            <a:off x="3998259" y="1532965"/>
            <a:ext cx="1039906" cy="104887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15" idx="1"/>
          </p:cNvCxnSpPr>
          <p:nvPr/>
        </p:nvCxnSpPr>
        <p:spPr>
          <a:xfrm flipH="1">
            <a:off x="3935506" y="3227292"/>
            <a:ext cx="1021977" cy="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15" idx="2"/>
          </p:cNvCxnSpPr>
          <p:nvPr/>
        </p:nvCxnSpPr>
        <p:spPr>
          <a:xfrm>
            <a:off x="6311154" y="3908610"/>
            <a:ext cx="17928" cy="111162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7611035" y="1515035"/>
            <a:ext cx="726141" cy="105783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15" idx="3"/>
          </p:cNvCxnSpPr>
          <p:nvPr/>
        </p:nvCxnSpPr>
        <p:spPr>
          <a:xfrm flipV="1">
            <a:off x="7664824" y="3209365"/>
            <a:ext cx="1541929" cy="17927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ишня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9533365_TF03031002_TF03031002.potx" id="{B37DE52E-BB74-47B4-A26A-EACB9BE9CDE9}" vid="{5EB45FF9-A214-4937-A534-89A8ED04E80B}"/>
    </a:ext>
  </a:extLst>
</a:theme>
</file>

<file path=ppt/theme/theme2.xml><?xml version="1.0" encoding="utf-8"?>
<a:theme xmlns:a="http://schemas.openxmlformats.org/drawingml/2006/main" name="Тема Offic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вишня</Template>
  <TotalTime>645</TotalTime>
  <Words>1160</Words>
  <Application>Microsoft Office PowerPoint</Application>
  <PresentationFormat>Произвольный</PresentationFormat>
  <Paragraphs>125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вишня</vt:lpstr>
      <vt:lpstr>                                              Проект      Коренные народы Югры </vt:lpstr>
      <vt:lpstr>Слайд 2</vt:lpstr>
      <vt:lpstr>Слайд 3</vt:lpstr>
      <vt:lpstr>Слайд 4</vt:lpstr>
      <vt:lpstr>Слайд 5</vt:lpstr>
      <vt:lpstr>                      Гипотеза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Пользователь</dc:creator>
  <cp:lastModifiedBy>Пользователь</cp:lastModifiedBy>
  <cp:revision>62</cp:revision>
  <dcterms:created xsi:type="dcterms:W3CDTF">2018-02-08T10:39:26Z</dcterms:created>
  <dcterms:modified xsi:type="dcterms:W3CDTF">2018-02-12T18:20:31Z</dcterms:modified>
</cp:coreProperties>
</file>