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10520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82109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257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369316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361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937901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236989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39311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374269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C4FE42-6AE4-4A5A-A80A-73696E55F203}" type="datetimeFigureOut">
              <a:rPr lang="ru-RU" smtClean="0"/>
              <a:t>27.04.2017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368978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C4FE42-6AE4-4A5A-A80A-73696E55F203}" type="datetimeFigureOut">
              <a:rPr lang="ru-RU" smtClean="0"/>
              <a:t>27.04.2017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250715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C4FE42-6AE4-4A5A-A80A-73696E55F203}" type="datetimeFigureOut">
              <a:rPr lang="ru-RU" smtClean="0"/>
              <a:t>27.04.2017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123687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C4FE42-6AE4-4A5A-A80A-73696E55F203}" type="datetimeFigureOut">
              <a:rPr lang="ru-RU" smtClean="0"/>
              <a:t>27.04.2017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114446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4FE42-6AE4-4A5A-A80A-73696E55F203}" type="datetimeFigureOut">
              <a:rPr lang="ru-RU" smtClean="0"/>
              <a:t>27.04.2017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122475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C4FE42-6AE4-4A5A-A80A-73696E55F203}" type="datetimeFigureOut">
              <a:rPr lang="ru-RU" smtClean="0"/>
              <a:t>27.04.2017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9761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C4FE42-6AE4-4A5A-A80A-73696E55F203}" type="datetimeFigureOut">
              <a:rPr lang="ru-RU" smtClean="0"/>
              <a:t>27.04.2017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AB657C-7FD6-4C23-84BC-BD99BE330A39}" type="slidenum">
              <a:rPr lang="ru-RU" smtClean="0"/>
              <a:t>‹#›</a:t>
            </a:fld>
            <a:endParaRPr lang="ru-RU"/>
          </a:p>
        </p:txBody>
      </p:sp>
    </p:spTree>
    <p:extLst>
      <p:ext uri="{BB962C8B-B14F-4D97-AF65-F5344CB8AC3E}">
        <p14:creationId xmlns:p14="http://schemas.microsoft.com/office/powerpoint/2010/main" val="33183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4FE42-6AE4-4A5A-A80A-73696E55F203}" type="datetimeFigureOut">
              <a:rPr lang="ru-RU" smtClean="0"/>
              <a:t>27.04.2017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AB657C-7FD6-4C23-84BC-BD99BE330A39}" type="slidenum">
              <a:rPr lang="ru-RU" smtClean="0"/>
              <a:t>‹#›</a:t>
            </a:fld>
            <a:endParaRPr lang="ru-RU"/>
          </a:p>
        </p:txBody>
      </p:sp>
    </p:spTree>
    <p:extLst>
      <p:ext uri="{BB962C8B-B14F-4D97-AF65-F5344CB8AC3E}">
        <p14:creationId xmlns:p14="http://schemas.microsoft.com/office/powerpoint/2010/main" val="15731449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8183" y="2309938"/>
            <a:ext cx="7766936" cy="1646302"/>
          </a:xfrm>
        </p:spPr>
        <p:txBody>
          <a:bodyPr>
            <a:normAutofit fontScale="90000"/>
          </a:bodyPr>
          <a:lstStyle/>
          <a:p>
            <a:pPr algn="ctr">
              <a:lnSpc>
                <a:spcPct val="107000"/>
              </a:lnSpc>
              <a:spcAft>
                <a:spcPts val="800"/>
              </a:spcAft>
            </a:pPr>
            <a:r>
              <a:rPr lang="ru-RU" sz="4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Художественная </a:t>
            </a:r>
            <a:r>
              <a:rPr lang="ru-RU" sz="4000" b="1"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литература, </a:t>
            </a:r>
            <a:r>
              <a:rPr lang="ru-RU" sz="4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как средство воспитания нравственных и этических норм у детей дошкольного возраста</a:t>
            </a:r>
            <a:r>
              <a:rPr lang="ru-RU" sz="4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ru-RU" sz="4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chemeClr val="accent1">
                  <a:lumMod val="75000"/>
                </a:schemeClr>
              </a:solidFill>
            </a:endParaRPr>
          </a:p>
        </p:txBody>
      </p:sp>
      <p:sp>
        <p:nvSpPr>
          <p:cNvPr id="3" name="Подзаголовок 2"/>
          <p:cNvSpPr>
            <a:spLocks noGrp="1"/>
          </p:cNvSpPr>
          <p:nvPr>
            <p:ph type="subTitle" idx="1"/>
          </p:nvPr>
        </p:nvSpPr>
        <p:spPr>
          <a:xfrm>
            <a:off x="1496557" y="4402185"/>
            <a:ext cx="7766936" cy="1096899"/>
          </a:xfrm>
        </p:spPr>
        <p:txBody>
          <a:bodyPr>
            <a:normAutofit fontScale="92500" lnSpcReduction="10000"/>
          </a:bodyPr>
          <a:lstStyle/>
          <a:p>
            <a:r>
              <a:rPr lang="ru-RU" dirty="0" smtClean="0">
                <a:solidFill>
                  <a:schemeClr val="bg2">
                    <a:lumMod val="25000"/>
                  </a:schemeClr>
                </a:solidFill>
              </a:rPr>
              <a:t>Подготовила: </a:t>
            </a:r>
          </a:p>
          <a:p>
            <a:r>
              <a:rPr lang="ru-RU" dirty="0" smtClean="0">
                <a:solidFill>
                  <a:schemeClr val="bg2">
                    <a:lumMod val="25000"/>
                  </a:schemeClr>
                </a:solidFill>
              </a:rPr>
              <a:t>Шевченко Мария Михайловна </a:t>
            </a:r>
          </a:p>
          <a:p>
            <a:r>
              <a:rPr lang="ru-RU" dirty="0" smtClean="0">
                <a:solidFill>
                  <a:schemeClr val="bg2">
                    <a:lumMod val="25000"/>
                  </a:schemeClr>
                </a:solidFill>
              </a:rPr>
              <a:t>Воспитатель МБДОУ № 127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40" y="3664661"/>
            <a:ext cx="5078302" cy="3377269"/>
          </a:xfrm>
          <a:prstGeom prst="rect">
            <a:avLst/>
          </a:prstGeom>
        </p:spPr>
      </p:pic>
    </p:spTree>
    <p:extLst>
      <p:ext uri="{BB962C8B-B14F-4D97-AF65-F5344CB8AC3E}">
        <p14:creationId xmlns:p14="http://schemas.microsoft.com/office/powerpoint/2010/main" val="1931076861"/>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368" y="289747"/>
            <a:ext cx="5681644" cy="426123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221" y="1334813"/>
            <a:ext cx="6074979" cy="4556234"/>
          </a:xfrm>
          <a:prstGeom prst="rect">
            <a:avLst/>
          </a:prstGeom>
        </p:spPr>
      </p:pic>
    </p:spTree>
    <p:extLst>
      <p:ext uri="{BB962C8B-B14F-4D97-AF65-F5344CB8AC3E}">
        <p14:creationId xmlns:p14="http://schemas.microsoft.com/office/powerpoint/2010/main" val="49013424"/>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165" y="178677"/>
            <a:ext cx="9816663" cy="5959364"/>
          </a:xfrm>
        </p:spPr>
        <p:txBody>
          <a:bodyPr/>
          <a:lstStyle/>
          <a:p>
            <a:pPr marL="0" indent="0">
              <a:buNone/>
            </a:pPr>
            <a:r>
              <a:rPr lang="ru-RU" sz="2400" dirty="0"/>
              <a:t>Все это помогает дошкольникам усвоить нравственные понятия «добрый», «скромный», «отзывчивый», «вежливый», «аккуратный», «заботливый</a:t>
            </a:r>
            <a:r>
              <a:rPr lang="ru-RU" sz="2400" dirty="0" smtClean="0"/>
              <a:t>», </a:t>
            </a:r>
            <a:r>
              <a:rPr lang="ru-RU" sz="2400" dirty="0"/>
              <a:t>уточнить ранее сформировавшиеся представления об этих </a:t>
            </a:r>
            <a:r>
              <a:rPr lang="ru-RU" sz="2400" dirty="0" smtClean="0"/>
              <a:t>этических качествах</a:t>
            </a:r>
            <a:r>
              <a:rPr lang="ru-RU" sz="2400" dirty="0"/>
              <a:t>, связать их со своим опытом, правильно оценивать собственное поведение и поступки сверстников. Таким образом, дети в дальнейшем </a:t>
            </a:r>
            <a:r>
              <a:rPr lang="ru-RU" sz="2400" dirty="0" smtClean="0"/>
              <a:t>усвоят те </a:t>
            </a:r>
            <a:r>
              <a:rPr lang="ru-RU" sz="2400" dirty="0"/>
              <a:t>нравственные </a:t>
            </a:r>
            <a:r>
              <a:rPr lang="ru-RU" sz="2400" dirty="0" smtClean="0"/>
              <a:t>и этические ценности</a:t>
            </a:r>
            <a:r>
              <a:rPr lang="ru-RU" sz="2400" dirty="0"/>
              <a:t>, которые поощряются обществом. На этой основе у них сформируются зачатки общественного мнения.</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7308" y="3158359"/>
            <a:ext cx="3147396" cy="374411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53" y="3720077"/>
            <a:ext cx="3733574" cy="2800180"/>
          </a:xfrm>
          <a:prstGeom prst="rect">
            <a:avLst/>
          </a:prstGeom>
        </p:spPr>
      </p:pic>
    </p:spTree>
    <p:extLst>
      <p:ext uri="{BB962C8B-B14F-4D97-AF65-F5344CB8AC3E}">
        <p14:creationId xmlns:p14="http://schemas.microsoft.com/office/powerpoint/2010/main" val="294125761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используемых литературы </a:t>
            </a:r>
            <a:endParaRPr lang="ru-RU" dirty="0"/>
          </a:p>
        </p:txBody>
      </p:sp>
      <p:sp>
        <p:nvSpPr>
          <p:cNvPr id="3" name="Объект 2"/>
          <p:cNvSpPr>
            <a:spLocks noGrp="1"/>
          </p:cNvSpPr>
          <p:nvPr>
            <p:ph idx="1"/>
          </p:nvPr>
        </p:nvSpPr>
        <p:spPr>
          <a:xfrm>
            <a:off x="677333" y="2160589"/>
            <a:ext cx="8981673" cy="3987963"/>
          </a:xfrm>
        </p:spPr>
        <p:txBody>
          <a:bodyPr/>
          <a:lstStyle/>
          <a:p>
            <a:r>
              <a:rPr lang="ru-RU" sz="2400" dirty="0"/>
              <a:t>Буре Р.С., Социально-нравственное воспитание дошкольников. Пособие для воспитателей детского сада. М.: Мозаика-Синтез, 2012 г.</a:t>
            </a:r>
          </a:p>
          <a:p>
            <a:r>
              <a:rPr lang="ru-RU" sz="2400" dirty="0"/>
              <a:t>Шорохова О.А., Играем в сказку. М.: «Творческий центр», 2006 г.</a:t>
            </a:r>
          </a:p>
          <a:p>
            <a:r>
              <a:rPr lang="ru-RU" sz="2400" dirty="0" err="1"/>
              <a:t>Фесюкова</a:t>
            </a:r>
            <a:r>
              <a:rPr lang="ru-RU" sz="2400" dirty="0"/>
              <a:t> Л.Б., Воспитание сказкой, М.: АСТ, 2000 г</a:t>
            </a:r>
          </a:p>
          <a:p>
            <a:endParaRPr lang="ru-RU" dirty="0"/>
          </a:p>
        </p:txBody>
      </p:sp>
    </p:spTree>
    <p:extLst>
      <p:ext uri="{BB962C8B-B14F-4D97-AF65-F5344CB8AC3E}">
        <p14:creationId xmlns:p14="http://schemas.microsoft.com/office/powerpoint/2010/main" val="2202656226"/>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Благодарю за внимание</a:t>
            </a:r>
            <a:endParaRPr lang="ru-RU"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691" y="1629760"/>
            <a:ext cx="8382311" cy="4676447"/>
          </a:xfrm>
          <a:prstGeom prst="rect">
            <a:avLst/>
          </a:prstGeom>
        </p:spPr>
      </p:pic>
    </p:spTree>
    <p:extLst>
      <p:ext uri="{BB962C8B-B14F-4D97-AF65-F5344CB8AC3E}">
        <p14:creationId xmlns:p14="http://schemas.microsoft.com/office/powerpoint/2010/main" val="19465349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6636"/>
            <a:ext cx="9606455" cy="3247696"/>
          </a:xfrm>
        </p:spPr>
        <p:txBody>
          <a:bodyPr>
            <a:normAutofit/>
          </a:bodyPr>
          <a:lstStyle/>
          <a:p>
            <a:r>
              <a:rPr lang="ru-RU" sz="2800" dirty="0">
                <a:solidFill>
                  <a:schemeClr val="tx1"/>
                </a:solidFill>
              </a:rPr>
              <a:t>Нравственное </a:t>
            </a:r>
            <a:r>
              <a:rPr lang="ru-RU" sz="2800" dirty="0" smtClean="0">
                <a:solidFill>
                  <a:schemeClr val="tx1"/>
                </a:solidFill>
              </a:rPr>
              <a:t>и этическое  воспитание</a:t>
            </a:r>
            <a:r>
              <a:rPr lang="ru-RU" sz="2800" dirty="0">
                <a:solidFill>
                  <a:schemeClr val="tx1"/>
                </a:solidFill>
              </a:rPr>
              <a:t> </a:t>
            </a:r>
            <a:r>
              <a:rPr lang="ru-RU" sz="2800" dirty="0" smtClean="0">
                <a:solidFill>
                  <a:schemeClr val="tx1"/>
                </a:solidFill>
              </a:rPr>
              <a:t>одни </a:t>
            </a:r>
            <a:r>
              <a:rPr lang="ru-RU" sz="2800" dirty="0">
                <a:solidFill>
                  <a:schemeClr val="tx1"/>
                </a:solidFill>
              </a:rPr>
              <a:t>из актуальных </a:t>
            </a:r>
            <a:r>
              <a:rPr lang="ru-RU" sz="2800" dirty="0" smtClean="0">
                <a:solidFill>
                  <a:schemeClr val="tx1"/>
                </a:solidFill>
              </a:rPr>
              <a:t>проблем</a:t>
            </a:r>
            <a:r>
              <a:rPr lang="ru-RU" sz="2800" dirty="0">
                <a:solidFill>
                  <a:schemeClr val="tx1"/>
                </a:solidFill>
              </a:rPr>
              <a:t>, </a:t>
            </a:r>
            <a:r>
              <a:rPr lang="ru-RU" sz="2800" dirty="0" smtClean="0">
                <a:solidFill>
                  <a:schemeClr val="tx1"/>
                </a:solidFill>
              </a:rPr>
              <a:t>которые должны </a:t>
            </a:r>
            <a:r>
              <a:rPr lang="ru-RU" sz="2800" dirty="0">
                <a:solidFill>
                  <a:schemeClr val="tx1"/>
                </a:solidFill>
              </a:rPr>
              <a:t>решаться сегодня всеми, кто имеет отношение к детям. </a:t>
            </a:r>
            <a:br>
              <a:rPr lang="ru-RU" sz="2800" dirty="0">
                <a:solidFill>
                  <a:schemeClr val="tx1"/>
                </a:solidFill>
              </a:rPr>
            </a:br>
            <a:r>
              <a:rPr lang="ru-RU" sz="2800" dirty="0" smtClean="0">
                <a:solidFill>
                  <a:schemeClr val="tx1"/>
                </a:solidFill>
              </a:rPr>
              <a:t>Сегодня </a:t>
            </a:r>
            <a:r>
              <a:rPr lang="ru-RU" sz="2800" dirty="0">
                <a:solidFill>
                  <a:schemeClr val="tx1"/>
                </a:solidFill>
              </a:rPr>
              <a:t>мы говорим </a:t>
            </a:r>
            <a:r>
              <a:rPr lang="ru-RU" sz="2800" dirty="0" smtClean="0">
                <a:solidFill>
                  <a:schemeClr val="tx1"/>
                </a:solidFill>
              </a:rPr>
              <a:t>о  необходимости возрождения</a:t>
            </a:r>
            <a:r>
              <a:rPr lang="ru-RU" sz="2800" dirty="0">
                <a:solidFill>
                  <a:schemeClr val="tx1"/>
                </a:solidFill>
              </a:rPr>
              <a:t> в обществе духовности и </a:t>
            </a:r>
            <a:r>
              <a:rPr lang="ru-RU" sz="2800" dirty="0" smtClean="0">
                <a:solidFill>
                  <a:schemeClr val="tx1"/>
                </a:solidFill>
              </a:rPr>
              <a:t>культуры, что непосредственное связано с </a:t>
            </a:r>
            <a:r>
              <a:rPr lang="ru-RU" sz="2800" dirty="0">
                <a:solidFill>
                  <a:schemeClr val="tx1"/>
                </a:solidFill>
              </a:rPr>
              <a:t>развитием и воспитанием ребёнка до школы.</a:t>
            </a:r>
            <a:br>
              <a:rPr lang="ru-RU" sz="2800" dirty="0">
                <a:solidFill>
                  <a:schemeClr val="tx1"/>
                </a:solidFill>
              </a:rPr>
            </a:br>
            <a:endParaRPr lang="ru-RU"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669" y="2949777"/>
            <a:ext cx="3688926" cy="357369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50" y="3384332"/>
            <a:ext cx="4862022" cy="3139143"/>
          </a:xfrm>
          <a:prstGeom prst="rect">
            <a:avLst/>
          </a:prstGeom>
        </p:spPr>
      </p:pic>
    </p:spTree>
    <p:extLst>
      <p:ext uri="{BB962C8B-B14F-4D97-AF65-F5344CB8AC3E}">
        <p14:creationId xmlns:p14="http://schemas.microsoft.com/office/powerpoint/2010/main" val="2814026597"/>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7254"/>
            <a:ext cx="9837682" cy="1902373"/>
          </a:xfrm>
        </p:spPr>
        <p:txBody>
          <a:bodyPr>
            <a:normAutofit/>
          </a:bodyPr>
          <a:lstStyle/>
          <a:p>
            <a:r>
              <a:rPr lang="ru-RU" dirty="0"/>
              <a:t/>
            </a:r>
            <a:br>
              <a:rPr lang="ru-RU" dirty="0"/>
            </a:b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215" y="3396259"/>
            <a:ext cx="3873041" cy="300454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256" y="3396259"/>
            <a:ext cx="3926528" cy="2944896"/>
          </a:xfrm>
          <a:prstGeom prst="rect">
            <a:avLst/>
          </a:prstGeom>
        </p:spPr>
      </p:pic>
      <p:sp>
        <p:nvSpPr>
          <p:cNvPr id="7" name="Прямоугольник 6"/>
          <p:cNvSpPr/>
          <p:nvPr/>
        </p:nvSpPr>
        <p:spPr>
          <a:xfrm>
            <a:off x="0" y="194946"/>
            <a:ext cx="10091464" cy="3046988"/>
          </a:xfrm>
          <a:prstGeom prst="rect">
            <a:avLst/>
          </a:prstGeom>
        </p:spPr>
        <p:txBody>
          <a:bodyPr wrap="square">
            <a:spAutoFit/>
          </a:bodyPr>
          <a:lstStyle/>
          <a:p>
            <a:r>
              <a:rPr lang="ru-RU" sz="2400" dirty="0"/>
              <a:t>В работе по нравственному и этическому воспитанию используется ряд методов, которые направлены на формирование у дошкольников нравственных представлений, суждений, оценок. Сюда входят беседы воспитателя на этические темы, чтение художественной литературы и рассказывание, рассматривание и обсуждение картин, иллюстраций, сюжетно – ролевые игры, разбор проблемных ситуаций и интегрированные занятия.</a:t>
            </a:r>
          </a:p>
        </p:txBody>
      </p:sp>
    </p:spTree>
    <p:extLst>
      <p:ext uri="{BB962C8B-B14F-4D97-AF65-F5344CB8AC3E}">
        <p14:creationId xmlns:p14="http://schemas.microsoft.com/office/powerpoint/2010/main" val="2614216101"/>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48508">
            <a:off x="474470" y="4135194"/>
            <a:ext cx="2576052" cy="2666184"/>
          </a:xfrm>
          <a:prstGeom prst="rect">
            <a:avLst/>
          </a:prstGeom>
        </p:spPr>
      </p:pic>
      <p:sp>
        <p:nvSpPr>
          <p:cNvPr id="3" name="Объект 2"/>
          <p:cNvSpPr>
            <a:spLocks noGrp="1"/>
          </p:cNvSpPr>
          <p:nvPr>
            <p:ph idx="1"/>
          </p:nvPr>
        </p:nvSpPr>
        <p:spPr>
          <a:xfrm>
            <a:off x="88753" y="142603"/>
            <a:ext cx="9917095" cy="3861838"/>
          </a:xfrm>
        </p:spPr>
        <p:txBody>
          <a:bodyPr>
            <a:normAutofit/>
          </a:bodyPr>
          <a:lstStyle/>
          <a:p>
            <a:pPr marL="0" indent="0">
              <a:buNone/>
            </a:pPr>
            <a:r>
              <a:rPr lang="ru-RU" sz="2400" dirty="0"/>
              <a:t>Решая задачи воспитания детей средствами искусства, </a:t>
            </a:r>
            <a:r>
              <a:rPr lang="ru-RU" sz="2400" dirty="0" smtClean="0"/>
              <a:t>воспитатели обращаются </a:t>
            </a:r>
            <a:r>
              <a:rPr lang="ru-RU" sz="2400" dirty="0"/>
              <a:t>к классической русской, к отечественной, зарубежной литературе и поэзии. Прежде всего, это произведения А. С. Пушкина, Л. Н. Толстого, С. Т. Аксакова, П. П. Ершова, Н. А. Некрасова, Ф. И. Тютчева, А. А. Фета, А. А. Блока, С. А. Есенина; из переводных авторов – Ч. Диккенса, Р. Киплинга, Ш. Перро, братьев Гримм, Г. -Х. Андерсена, произведения советских писателей: М. Горького, В. Маяковского, С. Маршака, К. Чуковского, А. </a:t>
            </a:r>
            <a:r>
              <a:rPr lang="ru-RU" sz="2400" dirty="0" err="1"/>
              <a:t>Барто</a:t>
            </a:r>
            <a:r>
              <a:rPr lang="ru-RU" sz="2400" dirty="0"/>
              <a:t>, С. Михалкова и др.</a:t>
            </a: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2060">
            <a:off x="2608799" y="3762232"/>
            <a:ext cx="2168616" cy="28002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9131">
            <a:off x="6871793" y="3492953"/>
            <a:ext cx="2299735" cy="277828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4329">
            <a:off x="4640631" y="3632164"/>
            <a:ext cx="2324102" cy="2910324"/>
          </a:xfrm>
          <a:prstGeom prst="rect">
            <a:avLst/>
          </a:prstGeom>
        </p:spPr>
      </p:pic>
    </p:spTree>
    <p:extLst>
      <p:ext uri="{BB962C8B-B14F-4D97-AF65-F5344CB8AC3E}">
        <p14:creationId xmlns:p14="http://schemas.microsoft.com/office/powerpoint/2010/main" val="1308943959"/>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9188"/>
            <a:ext cx="10100443" cy="3373819"/>
          </a:xfrm>
        </p:spPr>
        <p:txBody>
          <a:bodyPr/>
          <a:lstStyle/>
          <a:p>
            <a:pPr marL="0" indent="0">
              <a:buNone/>
            </a:pPr>
            <a:r>
              <a:rPr lang="ru-RU" sz="2400" dirty="0"/>
              <a:t>Н</a:t>
            </a:r>
            <a:r>
              <a:rPr lang="ru-RU" sz="2400" dirty="0" smtClean="0"/>
              <a:t>равственное</a:t>
            </a:r>
            <a:r>
              <a:rPr lang="ru-RU" sz="2400" dirty="0"/>
              <a:t> воспитание будет осуществляться особенно успешно, если дети смогут осознать идею художественного произведения и мотивировать поступки героев. Поэтому, беседуя с детьми о прочитанных произведениях, важно, чтобы дошкольники как можно полнее рассказали о главном герое. Если они характеризуют героя скупо, общими </a:t>
            </a:r>
            <a:r>
              <a:rPr lang="ru-RU" sz="2400" dirty="0" smtClean="0"/>
              <a:t>словами, то помогать им выделить главное качество персонажа и обосновать свою оценку.</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652" y="2837792"/>
            <a:ext cx="4115687" cy="4020207"/>
          </a:xfrm>
          <a:prstGeom prst="rect">
            <a:avLst/>
          </a:prstGeom>
        </p:spPr>
      </p:pic>
    </p:spTree>
    <p:extLst>
      <p:ext uri="{BB962C8B-B14F-4D97-AF65-F5344CB8AC3E}">
        <p14:creationId xmlns:p14="http://schemas.microsoft.com/office/powerpoint/2010/main" val="136582323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11071"/>
            <a:ext cx="9648497" cy="3956432"/>
          </a:xfrm>
        </p:spPr>
        <p:txBody>
          <a:bodyPr/>
          <a:lstStyle/>
          <a:p>
            <a:pPr marL="0" indent="0">
              <a:buNone/>
            </a:pPr>
            <a:r>
              <a:rPr lang="ru-RU" sz="2400" dirty="0"/>
              <a:t>С первой встречи ребенка с книгой </a:t>
            </a:r>
            <a:r>
              <a:rPr lang="ru-RU" sz="2400" dirty="0" smtClean="0"/>
              <a:t>воспитывается уважительное отношение к ней, что книга </a:t>
            </a:r>
            <a:r>
              <a:rPr lang="ru-RU" sz="2400" dirty="0"/>
              <a:t>– одна из сокровищниц духовного богатства человека. Книги делают нас умнее и взрослее. Благодаря ним мы узнаем о жизни разных народов. Книги рассказывают нам о природе и о животных, о том, что было давно, когда нас небело на свете. Книги нас учат, забавляют, радуют.</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640" y="2478472"/>
            <a:ext cx="5453993" cy="4090495"/>
          </a:xfrm>
          <a:prstGeom prst="rect">
            <a:avLst/>
          </a:prstGeom>
        </p:spPr>
      </p:pic>
    </p:spTree>
    <p:extLst>
      <p:ext uri="{BB962C8B-B14F-4D97-AF65-F5344CB8AC3E}">
        <p14:creationId xmlns:p14="http://schemas.microsoft.com/office/powerpoint/2010/main" val="40737781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658" y="283780"/>
            <a:ext cx="8596668" cy="1320800"/>
          </a:xfrm>
        </p:spPr>
        <p:txBody>
          <a:bodyPr>
            <a:normAutofit fontScale="90000"/>
          </a:bodyPr>
          <a:lstStyle/>
          <a:p>
            <a:pPr algn="ctr"/>
            <a:r>
              <a:rPr lang="ru-RU" dirty="0" smtClean="0"/>
              <a:t>Демонстрация выставки рисунков, </a:t>
            </a:r>
            <a:r>
              <a:rPr lang="ru-RU" dirty="0"/>
              <a:t>на которых изображены герои </a:t>
            </a:r>
            <a:r>
              <a:rPr lang="ru-RU" dirty="0" smtClean="0"/>
              <a:t>произведений </a:t>
            </a:r>
            <a:br>
              <a:rPr lang="ru-RU" dirty="0" smtClean="0"/>
            </a:br>
            <a:r>
              <a:rPr lang="ru-RU" dirty="0" smtClean="0"/>
              <a:t>К. И. Чуковского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227" y="1604580"/>
            <a:ext cx="2692838" cy="4067503"/>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674" y="1975393"/>
            <a:ext cx="2202733" cy="272102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1172">
            <a:off x="4156805" y="2105305"/>
            <a:ext cx="2053024" cy="317192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72481">
            <a:off x="308510" y="2129994"/>
            <a:ext cx="2001989" cy="2602586"/>
          </a:xfrm>
          <a:prstGeom prst="rect">
            <a:avLst/>
          </a:prstGeom>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15856" r="15406"/>
          <a:stretch/>
        </p:blipFill>
        <p:spPr>
          <a:xfrm rot="20477512">
            <a:off x="1164146" y="4077156"/>
            <a:ext cx="1865027" cy="2713218"/>
          </a:xfrm>
          <a:prstGeom prst="rect">
            <a:avLst/>
          </a:prstGeom>
        </p:spPr>
      </p:pic>
      <p:pic>
        <p:nvPicPr>
          <p:cNvPr id="6" name="Рисунок 5"/>
          <p:cNvPicPr>
            <a:picLocks noChangeAspect="1"/>
          </p:cNvPicPr>
          <p:nvPr/>
        </p:nvPicPr>
        <p:blipFill rotWithShape="1">
          <a:blip r:embed="rId7">
            <a:extLst>
              <a:ext uri="{28A0092B-C50C-407E-A947-70E740481C1C}">
                <a14:useLocalDpi xmlns:a14="http://schemas.microsoft.com/office/drawing/2010/main" val="0"/>
              </a:ext>
            </a:extLst>
          </a:blip>
          <a:srcRect l="15021" r="14167"/>
          <a:stretch/>
        </p:blipFill>
        <p:spPr>
          <a:xfrm rot="1217707">
            <a:off x="3224694" y="3986250"/>
            <a:ext cx="1879015" cy="2653505"/>
          </a:xfrm>
          <a:prstGeom prst="rect">
            <a:avLst/>
          </a:prstGeom>
        </p:spPr>
      </p:pic>
    </p:spTree>
    <p:extLst>
      <p:ext uri="{BB962C8B-B14F-4D97-AF65-F5344CB8AC3E}">
        <p14:creationId xmlns:p14="http://schemas.microsoft.com/office/powerpoint/2010/main" val="420228656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61691">
            <a:off x="-10149" y="1466136"/>
            <a:ext cx="5036768" cy="377757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620" y="783303"/>
            <a:ext cx="3668244" cy="489099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18134" y="1202065"/>
            <a:ext cx="4901931" cy="3667243"/>
          </a:xfrm>
          <a:prstGeom prst="rect">
            <a:avLst/>
          </a:prstGeom>
        </p:spPr>
      </p:pic>
    </p:spTree>
    <p:extLst>
      <p:ext uri="{BB962C8B-B14F-4D97-AF65-F5344CB8AC3E}">
        <p14:creationId xmlns:p14="http://schemas.microsoft.com/office/powerpoint/2010/main" val="1212966249"/>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rot="10248902">
            <a:off x="383956" y="541995"/>
            <a:ext cx="5169174" cy="388143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222" y="588580"/>
            <a:ext cx="4209393" cy="5612524"/>
          </a:xfrm>
          <a:prstGeom prst="rect">
            <a:avLst/>
          </a:prstGeom>
        </p:spPr>
      </p:pic>
    </p:spTree>
    <p:extLst>
      <p:ext uri="{BB962C8B-B14F-4D97-AF65-F5344CB8AC3E}">
        <p14:creationId xmlns:p14="http://schemas.microsoft.com/office/powerpoint/2010/main" val="3470894863"/>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104</Words>
  <Application>Microsoft Office PowerPoint</Application>
  <PresentationFormat>Широкоэкранный</PresentationFormat>
  <Paragraphs>17</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Trebuchet MS</vt:lpstr>
      <vt:lpstr>Wingdings 3</vt:lpstr>
      <vt:lpstr>Аспект</vt:lpstr>
      <vt:lpstr>Художественная литература, как средство воспитания нравственных и этических норм у детей дошкольного возраста </vt:lpstr>
      <vt:lpstr>Нравственное и этическое  воспитание одни из актуальных проблем, которые должны решаться сегодня всеми, кто имеет отношение к детям.  Сегодня мы говорим о  необходимости возрождения в обществе духовности и культуры, что непосредственное связано с развитием и воспитанием ребёнка до школы. </vt:lpstr>
      <vt:lpstr> </vt:lpstr>
      <vt:lpstr>Презентация PowerPoint</vt:lpstr>
      <vt:lpstr>Презентация PowerPoint</vt:lpstr>
      <vt:lpstr>Презентация PowerPoint</vt:lpstr>
      <vt:lpstr>Демонстрация выставки рисунков, на которых изображены герои произведений  К. И. Чуковского</vt:lpstr>
      <vt:lpstr>Презентация PowerPoint</vt:lpstr>
      <vt:lpstr>Презентация PowerPoint</vt:lpstr>
      <vt:lpstr>Презентация PowerPoint</vt:lpstr>
      <vt:lpstr>Презентация PowerPoint</vt:lpstr>
      <vt:lpstr>Список  используемых литературы </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Художественная литература, как средство воспитания нравственных и этических норм у детей дошкольного возраста </dc:title>
  <dc:creator>Dima</dc:creator>
  <cp:lastModifiedBy>Dima</cp:lastModifiedBy>
  <cp:revision>1</cp:revision>
  <dcterms:created xsi:type="dcterms:W3CDTF">2017-04-27T17:07:28Z</dcterms:created>
  <dcterms:modified xsi:type="dcterms:W3CDTF">2017-04-27T17:07:53Z</dcterms:modified>
</cp:coreProperties>
</file>