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74" r:id="rId3"/>
    <p:sldId id="257" r:id="rId4"/>
    <p:sldId id="293" r:id="rId5"/>
    <p:sldId id="278" r:id="rId6"/>
    <p:sldId id="280" r:id="rId7"/>
    <p:sldId id="265" r:id="rId8"/>
    <p:sldId id="292" r:id="rId9"/>
    <p:sldId id="266" r:id="rId10"/>
    <p:sldId id="281" r:id="rId11"/>
    <p:sldId id="283" r:id="rId12"/>
    <p:sldId id="282" r:id="rId13"/>
    <p:sldId id="290" r:id="rId14"/>
    <p:sldId id="291" r:id="rId15"/>
    <p:sldId id="284" r:id="rId16"/>
    <p:sldId id="285" r:id="rId17"/>
    <p:sldId id="286" r:id="rId18"/>
    <p:sldId id="287" r:id="rId19"/>
    <p:sldId id="288" r:id="rId20"/>
    <p:sldId id="289" r:id="rId21"/>
    <p:sldId id="277" r:id="rId22"/>
    <p:sldId id="294" r:id="rId23"/>
    <p:sldId id="295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9.7953788087199595E-2"/>
          <c:y val="4.9189754058520496E-2"/>
          <c:w val="0.88294484312265964"/>
          <c:h val="0.8124023038786816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6-а</c:v>
                </c:pt>
                <c:pt idx="5">
                  <c:v>6-б</c:v>
                </c:pt>
                <c:pt idx="6">
                  <c:v>6-в</c:v>
                </c:pt>
                <c:pt idx="7">
                  <c:v>7-а</c:v>
                </c:pt>
                <c:pt idx="8">
                  <c:v>7-б</c:v>
                </c:pt>
                <c:pt idx="9">
                  <c:v>7-в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2.7</c:v>
                </c:pt>
                <c:pt idx="1">
                  <c:v>2.5</c:v>
                </c:pt>
                <c:pt idx="2">
                  <c:v>2.9</c:v>
                </c:pt>
                <c:pt idx="3">
                  <c:v>2.5</c:v>
                </c:pt>
                <c:pt idx="4">
                  <c:v>2.8</c:v>
                </c:pt>
                <c:pt idx="5">
                  <c:v>2.8</c:v>
                </c:pt>
                <c:pt idx="6">
                  <c:v>2.9</c:v>
                </c:pt>
                <c:pt idx="7">
                  <c:v>2.9</c:v>
                </c:pt>
                <c:pt idx="8">
                  <c:v>2.7</c:v>
                </c:pt>
                <c:pt idx="9">
                  <c:v>2.8</c:v>
                </c:pt>
                <c:pt idx="10">
                  <c:v>3.5</c:v>
                </c:pt>
              </c:numCache>
            </c:numRef>
          </c:val>
        </c:ser>
        <c:marker val="1"/>
        <c:axId val="72652288"/>
        <c:axId val="72653824"/>
      </c:lineChart>
      <c:catAx>
        <c:axId val="72652288"/>
        <c:scaling>
          <c:orientation val="minMax"/>
        </c:scaling>
        <c:axPos val="b"/>
        <c:tickLblPos val="nextTo"/>
        <c:crossAx val="72653824"/>
        <c:crosses val="autoZero"/>
        <c:auto val="1"/>
        <c:lblAlgn val="ctr"/>
        <c:lblOffset val="100"/>
      </c:catAx>
      <c:valAx>
        <c:axId val="72653824"/>
        <c:scaling>
          <c:orientation val="minMax"/>
        </c:scaling>
        <c:axPos val="l"/>
        <c:majorGridlines/>
        <c:numFmt formatCode="General" sourceLinked="1"/>
        <c:tickLblPos val="nextTo"/>
        <c:crossAx val="72652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4B1D6-6F31-48BB-BED7-EE2C4D573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7A90-8584-4C5D-A509-7944F5709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DF61-0B40-402E-B189-FBCF0DFC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0430-F370-40E7-A863-132884CFE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2831-547C-4CD8-8A36-E042B7489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3ECE-051F-46E2-BE82-9844DF6D9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D579-3FE1-4081-A7B2-57D667A48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1BD0-5F94-44B6-9944-B1B7BE76F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68BE-EFF9-4D2B-8BA8-8A333D0CA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F97F-1F74-4612-904B-EEFEDCE3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9232-DCFF-4C7E-9834-C8B2A038D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E1F63-D92A-49EF-AA68-91423F2D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8F52-2B97-4C81-A6F9-D273EB6C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270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576953-1E50-410C-BF37-97EE41F97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Программа работы психолога &quot;Формирование социальной компетентнос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698281"/>
            <a:ext cx="7929586" cy="515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3963" y="928688"/>
            <a:ext cx="7920037" cy="3722687"/>
          </a:xfrm>
        </p:spPr>
        <p:txBody>
          <a:bodyPr/>
          <a:lstStyle/>
          <a:p>
            <a:pPr eaLnBrk="1" hangingPunct="1"/>
            <a:r>
              <a:rPr lang="ru-RU" sz="3700" b="1" dirty="0" smtClean="0">
                <a:solidFill>
                  <a:srgbClr val="7030A0"/>
                </a:solidFill>
                <a:latin typeface="Comic Sans MS" pitchFamily="66" charset="0"/>
              </a:rPr>
              <a:t>«Метод проектов как средство формирования социальной компетентности обучающихся</a:t>
            </a:r>
            <a:r>
              <a:rPr lang="ru-RU" sz="3700" b="1" dirty="0" smtClean="0">
                <a:solidFill>
                  <a:srgbClr val="7030A0"/>
                </a:solidFill>
                <a:latin typeface="Book Antiqua" pitchFamily="18" charset="0"/>
              </a:rPr>
              <a:t>»</a:t>
            </a:r>
          </a:p>
          <a:p>
            <a:pPr eaLnBrk="1" hangingPunct="1"/>
            <a:endParaRPr lang="ru-RU" sz="3700" dirty="0" smtClean="0"/>
          </a:p>
        </p:txBody>
      </p:sp>
      <p:pic>
        <p:nvPicPr>
          <p:cNvPr id="4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290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50070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Подготовила </a:t>
            </a:r>
            <a:r>
              <a:rPr lang="ru-RU" dirty="0" smtClean="0">
                <a:latin typeface="Book Antiqua" pitchFamily="18" charset="0"/>
              </a:rPr>
              <a:t>– Рогудеева Лилия Анатольевна – учитель ИЗО, МХК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4118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6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Новобурейская</a:t>
            </a:r>
            <a:r>
              <a:rPr lang="ru-RU" sz="1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</a:t>
            </a:r>
          </a:p>
          <a:p>
            <a:pPr algn="ctr"/>
            <a:r>
              <a:rPr lang="ru-RU" sz="16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sz="1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sz="1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3" descr="C:\Documents and Settings\asu\Мои документы\РАБОТА\ИЗО ОБЖ\программа шпикалова\работы учащихся\IMG_2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5"/>
            <a:ext cx="2886913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asu\Мои документы\РАБОТА\ИЗО ОБЖ\программа шпикалова\работы учащихся\IMG_2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545586" cy="3379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ИЗУЧЕНИЕ ТЕХНИКИ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«Бумажный тоннель»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J:\РАБОТА\ИЗО ОБЖ\программа шпикалова\работы учащихся\IMG_25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3805469"/>
            <a:ext cx="4071934" cy="3052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9" name="Содержимое 5"/>
          <p:cNvSpPr>
            <a:spLocks noGrp="1"/>
          </p:cNvSpPr>
          <p:nvPr>
            <p:ph sz="quarter" idx="4"/>
          </p:nvPr>
        </p:nvSpPr>
        <p:spPr>
          <a:xfrm>
            <a:off x="3214679" y="1428736"/>
            <a:ext cx="3214710" cy="3951288"/>
          </a:xfrm>
        </p:spPr>
        <p:txBody>
          <a:bodyPr/>
          <a:lstStyle/>
          <a:p>
            <a:r>
              <a:rPr lang="ru-RU" sz="2000" b="1" dirty="0" smtClean="0">
                <a:latin typeface="Comic Sans MS" pitchFamily="66" charset="0"/>
              </a:rPr>
              <a:t>НАЙТИ ИНФОРМАЦИЮ О ТЕХНИКЕ;</a:t>
            </a:r>
          </a:p>
          <a:p>
            <a:r>
              <a:rPr lang="ru-RU" sz="2000" b="1" dirty="0" smtClean="0">
                <a:latin typeface="Comic Sans MS" pitchFamily="66" charset="0"/>
              </a:rPr>
              <a:t>ИССЛЕДОВАТЬ КАК ПРОХОДЯТ ЭТАПЫ РАБОТЫ;</a:t>
            </a:r>
          </a:p>
          <a:p>
            <a:r>
              <a:rPr lang="ru-RU" sz="2000" b="1" dirty="0" smtClean="0">
                <a:latin typeface="Comic Sans MS" pitchFamily="66" charset="0"/>
              </a:rPr>
              <a:t>ВЫБРАТЬ ЭСКИЗ;</a:t>
            </a:r>
          </a:p>
          <a:p>
            <a:r>
              <a:rPr lang="ru-RU" sz="2000" b="1" dirty="0" smtClean="0">
                <a:latin typeface="Comic Sans MS" pitchFamily="66" charset="0"/>
              </a:rPr>
              <a:t>НАЙТИ НУЖНЫЙ МАТЕРИАЛ;</a:t>
            </a:r>
          </a:p>
          <a:p>
            <a:r>
              <a:rPr lang="ru-RU" sz="2000" b="1" dirty="0" smtClean="0">
                <a:latin typeface="Comic Sans MS" pitchFamily="66" charset="0"/>
              </a:rPr>
              <a:t>ИЗГОТОВЛЕНИЕ.</a:t>
            </a:r>
          </a:p>
        </p:txBody>
      </p:sp>
      <p:pic>
        <p:nvPicPr>
          <p:cNvPr id="24581" name="Picture 5" descr="C:\Documents and Settings\asu\Мои документы\РАБОТА\ИЗО ОБЖ\программа шпикалова\работы учащихся\IMG_2511.jpg"/>
          <p:cNvPicPr>
            <a:picLocks noChangeAspect="1" noChangeArrowheads="1"/>
          </p:cNvPicPr>
          <p:nvPr/>
        </p:nvPicPr>
        <p:blipFill>
          <a:blip r:embed="rId5"/>
          <a:srcRect b="14662"/>
          <a:stretch>
            <a:fillRect/>
          </a:stretch>
        </p:blipFill>
        <p:spPr bwMode="auto">
          <a:xfrm>
            <a:off x="6500826" y="1428736"/>
            <a:ext cx="2428892" cy="3036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239000" cy="1444625"/>
          </a:xfrm>
        </p:spPr>
        <p:txBody>
          <a:bodyPr/>
          <a:lstStyle/>
          <a:p>
            <a:r>
              <a:rPr lang="ru-RU" dirty="0" smtClean="0"/>
              <a:t>Групповые, парные проекты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b77d0e3b0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27" y="0"/>
            <a:ext cx="4850145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ПОДГОТОВКА ПЛАКАТА К НОВОМУ ГОДА – РАБОТА ПО 2-3 ЧЕЛОВЕКА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>
          <a:xfrm>
            <a:off x="0" y="2643182"/>
            <a:ext cx="3143240" cy="3951288"/>
          </a:xfrm>
        </p:spPr>
        <p:txBody>
          <a:bodyPr/>
          <a:lstStyle/>
          <a:p>
            <a:r>
              <a:rPr lang="ru-RU" dirty="0" smtClean="0"/>
              <a:t>ВЫБРАТЬ ЭСКИЗ (МАКЕТ)</a:t>
            </a:r>
          </a:p>
          <a:p>
            <a:r>
              <a:rPr lang="ru-RU" dirty="0" smtClean="0"/>
              <a:t>РАСПРЕДЕЛИТЬ ОБЯЗАННОСТИ</a:t>
            </a:r>
          </a:p>
          <a:p>
            <a:r>
              <a:rPr lang="ru-RU" dirty="0" smtClean="0"/>
              <a:t>ВЫПОЛНИТЬ РАБОТУ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86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8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 descr="J:\РАБОТА\ИЗО ОБЖ\научно метод работа\неделя искусств\IMG_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580982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Римский форум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ile:Forum Romanum 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620227" cy="4479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929198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Подготовили учащиеся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10-б класса – 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Лоскутникова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Наталья,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Щитинин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Владимир,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Кудрявский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Султан.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УРОКИ МХК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Bookman Old Style" pitchFamily="18" charset="0"/>
              </a:rPr>
              <a:t>Цель работы: выяснить этапы развития Римского форума.</a:t>
            </a:r>
            <a:br>
              <a:rPr lang="ru-RU" sz="31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tabLst>
                <a:tab pos="460375" algn="l"/>
              </a:tabLst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  <a:tabLst>
                <a:tab pos="4603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Задачи:</a:t>
            </a:r>
          </a:p>
          <a:p>
            <a:pPr>
              <a:buFontTx/>
              <a:buAutoNum type="arabicPeriod"/>
              <a:tabLst>
                <a:tab pos="46037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Рассмотреть историю возникновения форума.</a:t>
            </a:r>
          </a:p>
          <a:p>
            <a:pPr>
              <a:buFontTx/>
              <a:buAutoNum type="arabicPeriod"/>
              <a:tabLst>
                <a:tab pos="46037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Изучить значение форума в жизни римлян.</a:t>
            </a:r>
          </a:p>
          <a:p>
            <a:pPr>
              <a:buFontTx/>
              <a:buAutoNum type="arabicPeriod"/>
              <a:tabLst>
                <a:tab pos="46037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Выделить основные этапы развития форума в во времена правления Юлия Цезаря.</a:t>
            </a:r>
          </a:p>
          <a:p>
            <a:pPr algn="ctr">
              <a:tabLst>
                <a:tab pos="4603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Методы:</a:t>
            </a:r>
          </a:p>
          <a:p>
            <a:pPr algn="ctr">
              <a:tabLst>
                <a:tab pos="46037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Сбор и систематизация материала.</a:t>
            </a:r>
          </a:p>
          <a:p>
            <a:pPr algn="ctr">
              <a:tabLst>
                <a:tab pos="46037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Сравнение и анализ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304800"/>
            <a:ext cx="4343400" cy="3505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«Возьму я в руки карандаш и нарисую я </a:t>
            </a: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пейзаж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…»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000500"/>
            <a:ext cx="3898900" cy="149225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no Pro Smbd Subhead" pitchFamily="18" charset="0"/>
              </a:rPr>
              <a:t>Автор: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no Pro Smbd Subhead" pitchFamily="18" charset="0"/>
              </a:rPr>
              <a:t>учащиеся 6 в класса,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rgbClr val="002060"/>
                </a:solidFill>
                <a:latin typeface="Arno Pro Smbd Subhead" pitchFamily="18" charset="0"/>
              </a:rPr>
              <a:t>Орлянков</a:t>
            </a:r>
            <a:r>
              <a:rPr lang="ru-RU" sz="2400" dirty="0" smtClean="0">
                <a:solidFill>
                  <a:srgbClr val="002060"/>
                </a:solidFill>
                <a:latin typeface="Arno Pro Smbd Subhead" pitchFamily="18" charset="0"/>
              </a:rPr>
              <a:t> Алексей, Матюхина Ольга</a:t>
            </a:r>
          </a:p>
        </p:txBody>
      </p:sp>
      <p:pic>
        <p:nvPicPr>
          <p:cNvPr id="9220" name="Рисунок 5" descr="j0282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810000" cy="304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УРОКИ ИЗОБРАЗИТЕЛЬНОГО ИСКУССТВА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229600" cy="1219200"/>
          </a:xfrm>
        </p:spPr>
        <p:txBody>
          <a:bodyPr>
            <a:normAutofit fontScale="4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Arno Pro Smbd Subhea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Arno Pro Smbd Subhea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Arno Pro Smbd Subhea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Arno Pro Smbd Subhea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7000" dirty="0" smtClean="0">
                <a:latin typeface="Arno Pro Smbd Subhead" pitchFamily="18" charset="0"/>
              </a:rPr>
              <a:t> </a:t>
            </a:r>
            <a:endParaRPr lang="ru-RU" sz="7000" dirty="0">
              <a:latin typeface="Arno Pro Smbd Subhead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2743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«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А чем действительно можно нарисовать пейзаж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?»</a:t>
            </a:r>
            <a:b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Subhead" pitchFamily="18" charset="0"/>
              </a:rPr>
              <a:t>(фрагмент ученической работы)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no Pro Smbd Subhead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i="1" smtClean="0">
                <a:solidFill>
                  <a:srgbClr val="00B0F0"/>
                </a:solidFill>
              </a:rPr>
              <a:t>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i="1" smtClean="0">
                <a:solidFill>
                  <a:srgbClr val="00B0F0"/>
                </a:solidFill>
              </a:rPr>
              <a:t>            Живопись:</a:t>
            </a:r>
          </a:p>
        </p:txBody>
      </p:sp>
      <p:pic>
        <p:nvPicPr>
          <p:cNvPr id="16387" name="Picture 5" descr="1212382970_l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609600" y="50292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Arno Pro Smbd Subhead" pitchFamily="18" charset="0"/>
              </a:rPr>
              <a:t>Масляные краски </a:t>
            </a:r>
          </a:p>
        </p:txBody>
      </p:sp>
      <p:pic>
        <p:nvPicPr>
          <p:cNvPr id="16389" name="Picture 2" descr="C:\Documents and Settings\леван\Рабочий стол\Imeig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" y="4343400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2"/>
          <p:cNvSpPr>
            <a:spLocks noChangeArrowheads="1"/>
          </p:cNvSpPr>
          <p:nvPr/>
        </p:nvSpPr>
        <p:spPr bwMode="auto">
          <a:xfrm>
            <a:off x="5029200" y="5867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Arno Pro Smbd Subhead" pitchFamily="18" charset="0"/>
              </a:rPr>
              <a:t>Гуашь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npp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838200"/>
            <a:ext cx="3733800" cy="5135563"/>
          </a:xfrm>
          <a:noFill/>
        </p:spPr>
      </p:pic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5181600" y="60960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Arno Pro Smbd Subhead" pitchFamily="18" charset="0"/>
              </a:rPr>
              <a:t>Пастель</a:t>
            </a:r>
          </a:p>
        </p:txBody>
      </p:sp>
      <p:pic>
        <p:nvPicPr>
          <p:cNvPr id="18436" name="Picture 21" descr="C:\Documents and Settings\Ник\Рабочий стол\Новая папка (2)\жи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3429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066800" y="57150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Цветная тушь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adu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82819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85813" y="857250"/>
            <a:ext cx="8134350" cy="25479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66FFCC"/>
                </a:solidFill>
              </a:rPr>
              <a:t>Можно ли радугу </a:t>
            </a:r>
            <a:br>
              <a:rPr lang="ru-RU" sz="4000" smtClean="0">
                <a:solidFill>
                  <a:srgbClr val="66FFCC"/>
                </a:solidFill>
              </a:rPr>
            </a:br>
            <a:r>
              <a:rPr lang="ru-RU" sz="4000" b="1" smtClean="0">
                <a:solidFill>
                  <a:srgbClr val="66FFCC"/>
                </a:solidFill>
              </a:rPr>
              <a:t>нарисовать тремя красками</a:t>
            </a:r>
            <a:r>
              <a:rPr lang="ru-RU" sz="4000" smtClean="0">
                <a:solidFill>
                  <a:srgbClr val="66FFCC"/>
                </a:solidFill>
              </a:rPr>
              <a:t>?</a:t>
            </a:r>
            <a:br>
              <a:rPr lang="ru-RU" sz="4000" smtClean="0">
                <a:solidFill>
                  <a:srgbClr val="66FFCC"/>
                </a:solidFill>
              </a:rPr>
            </a:br>
            <a:endParaRPr lang="ru-RU" sz="4000" smtClean="0">
              <a:solidFill>
                <a:srgbClr val="66FF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71625" y="6143625"/>
            <a:ext cx="7215188" cy="5746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Работа учеников 6 в класса – 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Сторожук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Марии, Афанасовой Александры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100" dirty="0" smtClean="0"/>
              <a:t>Надо быть ясным умственно, чистым нравственно и опрятным физически.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dirty="0" smtClean="0"/>
              <a:t>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dirty="0" smtClean="0"/>
              <a:t>                             А.П.Чехов</a:t>
            </a:r>
          </a:p>
        </p:txBody>
      </p:sp>
      <p:pic>
        <p:nvPicPr>
          <p:cNvPr id="4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Какие краски смешивать?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341438"/>
            <a:ext cx="7715250" cy="29130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99FF"/>
                </a:solidFill>
              </a:rPr>
              <a:t>Чёрную и коричневую – отмели сразу</a:t>
            </a:r>
          </a:p>
          <a:p>
            <a:pPr eaLnBrk="1" hangingPunct="1"/>
            <a:r>
              <a:rPr lang="ru-RU" sz="2800" dirty="0" smtClean="0">
                <a:solidFill>
                  <a:srgbClr val="0099FF"/>
                </a:solidFill>
              </a:rPr>
              <a:t>Долго экспериментировали</a:t>
            </a:r>
          </a:p>
          <a:p>
            <a:pPr eaLnBrk="1" hangingPunct="1"/>
            <a:r>
              <a:rPr lang="ru-RU" sz="2800" dirty="0" smtClean="0">
                <a:solidFill>
                  <a:srgbClr val="0099FF"/>
                </a:solidFill>
              </a:rPr>
              <a:t>Поинтересовались в библиотеке, и</a:t>
            </a:r>
            <a:br>
              <a:rPr lang="ru-RU" sz="2800" dirty="0" smtClean="0">
                <a:solidFill>
                  <a:srgbClr val="0099FF"/>
                </a:solidFill>
              </a:rPr>
            </a:br>
            <a:r>
              <a:rPr lang="ru-RU" sz="2800" dirty="0" smtClean="0">
                <a:solidFill>
                  <a:srgbClr val="0099FF"/>
                </a:solidFill>
              </a:rPr>
              <a:t>сразу пришло озарение:</a:t>
            </a:r>
            <a:br>
              <a:rPr lang="ru-RU" sz="2800" dirty="0" smtClean="0">
                <a:solidFill>
                  <a:srgbClr val="0099FF"/>
                </a:solidFill>
              </a:rPr>
            </a:br>
            <a:r>
              <a:rPr lang="ru-RU" sz="2800" dirty="0" smtClean="0">
                <a:solidFill>
                  <a:srgbClr val="0099FF"/>
                </a:solidFill>
              </a:rPr>
              <a:t>нужны </a:t>
            </a:r>
            <a:r>
              <a:rPr lang="ru-RU" sz="2800" b="1" dirty="0" smtClean="0">
                <a:solidFill>
                  <a:srgbClr val="0099FF"/>
                </a:solidFill>
              </a:rPr>
              <a:t>жёлтая, синяя, красная </a:t>
            </a:r>
            <a:r>
              <a:rPr lang="ru-RU" sz="2400" dirty="0" smtClean="0">
                <a:solidFill>
                  <a:srgbClr val="0099FF"/>
                </a:solidFill>
              </a:rPr>
              <a:t>(пурпурная)</a:t>
            </a:r>
          </a:p>
        </p:txBody>
      </p:sp>
      <p:pic>
        <p:nvPicPr>
          <p:cNvPr id="7172" name="Picture 8" descr="cmyk_2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801955">
            <a:off x="3492500" y="4005263"/>
            <a:ext cx="2376488" cy="2032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/>
              <a:t>Условия: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00174"/>
            <a:ext cx="8358214" cy="444183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 Анализ и учет особенностей ученического коллектива в организации педагогом работы над проектом и координации проектной деятельности.</a:t>
            </a:r>
          </a:p>
          <a:p>
            <a:pPr>
              <a:buNone/>
            </a:pPr>
            <a:r>
              <a:rPr lang="ru-RU" sz="2400" dirty="0" smtClean="0"/>
              <a:t>2. Предоставление широкого выбора тем для будущего проекта, отвечающих потребностям и интересам школьников.</a:t>
            </a:r>
          </a:p>
          <a:p>
            <a:pPr>
              <a:buNone/>
            </a:pPr>
            <a:r>
              <a:rPr lang="ru-RU" sz="2400" dirty="0" smtClean="0"/>
              <a:t>3. Чередование различных способов формирования проектных групп для корректировки развития социальной компетентности каждого ученика.</a:t>
            </a:r>
          </a:p>
          <a:p>
            <a:pPr>
              <a:buNone/>
            </a:pPr>
            <a:r>
              <a:rPr lang="ru-RU" sz="2400" dirty="0" smtClean="0"/>
              <a:t>4. Наличие социальной направленности в темах учебных проектов и общественно-значимого результата.</a:t>
            </a:r>
            <a:endParaRPr lang="ru-RU" sz="2400" dirty="0"/>
          </a:p>
        </p:txBody>
      </p:sp>
      <p:pic>
        <p:nvPicPr>
          <p:cNvPr id="4098" name="Picture 2" descr="C:\Documents and Settings\User\Мои документы\Мои рисунки\Организатор клипов (Microsoft)\j043755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857375" cy="14541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228601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Уровень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социализированности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личности учащегося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Больше 3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– высокая степень.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Больше 2, но меньше 3 </a:t>
            </a:r>
            <a:r>
              <a:rPr lang="ru-RU" sz="2000" dirty="0" smtClean="0">
                <a:latin typeface="Comic Sans MS" pitchFamily="66" charset="0"/>
              </a:rPr>
              <a:t>– средняя степень развития социальных качеств.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Меньше 2</a:t>
            </a:r>
            <a:r>
              <a:rPr lang="ru-RU" sz="2000" dirty="0" smtClean="0">
                <a:latin typeface="Comic Sans MS" pitchFamily="66" charset="0"/>
              </a:rPr>
              <a:t> – низкий уровень социальной </a:t>
            </a:r>
            <a:r>
              <a:rPr lang="ru-RU" sz="2000" dirty="0" err="1" smtClean="0">
                <a:latin typeface="Comic Sans MS" pitchFamily="66" charset="0"/>
              </a:rPr>
              <a:t>адаптированности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2357430"/>
          <a:ext cx="7313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ВЫВОД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Метод проектов должен быть более полно использован в педагогической деятельности, направленной на развитие социальной компетентности и получить максимально широкое применение в современной школе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User\Мои документы\Мои рисунки\Организатор клипов (Microsoft)\j04380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Формирование основ информационной компетентности младших школьников. Web-портфолио Мусиенко Т. 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25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Bookman Old Style" pitchFamily="18" charset="0"/>
              </a:rPr>
              <a:t>Спасибо за внимание!!!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4559309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Современные тенденции</a:t>
            </a:r>
            <a:br>
              <a:rPr lang="ru-RU" sz="3200" dirty="0" smtClean="0"/>
            </a:br>
            <a:r>
              <a:rPr lang="ru-RU" sz="3200" dirty="0" smtClean="0"/>
              <a:t>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500" dirty="0" smtClean="0">
                <a:latin typeface="Comic Sans MS" pitchFamily="66" charset="0"/>
                <a:cs typeface="Raavi" pitchFamily="2"/>
              </a:rPr>
              <a:t>Современная система образования должна быть построена на представлении </a:t>
            </a:r>
            <a:r>
              <a:rPr lang="ru-RU" sz="2500" i="1" dirty="0" smtClean="0">
                <a:latin typeface="Comic Sans MS" pitchFamily="66" charset="0"/>
                <a:cs typeface="Raavi" pitchFamily="2"/>
              </a:rPr>
              <a:t>учащимися возможности размышлять, сопоставлять разные точки зрения, разные позиции, формулировать и аргументировать собственную точку зрения, опираясь на знания фактов, законов, закономерностей науки, на собственные наблюдения, свой и чужой опыт</a:t>
            </a:r>
            <a:r>
              <a:rPr lang="ru-RU" sz="2500" dirty="0" smtClean="0">
                <a:latin typeface="Comic Sans MS" pitchFamily="66" charset="0"/>
                <a:cs typeface="Raavi" pitchFamily="2"/>
              </a:rPr>
              <a:t>.</a:t>
            </a:r>
          </a:p>
        </p:txBody>
      </p:sp>
      <p:pic>
        <p:nvPicPr>
          <p:cNvPr id="4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308223"/>
            <a:ext cx="7715272" cy="254977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Характерные черты метода проектов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4040188" cy="5500726"/>
          </a:xfrm>
        </p:spPr>
        <p:txBody>
          <a:bodyPr/>
          <a:lstStyle/>
          <a:p>
            <a:r>
              <a:rPr lang="ru-RU" sz="1600" dirty="0" smtClean="0"/>
              <a:t>Сотрудничество и сотворчество всех субъектов педагогического процесса, при ориентации на самостоятельность учеников;</a:t>
            </a:r>
          </a:p>
          <a:p>
            <a:r>
              <a:rPr lang="ru-RU" sz="1600" dirty="0" smtClean="0"/>
              <a:t>· Использование комплекса знаний и навыков из различных сфер;</a:t>
            </a:r>
          </a:p>
          <a:p>
            <a:r>
              <a:rPr lang="ru-RU" sz="1600" dirty="0" smtClean="0"/>
              <a:t>· Соответствие поставленных проблем реальным интересам и потребностям воспитанников;</a:t>
            </a:r>
          </a:p>
          <a:p>
            <a:r>
              <a:rPr lang="ru-RU" sz="1600" dirty="0" smtClean="0"/>
              <a:t>· Четкая последовательность этапов реализации проекта и работы над ним;</a:t>
            </a:r>
          </a:p>
          <a:p>
            <a:r>
              <a:rPr lang="ru-RU" sz="1600" dirty="0" smtClean="0"/>
              <a:t>· Творческая направленность, стимулирование самореализации и </a:t>
            </a:r>
            <a:r>
              <a:rPr lang="ru-RU" sz="1600" dirty="0" err="1" smtClean="0"/>
              <a:t>самоактуализации</a:t>
            </a:r>
            <a:r>
              <a:rPr lang="ru-RU" sz="1600" dirty="0" smtClean="0"/>
              <a:t> личности;</a:t>
            </a:r>
          </a:p>
          <a:p>
            <a:r>
              <a:rPr lang="ru-RU" sz="1600" dirty="0" smtClean="0"/>
              <a:t>· Направленность на практический, социально-значимый результат.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42852"/>
            <a:ext cx="4572000" cy="114300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Список социальных компетенций обучающихся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041775" cy="4768865"/>
          </a:xfrm>
        </p:spPr>
        <p:txBody>
          <a:bodyPr/>
          <a:lstStyle/>
          <a:p>
            <a:pPr lvl="0"/>
            <a:r>
              <a:rPr lang="ru-RU" sz="1400" dirty="0" smtClean="0"/>
              <a:t>знать этические нормы поведения и следовать их предписаниям;</a:t>
            </a:r>
          </a:p>
          <a:p>
            <a:pPr lvl="0"/>
            <a:r>
              <a:rPr lang="ru-RU" sz="1400" dirty="0" smtClean="0"/>
              <a:t>иметь гуманистическую направленность;</a:t>
            </a:r>
          </a:p>
          <a:p>
            <a:pPr lvl="0"/>
            <a:r>
              <a:rPr lang="ru-RU" sz="1400" b="1" dirty="0" smtClean="0"/>
              <a:t>быть социально ответственным и </a:t>
            </a:r>
            <a:r>
              <a:rPr lang="ru-RU" sz="1400" b="1" dirty="0" err="1" smtClean="0"/>
              <a:t>правопослушным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dirty="0" smtClean="0"/>
              <a:t>владеть культурой мышления;</a:t>
            </a:r>
          </a:p>
          <a:p>
            <a:pPr lvl="0"/>
            <a:r>
              <a:rPr lang="ru-RU" sz="1400" b="1" dirty="0" smtClean="0"/>
              <a:t>быть способным адаптироваться к изменяющимся социально-экономическим обстоятельствам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b="1" dirty="0" smtClean="0"/>
              <a:t>владеть навыками межличностного общения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b="1" dirty="0" smtClean="0"/>
              <a:t>уметь работать в команде (в том числе междисциплинарной);</a:t>
            </a:r>
            <a:endParaRPr lang="ru-RU" sz="1400" dirty="0" smtClean="0"/>
          </a:p>
          <a:p>
            <a:pPr lvl="0"/>
            <a:r>
              <a:rPr lang="ru-RU" sz="1400" b="1" dirty="0" smtClean="0"/>
              <a:t>владеть навыками самоконтроля;</a:t>
            </a:r>
            <a:endParaRPr lang="ru-RU" sz="1400" dirty="0" smtClean="0"/>
          </a:p>
          <a:p>
            <a:pPr lvl="0"/>
            <a:r>
              <a:rPr lang="ru-RU" sz="1400" dirty="0" smtClean="0"/>
              <a:t>быть готовым к выбору индивидуальных образовательных траекторий;</a:t>
            </a:r>
          </a:p>
          <a:p>
            <a:pPr lvl="0"/>
            <a:r>
              <a:rPr lang="ru-RU" sz="1400" dirty="0" smtClean="0"/>
              <a:t>проявлять эмоциональную устойчивость;</a:t>
            </a:r>
          </a:p>
          <a:p>
            <a:pPr lvl="0"/>
            <a:r>
              <a:rPr lang="ru-RU" sz="1400" dirty="0" smtClean="0"/>
              <a:t>проявлять социальную активность.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6088559"/>
            <a:ext cx="3669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Сравним…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Для чего нам нужен метод проектов: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развитие познавательных интересов школьников,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возможность во время самостоятельной работы учеников более тщательно анализировать их деятельность с целью дальнейшего применения личностно-ориентированного подхода в обучении,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возможность передать ведущую роль в деятельности самим ученикам и на некоторое время снизить напряжение, возникающее в педагогической деятельности.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развивает ответственность,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активную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деятельностную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позицию и умение доводить начатое до конца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0099ff9a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3786190"/>
            <a:ext cx="2268713" cy="283978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Введение фгос нового поколения в практику работы школы педсовет"/>
          <p:cNvPicPr>
            <a:picLocks noChangeAspect="1" noChangeArrowheads="1"/>
          </p:cNvPicPr>
          <p:nvPr/>
        </p:nvPicPr>
        <p:blipFill>
          <a:blip r:embed="rId2"/>
          <a:srcRect t="16251" b="13750"/>
          <a:stretch>
            <a:fillRect/>
          </a:stretch>
        </p:blipFill>
        <p:spPr bwMode="auto">
          <a:xfrm>
            <a:off x="0" y="1731963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4"/>
            <a:ext cx="4487871" cy="1555739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Принципы организации проектной деятельности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928802"/>
            <a:ext cx="7624788" cy="474028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принцип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детоцентризма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(в центре творческой деятельности находится воспитанник, который проявляет свою активность)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принцип учета индивидуальности учащихся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принцип кооперации, который проявляется в широком взаимодействии педагога, участников в группе и между группами на различных этапах проекта.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свободного выбора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опоры на субъектный опыт учащихся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700" b="1" i="1" dirty="0" smtClean="0"/>
          </a:p>
        </p:txBody>
      </p:sp>
      <p:pic>
        <p:nvPicPr>
          <p:cNvPr id="4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\Мои документы\Мои рисунки\Организатор клипов (Microsoft)\j043441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86322"/>
            <a:ext cx="19113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типы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исследовательские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игровые проекты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ознакомительные проекты (исходя из типологии Э.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Коллингза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их можно определить как органичный союз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storyprojects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(проекты по рассказам) и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handprojects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(ручные или конструктивные проекты)) 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Мои рисунки\Организатор клипов (Microsoft)\j04344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1647827" cy="1908175"/>
          </a:xfrm>
          <a:prstGeom prst="rect">
            <a:avLst/>
          </a:prstGeom>
          <a:noFill/>
        </p:spPr>
      </p:pic>
      <p:pic>
        <p:nvPicPr>
          <p:cNvPr id="5" name="Рисунок 4" descr="088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4885297"/>
            <a:ext cx="2286016" cy="197270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к подготовить ребенка к школе.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00188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Индивидуальные проекты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700" dirty="0" smtClean="0"/>
          </a:p>
        </p:txBody>
      </p:sp>
      <p:pic>
        <p:nvPicPr>
          <p:cNvPr id="5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42875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664</TotalTime>
  <Words>626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Затмение</vt:lpstr>
      <vt:lpstr>Слайд 1</vt:lpstr>
      <vt:lpstr>Слайд 2</vt:lpstr>
      <vt:lpstr>Современные тенденции образования</vt:lpstr>
      <vt:lpstr>Слайд 4</vt:lpstr>
      <vt:lpstr>Для чего нам нужен метод проектов:</vt:lpstr>
      <vt:lpstr>Слайд 6</vt:lpstr>
      <vt:lpstr>Принципы организации проектной деятельности  </vt:lpstr>
      <vt:lpstr>типы проектов</vt:lpstr>
      <vt:lpstr>Индивидуальные проекты</vt:lpstr>
      <vt:lpstr>ИЗУЧЕНИЕ ТЕХНИКИ «Бумажный тоннель»</vt:lpstr>
      <vt:lpstr>Групповые, парные проекты</vt:lpstr>
      <vt:lpstr>ПОДГОТОВКА ПЛАКАТА К НОВОМУ ГОДА – РАБОТА ПО 2-3 ЧЕЛОВЕКА</vt:lpstr>
      <vt:lpstr>Слайд 13</vt:lpstr>
      <vt:lpstr>Цель работы: выяснить этапы развития Римского форума. </vt:lpstr>
      <vt:lpstr>«Возьму я в руки карандаш и нарисую я пейзаж…»</vt:lpstr>
      <vt:lpstr>«А чем действительно можно нарисовать пейзаж?»  (фрагмент ученической работы)</vt:lpstr>
      <vt:lpstr>Слайд 17</vt:lpstr>
      <vt:lpstr>Слайд 18</vt:lpstr>
      <vt:lpstr>Можно ли радугу  нарисовать тремя красками? </vt:lpstr>
      <vt:lpstr>Какие краски смешивать?</vt:lpstr>
      <vt:lpstr>Условия: </vt:lpstr>
      <vt:lpstr>Уровень социализированности личности учащегося  Больше 3 – высокая степень. Больше 2, но меньше 3 – средняя степень развития социальных качеств. Меньше 2 – низкий уровень социальной адаптированности </vt:lpstr>
      <vt:lpstr>ВЫВОД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1</dc:creator>
  <cp:lastModifiedBy>User</cp:lastModifiedBy>
  <cp:revision>51</cp:revision>
  <dcterms:created xsi:type="dcterms:W3CDTF">2009-04-09T13:39:08Z</dcterms:created>
  <dcterms:modified xsi:type="dcterms:W3CDTF">2014-12-15T06:19:01Z</dcterms:modified>
</cp:coreProperties>
</file>