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7" r:id="rId2"/>
    <p:sldId id="259" r:id="rId3"/>
    <p:sldId id="359" r:id="rId4"/>
    <p:sldId id="404" r:id="rId5"/>
    <p:sldId id="263" r:id="rId6"/>
    <p:sldId id="356" r:id="rId7"/>
    <p:sldId id="365" r:id="rId8"/>
    <p:sldId id="382" r:id="rId9"/>
    <p:sldId id="362" r:id="rId10"/>
    <p:sldId id="360" r:id="rId11"/>
    <p:sldId id="406" r:id="rId12"/>
    <p:sldId id="405" r:id="rId13"/>
    <p:sldId id="361" r:id="rId14"/>
    <p:sldId id="368" r:id="rId15"/>
    <p:sldId id="369" r:id="rId16"/>
    <p:sldId id="373" r:id="rId17"/>
    <p:sldId id="372" r:id="rId18"/>
    <p:sldId id="374" r:id="rId19"/>
    <p:sldId id="375" r:id="rId20"/>
    <p:sldId id="364" r:id="rId21"/>
    <p:sldId id="402" r:id="rId22"/>
    <p:sldId id="403" r:id="rId23"/>
    <p:sldId id="367" r:id="rId24"/>
    <p:sldId id="376" r:id="rId25"/>
    <p:sldId id="399" r:id="rId26"/>
    <p:sldId id="407" r:id="rId27"/>
    <p:sldId id="437" r:id="rId28"/>
    <p:sldId id="371" r:id="rId29"/>
    <p:sldId id="417" r:id="rId30"/>
    <p:sldId id="355" r:id="rId31"/>
    <p:sldId id="366" r:id="rId32"/>
    <p:sldId id="400" r:id="rId33"/>
    <p:sldId id="401" r:id="rId34"/>
    <p:sldId id="393" r:id="rId35"/>
    <p:sldId id="389" r:id="rId36"/>
    <p:sldId id="390" r:id="rId37"/>
    <p:sldId id="410" r:id="rId38"/>
    <p:sldId id="411" r:id="rId39"/>
    <p:sldId id="431" r:id="rId40"/>
    <p:sldId id="392" r:id="rId41"/>
    <p:sldId id="264" r:id="rId42"/>
    <p:sldId id="381" r:id="rId43"/>
    <p:sldId id="408" r:id="rId44"/>
    <p:sldId id="412" r:id="rId45"/>
    <p:sldId id="413" r:id="rId46"/>
    <p:sldId id="414" r:id="rId47"/>
    <p:sldId id="415" r:id="rId48"/>
    <p:sldId id="416" r:id="rId49"/>
    <p:sldId id="438" r:id="rId50"/>
    <p:sldId id="439" r:id="rId51"/>
    <p:sldId id="440" r:id="rId52"/>
    <p:sldId id="397" r:id="rId53"/>
    <p:sldId id="357" r:id="rId54"/>
    <p:sldId id="432" r:id="rId55"/>
    <p:sldId id="433" r:id="rId56"/>
    <p:sldId id="384" r:id="rId57"/>
    <p:sldId id="385" r:id="rId58"/>
    <p:sldId id="434" r:id="rId59"/>
    <p:sldId id="435" r:id="rId60"/>
    <p:sldId id="383" r:id="rId61"/>
    <p:sldId id="386" r:id="rId62"/>
    <p:sldId id="436" r:id="rId63"/>
    <p:sldId id="358" r:id="rId64"/>
    <p:sldId id="427" r:id="rId65"/>
    <p:sldId id="328" r:id="rId66"/>
    <p:sldId id="329" r:id="rId67"/>
    <p:sldId id="418" r:id="rId68"/>
    <p:sldId id="419" r:id="rId69"/>
    <p:sldId id="420" r:id="rId70"/>
    <p:sldId id="421" r:id="rId71"/>
    <p:sldId id="422" r:id="rId72"/>
    <p:sldId id="423" r:id="rId73"/>
    <p:sldId id="323" r:id="rId74"/>
    <p:sldId id="428" r:id="rId75"/>
    <p:sldId id="425" r:id="rId76"/>
    <p:sldId id="429" r:id="rId77"/>
    <p:sldId id="424" r:id="rId78"/>
    <p:sldId id="322" r:id="rId79"/>
    <p:sldId id="426" r:id="rId80"/>
    <p:sldId id="326" r:id="rId81"/>
    <p:sldId id="330" r:id="rId82"/>
    <p:sldId id="331" r:id="rId83"/>
    <p:sldId id="332" r:id="rId84"/>
    <p:sldId id="327" r:id="rId85"/>
    <p:sldId id="334" r:id="rId86"/>
    <p:sldId id="338" r:id="rId87"/>
    <p:sldId id="339" r:id="rId88"/>
    <p:sldId id="341" r:id="rId89"/>
    <p:sldId id="345" r:id="rId90"/>
    <p:sldId id="346" r:id="rId91"/>
    <p:sldId id="347" r:id="rId92"/>
    <p:sldId id="348" r:id="rId93"/>
    <p:sldId id="351" r:id="rId94"/>
    <p:sldId id="352" r:id="rId95"/>
    <p:sldId id="353" r:id="rId96"/>
    <p:sldId id="354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42C37-1C86-4660-9B44-1E6719FC5B25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77962-385E-44CB-A735-7E91013E2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53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850-299C-4BFA-A750-CCFDC6AD18E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3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9A55-28FF-4546-B6D7-701138BAB0EC}" type="datetime1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58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8BED6-886F-4380-998B-E53A57C6F2C6}" type="datetime1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13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E7B9-60C4-4E99-9887-D3A947771B58}" type="datetime1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74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BE2F-EC7E-4784-9D25-9B05E851BC56}" type="datetime1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2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9E5F-1EF6-427E-BF35-BC919F54E182}" type="datetime1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FF0B-1734-4B73-9449-DB8B29FD0AF3}" type="datetime1">
              <a:rPr lang="ru-RU" smtClean="0"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1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125-0B28-42DF-8BA6-5645252521AD}" type="datetime1">
              <a:rPr lang="ru-RU" smtClean="0"/>
              <a:t>27.01.2015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3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6833-852A-474C-A67E-D43FC3C30916}" type="datetime1">
              <a:rPr lang="ru-RU" smtClean="0"/>
              <a:t>27.01.2015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11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9B5C-5EFD-4A91-B0B6-C3F144542B7A}" type="datetime1">
              <a:rPr lang="ru-RU" smtClean="0"/>
              <a:t>27.01.2015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00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B9E4-C809-4A64-8EAC-0EA0AE44693B}" type="datetime1">
              <a:rPr lang="ru-RU" smtClean="0"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52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F18C8-8261-45F1-AA52-02AEC8562AB1}" type="datetime1">
              <a:rPr lang="ru-RU" smtClean="0"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7D436-C462-45CC-ADF5-D9FC3C13D945}" type="datetime1">
              <a:rPr lang="ru-RU" smtClean="0"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57CA3-58C2-4F29-9AA7-CEDFF6DCC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iyazyki.ru/2013/06/design-modellesson/#more-10888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://window.edu.ru/resource/136/40136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772400" cy="36724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Планирование современного урока: модели, этапы и планы</a:t>
            </a:r>
            <a:endParaRPr lang="ru-RU" altLang="ru-RU" sz="4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395536" y="4102224"/>
            <a:ext cx="8208912" cy="1559024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00194C"/>
                </a:solidFill>
              </a:rPr>
              <a:t>Захарова Ольга </a:t>
            </a:r>
            <a:r>
              <a:rPr lang="ru-RU" sz="2400" b="1" dirty="0" smtClean="0">
                <a:solidFill>
                  <a:srgbClr val="00194C"/>
                </a:solidFill>
              </a:rPr>
              <a:t>Леонидовна</a:t>
            </a:r>
          </a:p>
          <a:p>
            <a:pPr algn="just"/>
            <a:r>
              <a:rPr lang="ru-RU" sz="2400" b="1" dirty="0" smtClean="0">
                <a:solidFill>
                  <a:srgbClr val="00194C"/>
                </a:solidFill>
              </a:rPr>
              <a:t> преподаватель, мультипликатор </a:t>
            </a:r>
            <a:r>
              <a:rPr lang="ru-RU" sz="2400" b="1" dirty="0">
                <a:solidFill>
                  <a:srgbClr val="00194C"/>
                </a:solidFill>
              </a:rPr>
              <a:t>Немецкого культурного центра им. Гёте, член Президиума ассоциации учителей немецкого языка г. </a:t>
            </a:r>
            <a:r>
              <a:rPr lang="ru-RU" sz="2400" b="1" dirty="0" smtClean="0">
                <a:solidFill>
                  <a:srgbClr val="00194C"/>
                </a:solidFill>
              </a:rPr>
              <a:t>Москвы</a:t>
            </a:r>
            <a:endParaRPr lang="ru-RU" altLang="ru-RU" sz="2400" b="1" dirty="0" smtClean="0">
              <a:solidFill>
                <a:srgbClr val="00194C"/>
              </a:solidFill>
            </a:endParaRPr>
          </a:p>
        </p:txBody>
      </p:sp>
      <p:pic>
        <p:nvPicPr>
          <p:cNvPr id="4" name="Рисунок 3" descr="http://www.prosv.ru/images/logo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57192"/>
            <a:ext cx="2448272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 мире в качестве целей образования выступают теперь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как результаты обучения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Такая переориентация направлена на повышение уровня получаемого образования и привела к новым подходам к планированию  урока, которое является центральным элементом обеспечения качества обучения в целом и основой эффективного проведения отдельного урока.  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3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того, от качества выполненного планирования зависит успешность взаимодействия с обучающимися и степень организации их на выполнение поставленных задач, осуществление контроля уровня сформированных компетентностей, последующая саморефлексия учителя. 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«Ориентация образования не только на усвоение обучающимися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определённой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суммы знаний, но и на развитие его личности,  его познавательных и созидательных возможностей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.»</a:t>
            </a:r>
          </a:p>
          <a:p>
            <a:endParaRPr lang="ru-RU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573" y="1124744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учебной деятельности таким образом, чтобы у учащихся сформировались потребности в осуществлении творческого преобразования учебного материала с целью овладения новыми знаниями.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1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503" y="620688"/>
            <a:ext cx="892899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ts val="600"/>
              </a:spcBef>
            </a:pP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основе построения содержания федерального государственного образовательного стандарта общего образования лежит 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системно-деятельностный подход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предполагает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формирование и развитие в ходе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образовательного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 качеств личности, отвечающих потребностям «знаниевого» общества, инновационной экономики, демократического строя и многонационального, поликультурного и поликонфессионального российского общества.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1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395" y="260648"/>
            <a:ext cx="8255210" cy="6352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alt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Системно-деятельностный подход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895887"/>
            <a:ext cx="9144000" cy="4226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74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обеспечивает включение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 в деятельность</a:t>
            </a:r>
          </a:p>
          <a:p>
            <a:pPr marL="457200" indent="-457200">
              <a:lnSpc>
                <a:spcPct val="74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прохождение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необходимых этапов усвоения понятий, что позволяет существенно увеличить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обучения</a:t>
            </a:r>
            <a:endParaRPr lang="ru-RU" alt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74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учебные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 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"открытие"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нового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знания</a:t>
            </a:r>
            <a:endParaRPr lang="ru-RU" alt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74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самоконтроля и 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самооценки</a:t>
            </a:r>
            <a:endParaRPr lang="ru-RU" alt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74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создаёт </a:t>
            </a: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благоприятные условия для разноуровневого обучения и практической реализации всех дидактических принципов деятельностного подхода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0688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Дидактические принципы деятельностного подхода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2216" y="2492896"/>
            <a:ext cx="8640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ДЕЯТЕЛЬНОСТИ </a:t>
            </a:r>
            <a:endParaRPr lang="de-DE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получая знания не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готовом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виде, а добывая их сам, осознает при этом содержание и формы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своей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учебной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деятельности, понимает и принимает систему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норм, активно участвует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совершенствовании, что способствует успешному формированию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общекультурных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деятельностных способностей, общеучебных умений.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2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9977" y="188640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НЕПРЕРЫВНОСТИ </a:t>
            </a:r>
            <a:endParaRPr lang="de-DE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преемственность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ступенями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этапами обучения на уровне технологии, содержания и методик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учётом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возрастных психологических особенностей развития детей.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197" y="3501008"/>
            <a:ext cx="903649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ЦЕЛОСТНОСТИ </a:t>
            </a:r>
            <a:endParaRPr lang="de-DE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учащимися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обобщённого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системного представления о мире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(природе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обществе, самом себе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социокультурном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мире и мире деятельности, о роли и месте каждой науки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системе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9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16632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МИНИМАКСА </a:t>
            </a:r>
            <a:endParaRPr lang="de-DE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должна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предложить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ученику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освоения содержания образования на максимальном для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уровне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определяемом зоной ближайшего развития возрастной группы )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этом его усвоение на уровне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социально-безопасного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минимума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(государственного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стандарта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знаний).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752" y="3573016"/>
            <a:ext cx="903649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ПСИХОЛОГИЧЕСКОЙ КОМФОРТНОСТИ</a:t>
            </a:r>
            <a:endParaRPr lang="de-DE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Снятие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стрессообразующих факторов учебного процесса, создание в школе и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уроках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оброжелательной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атмосферы, ориентированной на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реализацию идей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педагогики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сотрудничества, развитие диалоговых форм общения.</a:t>
            </a:r>
            <a:endParaRPr lang="de-DE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52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7849" y="116632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ВАРИАТИВНОСТИ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предполагает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учащимися способностей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систематическому перебору вариантов и адекватному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принятию решений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ситуациях выбора.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5353" y="2924944"/>
            <a:ext cx="90286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ТВОРЧЕСТВА</a:t>
            </a:r>
          </a:p>
          <a:p>
            <a:pPr lvl="0" algn="ctr"/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максимальную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ориентацию на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творческое начало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образовательном процессе, приобретение учащимися собственного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опыта творческой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деятельности.</a:t>
            </a:r>
            <a:endParaRPr 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0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Lehrer, der nicht von seinen Schülern lernt,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versagt in seinem Beruf.</a:t>
            </a:r>
          </a:p>
          <a:p>
            <a:endParaRPr lang="de-DE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Charlotte Wolf, 1900-1986 - Psychologin und Schriftstellerin</a:t>
            </a:r>
          </a:p>
          <a:p>
            <a:endParaRPr lang="de-DE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kann nicht früh genug darauf hingewiesen werden,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dass man die Kinder nur dann vernünftig erziehen kann,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 man zuvor die Lehrer vernünftig erzieht. </a:t>
            </a:r>
          </a:p>
          <a:p>
            <a:endParaRPr lang="de-DE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Erich Kästner</a:t>
            </a:r>
          </a:p>
          <a:p>
            <a:endParaRPr lang="ru-RU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 smtClean="0"/>
              <a:t>О.Л.Захарова</a:t>
            </a:r>
            <a:r>
              <a:rPr lang="ru-RU" dirty="0" smtClean="0"/>
              <a:t>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8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215111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учителя</a:t>
            </a:r>
            <a:r>
              <a:rPr lang="de-DE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871" y="764704"/>
            <a:ext cx="88569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соответствие с новым подходом планирование более не является строго заданной последовательностью отдельных шагов урока. 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разных уровней планирования позволяют  направить процесс обучения на учёт своеобразия  его конкретных условий. Умение анализировать последние, определить с их учётом цели урока и позднее осуществить  самоанализ проведённого урока является на современном этапе важнейшими компонентами профессиональной компетенции учителя/преподавателя.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9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871" y="764704"/>
            <a:ext cx="88569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того, чтобы соответствовать выдвигаемым требования к методам, определению предметного содержания и целям обучения немецкому языку и поставленным конкретным задачам, а также  последующему достижению запланированного качества обучения в целом, учителю/преподавателю необходимо приобрести соответствующие знания о новых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дидактических моделях планирования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сформировать  требуемые компетентности – например, в осуществлении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планирования с учётом конечного результата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 учебной среды.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9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ernen.goethe.de/dllmedia/Modul1/Moodle/band1_grafik_011_klei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" y="188640"/>
            <a:ext cx="8820472" cy="46085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5029493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 Rudolf </a:t>
            </a:r>
            <a:r>
              <a:rPr lang="de-DE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Lanker 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Источник:</a:t>
            </a:r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Legutke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Schart, M. Lehrkompetenz und Unterrichtsgestaltung – </a:t>
            </a:r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взаимоотношения в педагогической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«ученик – учитель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de-DE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партнёрство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 определять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границы своего знания, видеть проблему и ставить проблемные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осуществлять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и самооценку своей деятельности в соответствии с выработанными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критериями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организует учебное сотрудничество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создаёт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для выстраивания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индивидуальной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траектории изучения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предмета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учащихся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 образовательного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психологический климат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отношений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озраст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жизненный опыт 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2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784976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Возраст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Уровень владения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Специфика родного/родных языков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Опыт изучения иностранных языков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Особенности мотивации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Цели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Контакты с языковой средой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Особенности культурного развития региона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Иные особенности/специфика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7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222312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семьи</a:t>
            </a:r>
            <a:r>
              <a:rPr lang="de-DE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6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5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15690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перспектива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ребёнка</a:t>
            </a:r>
          </a:p>
          <a:p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 специфики его личности</a:t>
            </a:r>
          </a:p>
          <a:p>
            <a:endParaRPr lang="ru-RU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его личности</a:t>
            </a:r>
          </a:p>
          <a:p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перспектива</a:t>
            </a:r>
          </a:p>
          <a:p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поведения</a:t>
            </a:r>
          </a:p>
          <a:p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Жизненные ценности</a:t>
            </a:r>
          </a:p>
          <a:p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мотивации</a:t>
            </a:r>
            <a:endParaRPr lang="ru-RU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0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12954"/>
            <a:ext cx="9036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Jeder Lehrer muss lernen, mit dem Lehren aufzuhören,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 es Zeit ist. Das ist eine schwere Kunst. </a:t>
            </a:r>
            <a:endParaRPr lang="de-DE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DE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Bertolt Brecht</a:t>
            </a:r>
          </a:p>
          <a:p>
            <a:pPr lvl="0"/>
            <a:endParaRPr lang="de-DE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DE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Nichts ist schrecklicher als ein Lehrer, der nicht mehr weiß als das, was die Schüler wissen sollen</a:t>
            </a:r>
            <a:r>
              <a:rPr lang="de-DE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de-D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e-DE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GOETHE, Clavigo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3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 надо знать? - Категории планирования</a:t>
            </a:r>
          </a:p>
          <a:p>
            <a:pPr lvl="0" algn="ctr"/>
            <a:endParaRPr lang="ru-RU" sz="6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4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Системный дидактический анализ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2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815" y="22385"/>
            <a:ext cx="878497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реализовываться деятельностный подход</a:t>
            </a:r>
            <a:r>
              <a:rPr lang="de-DE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взаимосвязаны учебная программа и конкретная тема</a:t>
            </a:r>
            <a:r>
              <a:rPr lang="de-DE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de-DE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Какова значимость конкретного урока в системе тематического и среднесрочного планирования</a:t>
            </a:r>
            <a:r>
              <a:rPr lang="de-DE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предшествовало</a:t>
            </a:r>
            <a:r>
              <a:rPr lang="de-DE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запланировано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далее</a:t>
            </a:r>
            <a:r>
              <a:rPr lang="de-DE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 </a:t>
            </a:r>
            <a:endParaRPr lang="de-DE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Какое содержание отобрано и почему</a:t>
            </a:r>
            <a:r>
              <a:rPr lang="de-DE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целеполагания</a:t>
            </a:r>
            <a:r>
              <a:rPr lang="de-DE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de-DE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7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9644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осуществляется учёт пройденного/сформированных компетентностей/учёт интересов</a:t>
            </a:r>
            <a:r>
              <a:rPr lang="de-DE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проблемы могут возникнуть</a:t>
            </a:r>
            <a:r>
              <a:rPr lang="de-DE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будет осуществляться текущий/итоговый контроль?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УУД будут релевантны в рамках данной темы?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цели будут поставлены</a:t>
            </a:r>
            <a:r>
              <a:rPr lang="de-DE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Каково значение/удельный вес конкретной темы</a:t>
            </a:r>
            <a:r>
              <a:rPr lang="de-DE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endParaRPr lang="de-DE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6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1" y="504678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Уровни и этапы планирования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1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889248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Перспективное планирование</a:t>
            </a:r>
            <a:endParaRPr lang="ru-RU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рамочных условий и факторов, влияющих на учебный процесс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Примерная программа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УМК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Рамочный план действий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Дополнительный материал/актуализация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6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467" y="117693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Примерное планирование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планировании отдельных уроков: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 имеющихся предпосылок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 социальных особенностей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 личности учащегося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Разделение тематических аспектов на отдельные элементы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Понять связь таких элементов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Объединить элементы в систему</a:t>
            </a:r>
            <a:endParaRPr lang="ru-RU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содержания в каждом элементе планирования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0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467" y="117693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 процессов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необходимого времени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Выстраивание иерархии целей и задач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Выстраивание системы контроля /оценивания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Предварительное планирование собственных дидактических/методических действий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91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467" y="117693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Корректировка планирования </a:t>
            </a:r>
          </a:p>
          <a:p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оль учащихся: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емп освоения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Интересы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озраст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ценностей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u-RU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2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638" y="260648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этапы деятельности учителя  при подготовке к уроку.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628800"/>
            <a:ext cx="4572000" cy="50372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4775" lvl="0">
              <a:spcBef>
                <a:spcPts val="800"/>
              </a:spcBef>
              <a:buClr>
                <a:srgbClr val="F57900"/>
              </a:buClr>
              <a:buSzPct val="45000"/>
            </a:pPr>
            <a:r>
              <a:rPr lang="ru-RU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Целеполагание</a:t>
            </a:r>
            <a:endParaRPr lang="de-DE" alt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775" lvl="0">
              <a:spcBef>
                <a:spcPts val="800"/>
              </a:spcBef>
              <a:buClr>
                <a:srgbClr val="F57900"/>
              </a:buClr>
              <a:buSzPct val="45000"/>
            </a:pPr>
            <a:r>
              <a:rPr lang="ru-RU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  <a:endParaRPr lang="de-DE" alt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775" lvl="0">
              <a:spcBef>
                <a:spcPts val="800"/>
              </a:spcBef>
              <a:buClr>
                <a:srgbClr val="F57900"/>
              </a:buClr>
              <a:buSzPct val="45000"/>
            </a:pPr>
            <a:r>
              <a:rPr lang="ru-RU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endParaRPr lang="de-DE" alt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775" lvl="0">
              <a:spcBef>
                <a:spcPts val="800"/>
              </a:spcBef>
              <a:buClr>
                <a:srgbClr val="F57900"/>
              </a:buClr>
              <a:buSzPct val="45000"/>
            </a:pPr>
            <a:r>
              <a:rPr lang="ru-RU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целей и замыслов</a:t>
            </a:r>
            <a:endParaRPr lang="de-DE" alt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775" lvl="0">
              <a:spcBef>
                <a:spcPts val="800"/>
              </a:spcBef>
              <a:buClr>
                <a:srgbClr val="F57900"/>
              </a:buClr>
              <a:buSzPct val="45000"/>
            </a:pPr>
            <a:r>
              <a:rPr lang="ru-RU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(рефлексия)</a:t>
            </a:r>
            <a:endParaRPr lang="de-DE" alt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775" lvl="0">
              <a:spcBef>
                <a:spcPts val="800"/>
              </a:spcBef>
              <a:buClr>
                <a:srgbClr val="F57900"/>
              </a:buClr>
              <a:buSzPct val="45000"/>
            </a:pPr>
            <a:r>
              <a:rPr lang="ru-RU" alt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77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6075" y="620688"/>
            <a:ext cx="88463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международной оценки обучающихся (PISA) стали во многих государствах Европы, равно как и России, основанием для  качественных изменений в парадигме всей системы образования. Следствием таких процессов  явилась разработка новых образовательных стандартов. Последние призваны  - наряду с примерными программами по отдельным предметам - способствовать качественным изменениям в процессе обучения.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8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16" y="235465"/>
            <a:ext cx="8856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и задачи: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Предметные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метапредметные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Фазы урока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учащихся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учителя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взаимодействия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1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какого конца подойти? – </a:t>
            </a:r>
          </a:p>
          <a:p>
            <a:pPr lvl="0" algn="ctr"/>
            <a:r>
              <a:rPr lang="ru-RU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 планирования уроков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5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04813"/>
            <a:ext cx="8820472" cy="5727700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Иерархия целей и задач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Конечные практические цели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Знать/уметь/владеть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Промежуточные цели по этапам обучения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Подцели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Конкретные задачи урока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отдельный фазы/этапа урока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3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147" y="116632"/>
            <a:ext cx="8820472" cy="5727700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Линейная модель планирования 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925315"/>
              </p:ext>
            </p:extLst>
          </p:nvPr>
        </p:nvGraphicFramePr>
        <p:xfrm>
          <a:off x="2843808" y="836712"/>
          <a:ext cx="4104456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4456"/>
              </a:tblGrid>
              <a:tr h="100811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  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Оргмомент</a:t>
                      </a:r>
                      <a:r>
                        <a:rPr lang="de-DE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введение</a:t>
                      </a:r>
                      <a:r>
                        <a:rPr lang="ru-RU" sz="24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тему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211343"/>
              </p:ext>
            </p:extLst>
          </p:nvPr>
        </p:nvGraphicFramePr>
        <p:xfrm>
          <a:off x="3995936" y="1988840"/>
          <a:ext cx="2448272" cy="792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2"/>
              </a:tblGrid>
              <a:tr h="792088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Презентация материала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032168"/>
              </p:ext>
            </p:extLst>
          </p:nvPr>
        </p:nvGraphicFramePr>
        <p:xfrm>
          <a:off x="1835696" y="2780928"/>
          <a:ext cx="5688632" cy="72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632"/>
              </a:tblGrid>
              <a:tr h="72008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Закрепление/тренировка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640664"/>
              </p:ext>
            </p:extLst>
          </p:nvPr>
        </p:nvGraphicFramePr>
        <p:xfrm>
          <a:off x="3059832" y="3717032"/>
          <a:ext cx="3168352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8352"/>
              </a:tblGrid>
              <a:tr h="576064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Текущий контроль</a:t>
                      </a:r>
                      <a:r>
                        <a:rPr lang="de-DE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212566"/>
              </p:ext>
            </p:extLst>
          </p:nvPr>
        </p:nvGraphicFramePr>
        <p:xfrm>
          <a:off x="3131840" y="4725144"/>
          <a:ext cx="2432298" cy="67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2298"/>
              </a:tblGrid>
              <a:tr h="45720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ru-RU" sz="3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Перенос</a:t>
                      </a:r>
                      <a:endParaRPr lang="ru-RU" sz="32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91505"/>
              </p:ext>
            </p:extLst>
          </p:nvPr>
        </p:nvGraphicFramePr>
        <p:xfrm>
          <a:off x="755576" y="5517232"/>
          <a:ext cx="7488832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832"/>
              </a:tblGrid>
              <a:tr h="45720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Самостоятельная продукция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8" name="Стрелка углом 7"/>
          <p:cNvSpPr/>
          <p:nvPr/>
        </p:nvSpPr>
        <p:spPr>
          <a:xfrm>
            <a:off x="539552" y="980728"/>
            <a:ext cx="1368152" cy="4824536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10800000">
            <a:off x="7380312" y="1052736"/>
            <a:ext cx="1368152" cy="5112568"/>
          </a:xfrm>
          <a:prstGeom prst="bentArrow">
            <a:avLst>
              <a:gd name="adj1" fmla="val 25000"/>
              <a:gd name="adj2" fmla="val 25000"/>
              <a:gd name="adj3" fmla="val 39177"/>
              <a:gd name="adj4" fmla="val 3159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5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04473"/>
              </p:ext>
            </p:extLst>
          </p:nvPr>
        </p:nvGraphicFramePr>
        <p:xfrm>
          <a:off x="2843808" y="836712"/>
          <a:ext cx="4104456" cy="1008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4456"/>
              </a:tblGrid>
              <a:tr h="100811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Введение</a:t>
                      </a:r>
                      <a:r>
                        <a:rPr lang="ru-RU" sz="24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тему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945387"/>
              </p:ext>
            </p:extLst>
          </p:nvPr>
        </p:nvGraphicFramePr>
        <p:xfrm>
          <a:off x="1835696" y="2780928"/>
          <a:ext cx="5688632" cy="72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632"/>
              </a:tblGrid>
              <a:tr h="72008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Переработка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14034"/>
              </p:ext>
            </p:extLst>
          </p:nvPr>
        </p:nvGraphicFramePr>
        <p:xfrm>
          <a:off x="1403648" y="4077072"/>
          <a:ext cx="7488832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832"/>
              </a:tblGrid>
              <a:tr h="45720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Самостоятельное применение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2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354592"/>
              </p:ext>
            </p:extLst>
          </p:nvPr>
        </p:nvGraphicFramePr>
        <p:xfrm>
          <a:off x="2699792" y="1628800"/>
          <a:ext cx="4104456" cy="1008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4456"/>
              </a:tblGrid>
              <a:tr h="100811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Введение</a:t>
                      </a:r>
                      <a:r>
                        <a:rPr lang="ru-RU" sz="24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тему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934765"/>
              </p:ext>
            </p:extLst>
          </p:nvPr>
        </p:nvGraphicFramePr>
        <p:xfrm>
          <a:off x="1835696" y="3212976"/>
          <a:ext cx="5688632" cy="72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632"/>
              </a:tblGrid>
              <a:tr h="72008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Переработка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749887"/>
              </p:ext>
            </p:extLst>
          </p:nvPr>
        </p:nvGraphicFramePr>
        <p:xfrm>
          <a:off x="1259632" y="5549459"/>
          <a:ext cx="7488832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832"/>
              </a:tblGrid>
              <a:tr h="45720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Самостоятельное применение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71600" y="116632"/>
            <a:ext cx="6462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одель 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планирования Бумераг</a:t>
            </a:r>
          </a:p>
        </p:txBody>
      </p:sp>
      <p:sp>
        <p:nvSpPr>
          <p:cNvPr id="8" name="Стрелка углом 7"/>
          <p:cNvSpPr/>
          <p:nvPr/>
        </p:nvSpPr>
        <p:spPr>
          <a:xfrm rot="10800000">
            <a:off x="7596336" y="1440070"/>
            <a:ext cx="1368152" cy="4490389"/>
          </a:xfrm>
          <a:prstGeom prst="bentArrow">
            <a:avLst>
              <a:gd name="adj1" fmla="val 25000"/>
              <a:gd name="adj2" fmla="val 25000"/>
              <a:gd name="adj3" fmla="val 39177"/>
              <a:gd name="adj4" fmla="val 3159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4202832" y="4077072"/>
            <a:ext cx="801216" cy="1368152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569835"/>
              </p:ext>
            </p:extLst>
          </p:nvPr>
        </p:nvGraphicFramePr>
        <p:xfrm>
          <a:off x="2573524" y="1052736"/>
          <a:ext cx="4104456" cy="1008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4456"/>
              </a:tblGrid>
              <a:tr h="100811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Введение</a:t>
                      </a:r>
                      <a:r>
                        <a:rPr lang="ru-RU" sz="24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тему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601773"/>
              </p:ext>
            </p:extLst>
          </p:nvPr>
        </p:nvGraphicFramePr>
        <p:xfrm>
          <a:off x="2051720" y="3284984"/>
          <a:ext cx="5688632" cy="72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632"/>
              </a:tblGrid>
              <a:tr h="72008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Переработка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332614"/>
              </p:ext>
            </p:extLst>
          </p:nvPr>
        </p:nvGraphicFramePr>
        <p:xfrm>
          <a:off x="1187624" y="5445224"/>
          <a:ext cx="7488832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832"/>
              </a:tblGrid>
              <a:tr h="457200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endParaRPr lang="ru-RU" sz="1000" dirty="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 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Самостоятельное применение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504" y="116632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alt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Циклическая модель планирования</a:t>
            </a:r>
            <a:endParaRPr lang="ru-RU" alt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углом 5"/>
          <p:cNvSpPr/>
          <p:nvPr/>
        </p:nvSpPr>
        <p:spPr>
          <a:xfrm>
            <a:off x="1043608" y="980728"/>
            <a:ext cx="1368152" cy="4824536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4202832" y="4077072"/>
            <a:ext cx="801216" cy="1368152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3401616" y="2070243"/>
            <a:ext cx="400608" cy="1070725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10966787">
            <a:off x="5081976" y="2152350"/>
            <a:ext cx="400608" cy="1070725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4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311" y="476672"/>
            <a:ext cx="89644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ориентации на конечный результат – </a:t>
            </a:r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запланированную главную цель урока</a:t>
            </a: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8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5976" y="1789431"/>
            <a:ext cx="2088232" cy="120130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Речевые обороты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2240" y="2845260"/>
            <a:ext cx="2222617" cy="2116984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Написать личное письмо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3284984"/>
            <a:ext cx="2088232" cy="120130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Вопросительные предложения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719982"/>
            <a:ext cx="2088232" cy="120130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Лексические единицы по теме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7267937">
            <a:off x="6663755" y="1573633"/>
            <a:ext cx="792088" cy="1632902"/>
          </a:xfrm>
          <a:prstGeom prst="curvedRightArrow">
            <a:avLst>
              <a:gd name="adj1" fmla="val 25000"/>
              <a:gd name="adj2" fmla="val 53930"/>
              <a:gd name="adj3" fmla="val 24409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 rot="5400000">
            <a:off x="4343328" y="-285694"/>
            <a:ext cx="2098048" cy="4454809"/>
          </a:xfrm>
          <a:prstGeom prst="curvedRightArrow">
            <a:avLst>
              <a:gd name="adj1" fmla="val 17140"/>
              <a:gd name="adj2" fmla="val 29869"/>
              <a:gd name="adj3" fmla="val 19124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 rot="5761783">
            <a:off x="3650020" y="-2777810"/>
            <a:ext cx="1699943" cy="8496944"/>
          </a:xfrm>
          <a:prstGeom prst="curvedRightArrow">
            <a:avLst>
              <a:gd name="adj1" fmla="val 22310"/>
              <a:gd name="adj2" fmla="val 65677"/>
              <a:gd name="adj3" fmla="val 3799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4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881361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52" y="2924944"/>
            <a:ext cx="6446559" cy="381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60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85033"/>
            <a:ext cx="3625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занятия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92919"/>
            <a:ext cx="8748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учесть? - Факторы планирования урока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надо знать? -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планирования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какого конца подойти? - Модели планирования уроков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это делать? - План урока и технологическая карта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это может выглядеть? Примеры планирования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52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Выразить своё мнение о преимуществах и недостатках школьных систем в России и Германии </a:t>
            </a:r>
          </a:p>
          <a:p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понимания текста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лексических единиц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Повторение грамматических конструкций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Речевые средства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Письмо/эссе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Дискуссия/ток-шоу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7157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544202" cy="523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220507"/>
            <a:ext cx="6558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тетрадь </a:t>
            </a:r>
            <a:endParaRPr lang="ru-RU" sz="3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939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261" y="188640"/>
            <a:ext cx="868871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Формулировка целей учитывает конкретные компетенции и знания</a:t>
            </a:r>
          </a:p>
          <a:p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Объяснить/повторить/актуализировать/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ознакомить….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целей, достижение которых можно наблюдать и оценивать</a:t>
            </a:r>
          </a:p>
          <a:p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мотивации/личностные результаты</a:t>
            </a:r>
          </a:p>
          <a:p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Разграничение декларативного знания и компетенций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Знать правило/уметь спросить…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0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это делать? - План урока и технологическая карта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6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05342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Календарно-тематическое планирование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5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20840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Краткосрочное планирование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8924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</a:t>
            </a:r>
            <a:r>
              <a:rPr lang="de-DE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обучения</a:t>
            </a:r>
            <a:r>
              <a:rPr lang="de-DE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  <a:r>
              <a:rPr lang="de-DE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2-й/6-й</a:t>
            </a:r>
            <a:r>
              <a:rPr lang="de-DE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год</a:t>
            </a:r>
            <a:r>
              <a:rPr lang="de-DE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2014/2015</a:t>
            </a:r>
            <a:r>
              <a:rPr lang="de-DE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Учитель/я</a:t>
            </a:r>
            <a:r>
              <a:rPr lang="de-DE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de-DE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de-DE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ели, реализуемые в рамках обучения по данной теме: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Уметь писать личное письмо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Уметь рассказать о состоянии своего здоровья и поинтересоваться о здоровье других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Уметь дать советы по организации здорового образа жизни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1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745372"/>
              </p:ext>
            </p:extLst>
          </p:nvPr>
        </p:nvGraphicFramePr>
        <p:xfrm>
          <a:off x="0" y="116631"/>
          <a:ext cx="9144001" cy="6808674"/>
        </p:xfrm>
        <a:graphic>
          <a:graphicData uri="http://schemas.openxmlformats.org/drawingml/2006/table">
            <a:tbl>
              <a:tblPr/>
              <a:tblGrid>
                <a:gridCol w="3275856"/>
                <a:gridCol w="1944216"/>
                <a:gridCol w="1952157"/>
                <a:gridCol w="1971772"/>
              </a:tblGrid>
              <a:tr h="632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1. Распределение учебного материала по календарным срокам/даты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Урок 1 </a:t>
                      </a: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12-01-2015.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Урок 2</a:t>
                      </a: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... 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Урок 3</a:t>
                      </a: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... 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  <a:tr h="632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2.Последовательность прохождения подтем/аспекты темы:</a:t>
                      </a: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Körperteile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Gesunde Ernährung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  <a:tr h="1474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3. Последовательность/взаимосвязь отдельных частей учебного материала (виды речевой деятельности, стороны речи, типы текстов, страноведение) и использования ТСО/ИКТ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Wortschatz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Аудирование</a:t>
                      </a:r>
                      <a:r>
                        <a:rPr lang="de-DE" sz="1400" b="1" dirty="0" smtClean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de-DE" sz="14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Text „</a:t>
                      </a:r>
                      <a:r>
                        <a:rPr lang="de-DE" sz="1400" b="1" dirty="0" smtClean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Sprechstunde“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УМК, стр</a:t>
                      </a:r>
                      <a:r>
                        <a:rPr lang="de-DE" sz="1400" b="1" dirty="0" smtClean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...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Карточки, компьютер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Письменная речь – тип текста «Личное письмо»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  <a:tr h="1685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4. 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Прогрессия целей 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Уметь называть части тела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Уметь самостоятельно создавать вспомогательный тренировочный материал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Уметь давать советы по организации здорового питания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  <a:tr h="1474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6. Организация повторения/связь с ранее пройдённым материалом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Написание личного письма – речевые обороты, особенности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Тема «Еда», 5-й класс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  <a:tr h="842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7. 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Иное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Заказать/проверить технику 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Times New Roman"/>
                        </a:rPr>
                        <a:t>Проектная работа – планирование – пригласить учителя биологии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416" marR="30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76363" y="1425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0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441" y="1340768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Поурочное планирование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73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476672"/>
            <a:ext cx="3354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урока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954595"/>
              </p:ext>
            </p:extLst>
          </p:nvPr>
        </p:nvGraphicFramePr>
        <p:xfrm>
          <a:off x="0" y="1600200"/>
          <a:ext cx="9004299" cy="3661248"/>
        </p:xfrm>
        <a:graphic>
          <a:graphicData uri="http://schemas.openxmlformats.org/drawingml/2006/table">
            <a:tbl>
              <a:tblPr/>
              <a:tblGrid>
                <a:gridCol w="792526"/>
                <a:gridCol w="1619234"/>
                <a:gridCol w="1728192"/>
                <a:gridCol w="1656184"/>
                <a:gridCol w="1008112"/>
                <a:gridCol w="864096"/>
                <a:gridCol w="1335955"/>
              </a:tblGrid>
              <a:tr h="727650">
                <a:tc gridSpan="7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Дата:         Тема урока:     Цели урока:</a:t>
                      </a:r>
                    </a:p>
                  </a:txBody>
                  <a:tcPr marL="90000" marR="90000" marT="453383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453383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453383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453383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2314575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Фаза урока</a:t>
                      </a:r>
                    </a:p>
                  </a:txBody>
                  <a:tcPr marL="90000" marR="90000" marT="278640" marB="46800" horzOverflow="overflow">
                    <a:lnL>
                      <a:noFill/>
                    </a:lnL>
                    <a:lnR>
                      <a:noFill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Цели конкретного этапа урока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Ученик знает: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Ученик умеет: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Ученик полагает:</a:t>
                      </a:r>
                    </a:p>
                  </a:txBody>
                  <a:tcPr marL="90000" marR="90000" marT="27864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Деятельность учащихся</a:t>
                      </a:r>
                    </a:p>
                  </a:txBody>
                  <a:tcPr marL="90000" marR="90000" marT="27864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Деятельность учителя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27864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Форма взаимо-дей-ствия</a:t>
                      </a:r>
                    </a:p>
                  </a:txBody>
                  <a:tcPr marL="90000" marR="90000" marT="27864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Время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27864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Материал/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Средства обучения</a:t>
                      </a:r>
                    </a:p>
                  </a:txBody>
                  <a:tcPr marL="90000" marR="90000" marT="27864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586775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2554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2554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2554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4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2554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2554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2554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2554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208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 учесть? – Факторы планирования урока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03002" cy="456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4175" y="548680"/>
            <a:ext cx="8612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1</a:t>
            </a:r>
            <a:endParaRPr lang="de-DE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3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201" y="116632"/>
            <a:ext cx="87129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карта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урока</a:t>
            </a:r>
            <a:r>
              <a:rPr lang="de-DE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 УУД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Копотева Г.Л., Логвинова И.М.</a:t>
            </a:r>
          </a:p>
          <a:p>
            <a:r>
              <a:rPr lang="ru-RU" b="1" dirty="0">
                <a:solidFill>
                  <a:srgbClr val="002060"/>
                </a:solidFill>
              </a:rPr>
              <a:t>5-модульная карта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Предмет _____ Класс ______   Автор </a:t>
            </a:r>
            <a:r>
              <a:rPr lang="ru-RU" b="1" dirty="0">
                <a:solidFill>
                  <a:srgbClr val="002060"/>
                </a:solidFill>
              </a:rPr>
              <a:t>УМК</a:t>
            </a:r>
            <a:r>
              <a:rPr lang="ru-RU" b="1" dirty="0" smtClean="0">
                <a:solidFill>
                  <a:srgbClr val="002060"/>
                </a:solidFill>
              </a:rPr>
              <a:t>_______ 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Тема </a:t>
            </a:r>
            <a:r>
              <a:rPr lang="ru-RU" b="1" dirty="0" smtClean="0">
                <a:solidFill>
                  <a:srgbClr val="002060"/>
                </a:solidFill>
              </a:rPr>
              <a:t>урока _________ Тип </a:t>
            </a:r>
            <a:r>
              <a:rPr lang="ru-RU" b="1" dirty="0">
                <a:solidFill>
                  <a:srgbClr val="002060"/>
                </a:solidFill>
              </a:rPr>
              <a:t>урока</a:t>
            </a:r>
            <a:r>
              <a:rPr lang="ru-RU" b="1" dirty="0" smtClean="0">
                <a:solidFill>
                  <a:srgbClr val="002060"/>
                </a:solidFill>
              </a:rPr>
              <a:t>____________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Учитель</a:t>
            </a:r>
            <a:r>
              <a:rPr lang="ru-RU" b="1" dirty="0" smtClean="0">
                <a:solidFill>
                  <a:srgbClr val="002060"/>
                </a:solidFill>
              </a:rPr>
              <a:t>_______________________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201" y="6192375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2"/>
              </a:rPr>
              <a:t>http://iyazyki.ru/2013/06/design-modellesson/#</a:t>
            </a:r>
            <a:r>
              <a:rPr lang="de-DE" dirty="0" smtClean="0">
                <a:hlinkClick r:id="rId2"/>
              </a:rPr>
              <a:t>more-10888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ttp://iyazyki.ru/wp-content/uploads/2013/06/koplog1.jpg"/>
          <p:cNvPicPr/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8" y="2881550"/>
            <a:ext cx="8670481" cy="32984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3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9848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чём надо себя спросить в процессе разработки плана  урока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99381"/>
            <a:ext cx="8712968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Каковы были цели предыдущего урока/каковы будут цели последующего урока? 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Какова </a:t>
            </a: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цель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этого урока?</a:t>
            </a: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я буду обеспечивать достижение этой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цели?</a:t>
            </a: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учебный материал отобрать и как его необходимо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компенсировать/редуцировать?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я могу учесть особенности своей учебной группы?</a:t>
            </a: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средства обучения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выбрать?</a:t>
            </a: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формы взаимодействия наиболее эффективны на разных этапах урока и для разных видов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деятельности? </a:t>
            </a: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7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это может выглядеть? Примеры планирования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4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1" y="260648"/>
            <a:ext cx="88519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1721" cy="577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6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892480" cy="578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98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0688"/>
            <a:ext cx="918561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0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820472" cy="518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417">
            <a:off x="172637" y="345392"/>
            <a:ext cx="8857572" cy="47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8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социума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/>
              <a:t/>
            </a:r>
            <a:br>
              <a:rPr lang="de-DE" dirty="0" smtClean="0"/>
            </a:b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3068960"/>
            <a:ext cx="5446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заказ</a:t>
            </a:r>
          </a:p>
        </p:txBody>
      </p:sp>
    </p:spTree>
    <p:extLst>
      <p:ext uri="{BB962C8B-B14F-4D97-AF65-F5344CB8AC3E}">
        <p14:creationId xmlns:p14="http://schemas.microsoft.com/office/powerpoint/2010/main" val="42521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23">
            <a:off x="539552" y="1335645"/>
            <a:ext cx="8402948" cy="338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3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84">
            <a:off x="77102" y="802601"/>
            <a:ext cx="8983968" cy="418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11" y="1580126"/>
            <a:ext cx="9052407" cy="199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3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098578"/>
          </a:xfrm>
        </p:spPr>
        <p:txBody>
          <a:bodyPr/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Целеполагание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20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640960" cy="465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25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347">
            <a:off x="-6540" y="1124102"/>
            <a:ext cx="8971027" cy="302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1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098578"/>
          </a:xfrm>
        </p:spPr>
        <p:txBody>
          <a:bodyPr/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Поддержание и развитие автономии учащихся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7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17333"/>
            <a:ext cx="8064895" cy="660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7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" y="332656"/>
            <a:ext cx="9111876" cy="595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54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1" y="1412776"/>
            <a:ext cx="892540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49" y="476672"/>
            <a:ext cx="9136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Различие« государства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и "общества".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340768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институты государственного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вместе с их  научными и образовательными "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школами«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сообщества и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корпорации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3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431163" cy="157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7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" y="1196752"/>
            <a:ext cx="8819909" cy="446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6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4" y="116632"/>
            <a:ext cx="7867988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7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60432" cy="468052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Формирование и развитие универсальных учебных действий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1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30630" cy="568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4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5" y="404664"/>
            <a:ext cx="810694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1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68760"/>
            <a:ext cx="77724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Самооценивание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7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74543"/>
            <a:ext cx="74199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14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8681"/>
            <a:ext cx="8856984" cy="429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5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0472" cy="381642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Практические рекомендации по организации урочной самостоятельной работы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2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государства </a:t>
            </a:r>
            <a:b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</a:t>
            </a:r>
            <a:b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Примерная программа</a:t>
            </a:r>
            <a:b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УМК</a:t>
            </a:r>
            <a:r>
              <a:rPr lang="de-DE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9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4300"/>
            <a:ext cx="747459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54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3" y="194855"/>
            <a:ext cx="903493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1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1" y="260647"/>
            <a:ext cx="8208912" cy="626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1556792"/>
            <a:ext cx="7772400" cy="244827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r>
              <a:rPr lang="ru-RU" sz="5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рекомендуемой литературы</a:t>
            </a:r>
            <a:endParaRPr lang="ru-RU" sz="5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0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9036496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УМК «Вундеркинды».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7-9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Arial"/>
                <a:ea typeface="Calibri"/>
                <a:cs typeface="Times New Roman"/>
              </a:rPr>
              <a:t>Методика </a:t>
            </a:r>
            <a:r>
              <a:rPr lang="ru-RU" sz="2000" dirty="0">
                <a:latin typeface="Arial"/>
                <a:ea typeface="Calibri"/>
                <a:cs typeface="Times New Roman"/>
              </a:rPr>
              <a:t>преподавания иностранных языков: общий курс [</a:t>
            </a:r>
            <a:r>
              <a:rPr lang="ru-RU" sz="2000" dirty="0" err="1">
                <a:latin typeface="Arial"/>
                <a:ea typeface="Calibri"/>
                <a:cs typeface="Times New Roman"/>
              </a:rPr>
              <a:t>учеб</a:t>
            </a:r>
            <a:r>
              <a:rPr lang="ru-RU" sz="2000" dirty="0">
                <a:latin typeface="Arial"/>
                <a:ea typeface="Calibri"/>
                <a:cs typeface="Times New Roman"/>
              </a:rPr>
              <a:t>.  пособие] / отв. ред. А.Н. </a:t>
            </a:r>
            <a:r>
              <a:rPr lang="ru-RU" sz="2000" dirty="0" err="1">
                <a:latin typeface="Arial"/>
                <a:ea typeface="Calibri"/>
                <a:cs typeface="Times New Roman"/>
              </a:rPr>
              <a:t>Шамов</a:t>
            </a:r>
            <a:r>
              <a:rPr lang="ru-RU" sz="2000" dirty="0">
                <a:latin typeface="Arial"/>
                <a:ea typeface="Calibri"/>
                <a:cs typeface="Times New Roman"/>
              </a:rPr>
              <a:t>. — М.: АСТ: АСТ-Москва: Восток — Запад, 2008</a:t>
            </a:r>
            <a:r>
              <a:rPr lang="ru-RU" sz="2000" dirty="0" smtClean="0">
                <a:latin typeface="Arial"/>
                <a:ea typeface="Calibri"/>
                <a:cs typeface="Times New Roman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Arial"/>
                <a:ea typeface="Calibri"/>
                <a:cs typeface="Times New Roman"/>
              </a:rPr>
              <a:t>Концепция федеральных государственных образовательных стандартов общего образования. (Стандарты второго поколения). Под.ред.Кондакова А.М., Кузнецова А.А. М.: Просвещение, 2009.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Arial"/>
                <a:ea typeface="Calibri"/>
                <a:cs typeface="Times New Roman"/>
              </a:rPr>
              <a:t>Ко­ря­ков­це­ва</a:t>
            </a:r>
            <a:r>
              <a:rPr lang="ru-RU" sz="2000" dirty="0">
                <a:latin typeface="Arial"/>
                <a:ea typeface="Calibri"/>
                <a:cs typeface="Times New Roman"/>
              </a:rPr>
              <a:t> Н. Ф. Сов­ре­мен­ная методика организации самостоятельной работы изучающих иностранный язык. М. </a:t>
            </a:r>
            <a:r>
              <a:rPr lang="ru-RU" sz="2000" dirty="0" err="1">
                <a:latin typeface="Arial"/>
                <a:ea typeface="Calibri"/>
                <a:cs typeface="Times New Roman"/>
              </a:rPr>
              <a:t>Ар­кал</a:t>
            </a:r>
            <a:r>
              <a:rPr lang="ru-RU" sz="2000" dirty="0">
                <a:latin typeface="Arial"/>
                <a:ea typeface="Calibri"/>
                <a:cs typeface="Times New Roman"/>
              </a:rPr>
              <a:t>. 2002. 168 </a:t>
            </a:r>
            <a:r>
              <a:rPr lang="ru-RU" sz="2000" dirty="0" smtClean="0">
                <a:latin typeface="Arial"/>
                <a:ea typeface="Calibri"/>
                <a:cs typeface="Times New Roman"/>
              </a:rPr>
              <a:t>с.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Arial"/>
                <a:ea typeface="Calibri"/>
                <a:cs typeface="Times New Roman"/>
              </a:rPr>
              <a:t>Примерные </a:t>
            </a:r>
            <a:r>
              <a:rPr lang="ru-RU" sz="2000" dirty="0">
                <a:latin typeface="Arial"/>
                <a:ea typeface="Calibri"/>
                <a:cs typeface="Times New Roman"/>
              </a:rPr>
              <a:t>программы начального общего образования. В 2-х частях. (Стандарты второго поколения). М.: Просвещение, 2009Программы для общеобразовательных учреждений. Гальскова Н.Д., Захарова О.Л., </a:t>
            </a:r>
            <a:r>
              <a:rPr lang="ru-RU" sz="2000" dirty="0" err="1">
                <a:latin typeface="Arial"/>
                <a:ea typeface="Calibri"/>
                <a:cs typeface="Times New Roman"/>
              </a:rPr>
              <a:t>Корникова</a:t>
            </a:r>
            <a:r>
              <a:rPr lang="ru-RU" sz="2000" dirty="0">
                <a:latin typeface="Arial"/>
                <a:ea typeface="Calibri"/>
                <a:cs typeface="Times New Roman"/>
              </a:rPr>
              <a:t> Г.А., Яковлева Л.Н., Яцковская Г.В. Немецкий язык для общеобразовательных школ с углублённым изучением (программа). </a:t>
            </a:r>
            <a:r>
              <a:rPr lang="ru-RU" sz="2000" dirty="0" smtClean="0">
                <a:latin typeface="Arial"/>
                <a:ea typeface="Calibri"/>
                <a:cs typeface="Times New Roman"/>
              </a:rPr>
              <a:t>- М</a:t>
            </a:r>
            <a:r>
              <a:rPr lang="ru-RU" sz="2000" dirty="0">
                <a:latin typeface="Arial"/>
                <a:ea typeface="Calibri"/>
                <a:cs typeface="Times New Roman"/>
              </a:rPr>
              <a:t>.: Просвещение,  2003</a:t>
            </a:r>
            <a:r>
              <a:rPr lang="ru-RU" sz="2000" dirty="0" smtClean="0">
                <a:latin typeface="Arial"/>
                <a:ea typeface="Calibri"/>
                <a:cs typeface="Times New Roman"/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prstClr val="black"/>
                </a:solidFill>
                <a:latin typeface="Arial"/>
              </a:rPr>
              <a:t>Сластёнин</a:t>
            </a:r>
            <a:r>
              <a:rPr lang="ru-RU" sz="2000" dirty="0">
                <a:solidFill>
                  <a:prstClr val="black"/>
                </a:solidFill>
                <a:latin typeface="Arial"/>
              </a:rPr>
              <a:t>, В.А. Общая педагогика. – М.: Владос, 2003.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Arial"/>
              </a:rPr>
              <a:t>Соловова Е.Н. Методика обучения ИЯ. Базовый курс лекций. - М.: Просвещение, </a:t>
            </a:r>
            <a:r>
              <a:rPr lang="ru-RU" sz="2000" dirty="0" smtClean="0">
                <a:solidFill>
                  <a:prstClr val="black"/>
                </a:solidFill>
                <a:latin typeface="Arial"/>
              </a:rPr>
              <a:t>2002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1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О.Л.Захарова, 2015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9298" y="0"/>
            <a:ext cx="9036496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Arial"/>
              </a:rPr>
              <a:t>Соловова</a:t>
            </a:r>
            <a:r>
              <a:rPr lang="ru-RU" sz="2000" dirty="0">
                <a:solidFill>
                  <a:prstClr val="black"/>
                </a:solidFill>
                <a:latin typeface="Arial"/>
              </a:rPr>
              <a:t>, Е.Н., Махмурян К.С. Дневник по педагогической практике для студентов факультетов иностранных языков и профессиональной переподготовки. // Учебное издание – М.: «ГЛОССА-ПРЕСС», 2005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Arial"/>
              </a:rPr>
              <a:t> </a:t>
            </a:r>
            <a:r>
              <a:rPr lang="ru-RU" sz="2000" dirty="0" smtClean="0">
                <a:solidFill>
                  <a:prstClr val="black"/>
                </a:solidFill>
                <a:latin typeface="Arial"/>
              </a:rPr>
              <a:t>Суханова </a:t>
            </a:r>
            <a:r>
              <a:rPr lang="ru-RU" sz="2000" dirty="0">
                <a:solidFill>
                  <a:prstClr val="black"/>
                </a:solidFill>
                <a:latin typeface="Arial"/>
              </a:rPr>
              <a:t>М.В. Планирование и организация урока иностранного языка в средней школе: Учебное пособие . - Воронеж: Изд-во ВГУ, 2003. - </a:t>
            </a:r>
            <a:r>
              <a:rPr lang="ru-RU" sz="2000" dirty="0">
                <a:solidFill>
                  <a:prstClr val="black"/>
                </a:solidFill>
                <a:latin typeface="Arial"/>
                <a:hlinkClick r:id="rId2"/>
              </a:rPr>
              <a:t>http://</a:t>
            </a:r>
            <a:r>
              <a:rPr lang="ru-RU" sz="2000" dirty="0" smtClean="0">
                <a:solidFill>
                  <a:prstClr val="black"/>
                </a:solidFill>
                <a:latin typeface="Arial"/>
                <a:hlinkClick r:id="rId2"/>
              </a:rPr>
              <a:t>window.edu.ru/resource/136/40136</a:t>
            </a:r>
            <a:endParaRPr lang="ru-RU" sz="2000" dirty="0" smtClean="0">
              <a:solidFill>
                <a:prstClr val="black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Arial"/>
              </a:rPr>
              <a:t> </a:t>
            </a:r>
            <a:r>
              <a:rPr lang="ru-RU" sz="2000" dirty="0">
                <a:latin typeface="Arial"/>
                <a:ea typeface="Calibri"/>
                <a:cs typeface="Times New Roman"/>
              </a:rPr>
              <a:t>Хуторской А. В. Что такое современный урок. -  </a:t>
            </a:r>
            <a:r>
              <a:rPr lang="de-DE" sz="2000" dirty="0">
                <a:latin typeface="Arial"/>
                <a:ea typeface="Calibri"/>
                <a:cs typeface="Times New Roman"/>
              </a:rPr>
              <a:t>http://eidos.ru/journal/2012/0529-10.htm</a:t>
            </a:r>
            <a:endParaRPr lang="ru-RU" sz="2000" dirty="0">
              <a:latin typeface="Arial"/>
              <a:ea typeface="Calibri"/>
              <a:cs typeface="Times New Roman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de-DE" sz="2000" dirty="0" smtClean="0">
                <a:solidFill>
                  <a:prstClr val="black"/>
                </a:solidFill>
                <a:latin typeface="Arial"/>
              </a:rPr>
              <a:t>Bausch</a:t>
            </a:r>
            <a:r>
              <a:rPr lang="de-DE" sz="2000" dirty="0">
                <a:solidFill>
                  <a:prstClr val="black"/>
                </a:solidFill>
                <a:latin typeface="Arial"/>
              </a:rPr>
              <a:t>, K.-R., Christ, H., Krumm, H.-J.: Handbuch Fremdsprachenunterricht. Tübingen und Basel: Francke-Verlag, </a:t>
            </a:r>
            <a:r>
              <a:rPr lang="de-DE" sz="2000" dirty="0" smtClean="0">
                <a:solidFill>
                  <a:prstClr val="black"/>
                </a:solidFill>
                <a:latin typeface="Arial"/>
              </a:rPr>
              <a:t>1995</a:t>
            </a:r>
            <a:endParaRPr lang="ru-RU" sz="2000" dirty="0" smtClean="0">
              <a:solidFill>
                <a:prstClr val="black"/>
              </a:solidFill>
              <a:latin typeface="Arial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de-DE" sz="20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Bimmel, P. Kast, B. Neuner , G. Den Deutschunterricht planen: Langenscheidt</a:t>
            </a:r>
            <a:r>
              <a:rPr lang="de-DE" sz="20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, </a:t>
            </a:r>
            <a:r>
              <a:rPr lang="de-DE" sz="20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2011</a:t>
            </a:r>
            <a:r>
              <a:rPr lang="de-DE" sz="20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.</a:t>
            </a:r>
            <a:endParaRPr lang="ru-RU" sz="2000" dirty="0" smtClean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de-DE" sz="20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Ende, K. </a:t>
            </a:r>
            <a:r>
              <a:rPr lang="de-DE" sz="20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G</a:t>
            </a:r>
            <a:r>
              <a:rPr lang="de-DE" sz="20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rotjahn, R. Kleppin, K. Mohr, I. Curriculare Vorgaben und Unterrichtsplanung. DLL 6. – Langenscheidt, Goethe Institut. – 2013.</a:t>
            </a:r>
            <a:endParaRPr lang="de-DE" sz="2000" dirty="0" smtClean="0">
              <a:solidFill>
                <a:prstClr val="black"/>
              </a:solidFill>
              <a:latin typeface="Arial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de-DE" sz="2000" i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 </a:t>
            </a: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http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://</a:t>
            </a: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eidos.ru/journal/2010/0930-04.htm</a:t>
            </a: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Современный урок: планирование и анализ - </a:t>
            </a: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http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://www.stpku.ru/index.php?Itemid=193&amp;catid=28&amp;id=1190&amp;option=com_content&amp;view=article</a:t>
            </a:r>
            <a:endParaRPr lang="de-DE" sz="20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0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Волявко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Н. Н., Храмцова Н. С. Технологическая карта урока как современная форма планирования педагогического взаимодействия учителя и учащихся - </a:t>
            </a: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http://festival.1september.ru/articles/630119/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3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4176464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  <a:b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О.Л.Захарова,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4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1957</Words>
  <Application>Microsoft Office PowerPoint</Application>
  <PresentationFormat>Экран (4:3)</PresentationFormat>
  <Paragraphs>453</Paragraphs>
  <Slides>96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Тема Office</vt:lpstr>
      <vt:lpstr> Планирование современного урока: модели, этапы и планы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социума   </vt:lpstr>
      <vt:lpstr>Презентация PowerPoint</vt:lpstr>
      <vt:lpstr>Уровень государства  ФГОС Примерная программа УМК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учителя 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учащихся </vt:lpstr>
      <vt:lpstr>Презентация PowerPoint</vt:lpstr>
      <vt:lpstr>Презентация PowerPoint</vt:lpstr>
      <vt:lpstr>Уровень семьи </vt:lpstr>
      <vt:lpstr>Презентация PowerPoint</vt:lpstr>
      <vt:lpstr>Презентация PowerPoint</vt:lpstr>
      <vt:lpstr>Системный дидактический анализ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Целеполагание</vt:lpstr>
      <vt:lpstr>Презентация PowerPoint</vt:lpstr>
      <vt:lpstr>Презентация PowerPoint</vt:lpstr>
      <vt:lpstr>Поддержание и развитие автономии учащихся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и развитие универсальных учебных действий</vt:lpstr>
      <vt:lpstr>Презентация PowerPoint</vt:lpstr>
      <vt:lpstr>Презентация PowerPoint</vt:lpstr>
      <vt:lpstr>Самооценивание</vt:lpstr>
      <vt:lpstr>Презентация PowerPoint</vt:lpstr>
      <vt:lpstr>Презентация PowerPoint</vt:lpstr>
      <vt:lpstr>Практические рекомендации по организации урочной самостоятельной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Благодарю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Учебная автономия или как нам "заставить их учиться"? </dc:title>
  <dc:creator>1</dc:creator>
  <cp:lastModifiedBy>1</cp:lastModifiedBy>
  <cp:revision>52</cp:revision>
  <dcterms:created xsi:type="dcterms:W3CDTF">2015-01-21T16:45:53Z</dcterms:created>
  <dcterms:modified xsi:type="dcterms:W3CDTF">2015-01-27T08:53:31Z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