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76" r:id="rId1"/>
  </p:sldMasterIdLst>
  <p:sldIdLst>
    <p:sldId id="256" r:id="rId2"/>
    <p:sldId id="272" r:id="rId3"/>
    <p:sldId id="278" r:id="rId4"/>
    <p:sldId id="276" r:id="rId5"/>
    <p:sldId id="277" r:id="rId6"/>
    <p:sldId id="279" r:id="rId7"/>
    <p:sldId id="258" r:id="rId8"/>
    <p:sldId id="259" r:id="rId9"/>
    <p:sldId id="261" r:id="rId10"/>
    <p:sldId id="265" r:id="rId11"/>
    <p:sldId id="266" r:id="rId12"/>
    <p:sldId id="260" r:id="rId13"/>
    <p:sldId id="262" r:id="rId14"/>
    <p:sldId id="267" r:id="rId15"/>
    <p:sldId id="268" r:id="rId16"/>
    <p:sldId id="263" r:id="rId17"/>
    <p:sldId id="264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E65A5B-BC0E-4FF5-96D7-F85F33017EFD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35F1B-021A-48E0-AFBE-2E06D1A38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0" y="3840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Использование технологии    развития критического мышления на уроках в начальной школе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04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7"/>
            <a:ext cx="892971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Урок естествознания по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теме: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«Что такое почва».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Игра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«Верите ли вы, что…»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1538400"/>
              </p:ext>
            </p:extLst>
          </p:nvPr>
        </p:nvGraphicFramePr>
        <p:xfrm>
          <a:off x="1285852" y="5286388"/>
          <a:ext cx="6353172" cy="642942"/>
        </p:xfrm>
        <a:graphic>
          <a:graphicData uri="http://schemas.openxmlformats.org/drawingml/2006/table">
            <a:tbl>
              <a:tblPr firstRow="1" firstCol="1" bandRow="1"/>
              <a:tblGrid>
                <a:gridCol w="907596"/>
                <a:gridCol w="907596"/>
                <a:gridCol w="907596"/>
                <a:gridCol w="907596"/>
                <a:gridCol w="907596"/>
                <a:gridCol w="907596"/>
                <a:gridCol w="907596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9" y="135458"/>
            <a:ext cx="8820472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ветер может разрушить горы?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опавшие осенью листья вредят почве?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1см почвы образуется за 300 лет?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норы животных, живущих в почве, разрушают её?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растения участвуют в образовании почвы?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почва и камень родственники?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 почва – наша кормилица?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5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Приём «Корзина идей»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Групповая работа. Каждая группа после предварительного обсуждения высказывает свои предположения: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Почва – это …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 земля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 растительная земля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 вещество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 суша, а не вода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 место обитания, дом животных</a:t>
            </a:r>
            <a:endParaRPr lang="ru-RU" sz="32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7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60444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Второй этап – ОСМЫСЛЕНИЕ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поиск стратегии решения поставленной проблемы и составления плана конкретной деятельности; теоретическая и практическая работа по реализации выработанного пути решения. Функции этапа: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получение новой информации;</a:t>
            </a:r>
            <a:endParaRPr lang="ru-RU" sz="2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ее осмысление (в том числе необходимо перечитывать часть текста в том случае, если учащийся перестает его понимать, воспринимая сообщение, задавать вопросы или записывать, что осталось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непонятно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прояснения этого в будущем);</a:t>
            </a:r>
            <a:endParaRPr lang="ru-RU" sz="2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соотнесение новой информации с собственными знаниями. Обучаемые сознательно строят мосты между старыми и новыми знаниями, для того, чтобы создать новое понимание;</a:t>
            </a:r>
            <a:endParaRPr lang="ru-RU" sz="2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поддержание активности, интереса и инерции движения, созданной во время фазы вызова.</a:t>
            </a:r>
            <a:endParaRPr lang="ru-RU" sz="24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5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A5B592">
                    <a:lumMod val="50000"/>
                  </a:srgbClr>
                </a:solidFill>
              </a:rPr>
              <a:t>Структура урока в технологии </a:t>
            </a:r>
            <a:r>
              <a:rPr lang="ru-RU" sz="38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A5B592">
                    <a:lumMod val="50000"/>
                  </a:srgbClr>
                </a:solidFill>
              </a:rPr>
              <a:t>КМ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b="1" dirty="0">
                <a:solidFill>
                  <a:prstClr val="black"/>
                </a:solidFill>
              </a:rPr>
              <a:t> </a:t>
            </a:r>
            <a:endParaRPr lang="ru-RU" b="1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 smtClean="0">
                <a:solidFill>
                  <a:srgbClr val="A5B592">
                    <a:lumMod val="50000"/>
                  </a:srgbClr>
                </a:solidFill>
              </a:rPr>
              <a:t>    2 </a:t>
            </a:r>
            <a:r>
              <a:rPr lang="ru-RU" b="1" dirty="0">
                <a:solidFill>
                  <a:srgbClr val="A5B592">
                    <a:lumMod val="50000"/>
                  </a:srgbClr>
                </a:solidFill>
              </a:rPr>
              <a:t>этап                                    </a:t>
            </a:r>
            <a:r>
              <a:rPr lang="ru-RU" b="1" dirty="0" smtClean="0">
                <a:solidFill>
                  <a:srgbClr val="A5B592">
                    <a:lumMod val="50000"/>
                  </a:srgbClr>
                </a:solidFill>
              </a:rPr>
              <a:t>      </a:t>
            </a:r>
            <a:r>
              <a:rPr lang="ru-RU" b="1" i="1" dirty="0">
                <a:solidFill>
                  <a:srgbClr val="A5B592">
                    <a:lumMod val="50000"/>
                  </a:srgbClr>
                </a:solidFill>
              </a:rPr>
              <a:t>Приемы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i="1" dirty="0" smtClean="0">
                <a:solidFill>
                  <a:schemeClr val="tx1"/>
                </a:solidFill>
              </a:rPr>
              <a:t>                                                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-   </a:t>
            </a:r>
            <a:r>
              <a:rPr lang="ru-RU" b="1" dirty="0" err="1" smtClean="0">
                <a:solidFill>
                  <a:schemeClr val="tx1"/>
                </a:solidFill>
              </a:rPr>
              <a:t>Инсерт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Осмысление                             -   Зигзаг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-  Таблицы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8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34164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Урок 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естествознания 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теме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«Что такое почва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980" y="1196752"/>
            <a:ext cx="336463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Приём «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Инсерт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1298" y="2060848"/>
            <a:ext cx="720917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«V» - уже знал;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«+»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новое для меня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«-» - думал иначе;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«?»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не понял, есть вопрос.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1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5" y="620688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 русского языка по теме: «Изменение глаголов по числам»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Прием таблица «ЗХУ»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3022106"/>
              </p:ext>
            </p:extLst>
          </p:nvPr>
        </p:nvGraphicFramePr>
        <p:xfrm>
          <a:off x="755576" y="2780928"/>
          <a:ext cx="6995042" cy="2990910"/>
        </p:xfrm>
        <a:graphic>
          <a:graphicData uri="http://schemas.openxmlformats.org/drawingml/2006/table">
            <a:tbl>
              <a:tblPr firstRow="1" firstCol="1" bandRow="1"/>
              <a:tblGrid>
                <a:gridCol w="2331437"/>
                <a:gridCol w="2331437"/>
                <a:gridCol w="2332168"/>
              </a:tblGrid>
              <a:tr h="427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Хочу узнать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Узнал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Глагол это часть речи, которая обозначает действие предмета и отвечает на вопросы что делать? что сделать? что делает?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изменяются глаголы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09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1"/>
            <a:ext cx="8352928" cy="628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Третий этап-РАЗМЫШЛЕНИЕ:(рефлексия)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выражение новых идей и информации собственными словами;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целостное осмысление и обобщение полученной информации на основе обмена мнениями между обучаемыми друг с другом и преподавателем;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анализ всего процесса изучения материала;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выработка собственного отношения к изучаемому материалу и его повторная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проблематизация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(новый «вызов»).</a:t>
            </a:r>
            <a:endParaRPr lang="ru-RU" sz="32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3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A5B592">
                    <a:lumMod val="50000"/>
                  </a:srgbClr>
                </a:solidFill>
              </a:rPr>
              <a:t>Структура урока в технологии </a:t>
            </a:r>
            <a:r>
              <a:rPr lang="ru-RU" sz="38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A5B592">
                    <a:lumMod val="50000"/>
                  </a:srgbClr>
                </a:solidFill>
              </a:rPr>
              <a:t>КМ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F3A447"/>
              </a:buClr>
              <a:buNone/>
            </a:pPr>
            <a:endParaRPr lang="ru-RU" b="1" dirty="0" smtClean="0">
              <a:solidFill>
                <a:srgbClr val="A5B592">
                  <a:lumMod val="50000"/>
                </a:srgbClr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 smtClean="0">
                <a:solidFill>
                  <a:srgbClr val="A5B592">
                    <a:lumMod val="50000"/>
                  </a:srgbClr>
                </a:solidFill>
              </a:rPr>
              <a:t>    </a:t>
            </a:r>
            <a:r>
              <a:rPr lang="ru-RU" b="1" dirty="0" smtClean="0">
                <a:solidFill>
                  <a:srgbClr val="A5B592">
                    <a:lumMod val="50000"/>
                  </a:srgbClr>
                </a:solidFill>
              </a:rPr>
              <a:t>3 </a:t>
            </a:r>
            <a:r>
              <a:rPr lang="ru-RU" b="1" dirty="0">
                <a:solidFill>
                  <a:srgbClr val="A5B592">
                    <a:lumMod val="50000"/>
                  </a:srgbClr>
                </a:solidFill>
              </a:rPr>
              <a:t>этап                                  </a:t>
            </a:r>
            <a:r>
              <a:rPr lang="ru-RU" b="1" dirty="0" smtClean="0">
                <a:solidFill>
                  <a:srgbClr val="A5B592">
                    <a:lumMod val="50000"/>
                  </a:srgbClr>
                </a:solidFill>
              </a:rPr>
              <a:t>       </a:t>
            </a:r>
            <a:r>
              <a:rPr lang="ru-RU" b="1" i="1" dirty="0">
                <a:solidFill>
                  <a:srgbClr val="A5B592">
                    <a:lumMod val="50000"/>
                  </a:srgbClr>
                </a:solidFill>
              </a:rPr>
              <a:t>Приемы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>
                <a:solidFill>
                  <a:schemeClr val="tx1"/>
                </a:solidFill>
              </a:rPr>
              <a:t>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     - Кластер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Рефлексия                            - Эссе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- Таблицы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- </a:t>
            </a:r>
            <a:r>
              <a:rPr lang="ru-RU" b="1" dirty="0" err="1" smtClean="0">
                <a:solidFill>
                  <a:schemeClr val="tx1"/>
                </a:solidFill>
              </a:rPr>
              <a:t>Синквейн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0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1731" y="332656"/>
            <a:ext cx="6624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 русского языка по теме: «Изменение глаголов по числам»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Прием таблица «ЗХУ»</a:t>
            </a: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3035454"/>
              </p:ext>
            </p:extLst>
          </p:nvPr>
        </p:nvGraphicFramePr>
        <p:xfrm>
          <a:off x="583658" y="2348880"/>
          <a:ext cx="7920882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2640018"/>
                <a:gridCol w="2640018"/>
                <a:gridCol w="2640846"/>
              </a:tblGrid>
              <a:tr h="292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Хочу узнать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Узнал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Глагол это часть речи, которая обозначает действие предмета и отвечает на вопросы что делать? что сделать? что делает?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изменяются глаголы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Глаголы изменяются по числам.                                   Глаголы единственного числа отвечают на вопрос что делает? Глаголы множественного числа отвечают на вопрос что сделают?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700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1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064896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Урок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естествознания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по теме: «Вода. Состояния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      воды.»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smtClean="0">
                <a:effectLst/>
                <a:latin typeface="Times New Roman"/>
                <a:ea typeface="Calibri"/>
                <a:cs typeface="Times New Roman"/>
              </a:rPr>
              <a:t>              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 «</a:t>
            </a:r>
            <a:r>
              <a:rPr lang="ru-RU" sz="2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Синквейн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000" i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Вода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Прозрачная, безвкусная.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Течет, замерзает, испаряется.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Без воды нет жизни.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Вещество.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4.infourok.ru/uploads/ex/0af8/0011aaaf-d6924943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0" y="3840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928670"/>
            <a:ext cx="707236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критическое мышление?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Критическое мышление это отправная точка для развития творческого мышления это способность анализировать информацию это способность задавать вопросы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00570"/>
            <a:ext cx="471490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04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0" y="3840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751344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меня заинтересовала данная технология?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Критическое мышление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самостоятельное. Каждый ученик сам формулирует свои идеи, оценки и убеждения независимо от остальных.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Информация является отправным, а отнюдь не конечным пунктом критического мышления. Знание создает мотивировку, без которой человек не может мыслить критически.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Критическое мышление предполагает постановку вопросов и уяснение проблем, которые нужно решить.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Критическое мышление стремится к убедительной аргументации.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Критическое мышление есть мышление социальное.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4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0" y="3840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642918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 дает ученику: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повышение эффективности восприятия информации;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повышение интереса как к изучаемому материалу, так и к самому процессу обучения;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критически мыслить;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ответственно относиться к собственному образованию;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работать в сотрудничестве с другими;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повышение качества образования учеников.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957" y="3357562"/>
            <a:ext cx="1857043" cy="319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04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0" y="3840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28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 дает учителю: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создать в классе атмосферу открытости и ответственного сотрудничества;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возможность использовать модель обучения и систему эффективных методик, которые способствуют развитию критического мышления и самостоятельности в процессе обучения;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стать практиками, которые умеют грамотно анализировать свою деятельность;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стать источником ценной профессиональной информации для других учителей.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Учитель с книгами — Картинки для презентаций | Всё о Prezi-презентациях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36" y="3929066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04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3357554" y="778113"/>
            <a:ext cx="2113622" cy="22737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урока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300192" y="4223724"/>
            <a:ext cx="2415212" cy="23016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Рефлек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143240" y="4210821"/>
            <a:ext cx="2643206" cy="23016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Осмысление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28596" y="4221088"/>
            <a:ext cx="2321500" cy="2304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В</a:t>
            </a:r>
            <a:r>
              <a:rPr lang="ru-RU" sz="3600" b="1" dirty="0" smtClean="0">
                <a:solidFill>
                  <a:srgbClr val="002060"/>
                </a:solidFill>
              </a:rPr>
              <a:t>ызов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66219" y="3071033"/>
            <a:ext cx="0" cy="1139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</p:cNvCxnSpPr>
          <p:nvPr/>
        </p:nvCxnSpPr>
        <p:spPr>
          <a:xfrm rot="5400000" flipH="1" flipV="1">
            <a:off x="1581081" y="4013329"/>
            <a:ext cx="216024" cy="19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88840" y="4005064"/>
            <a:ext cx="5663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452320" y="4005064"/>
            <a:ext cx="0" cy="20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75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560840" cy="5503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Первый этап – ВЫЗОВ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– задачи (функции)которого: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актуализировать и проанализировать имеющиеся знания и представления по изучаемой теме;</a:t>
            </a:r>
            <a:endParaRPr lang="ru-RU" sz="2800" dirty="0" smtClean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пробудить к ней интерес;</a:t>
            </a:r>
            <a:endParaRPr lang="ru-RU" sz="2800" dirty="0" smtClean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активизировать обучаемого, дать им возможность целенаправленно думать, выражая свои мысли собственными словами;</a:t>
            </a:r>
            <a:endParaRPr lang="ru-RU" sz="2800" dirty="0" smtClean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структурировать последующий процесс изучения материала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3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hidden"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Структура урока в технологии РКМ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 этап                                   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Приемы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- Верные и неверные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высказывания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Вызов                                  - Кластер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- Таблица ЗХУ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- Корзина идей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- Дерево предсказаний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6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790</TotalTime>
  <Words>497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Использование технологии    развития критического мышления на уроках в начальной школе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Структура урока в технологии РКМ</vt:lpstr>
      <vt:lpstr>Слайд 10</vt:lpstr>
      <vt:lpstr>Слайд 11</vt:lpstr>
      <vt:lpstr>Слайд 12</vt:lpstr>
      <vt:lpstr>Структура урока в технологии КМ</vt:lpstr>
      <vt:lpstr>Слайд 14</vt:lpstr>
      <vt:lpstr>Слайд 15</vt:lpstr>
      <vt:lpstr>Слайд 16</vt:lpstr>
      <vt:lpstr>Структура урока в технологии КМ</vt:lpstr>
      <vt:lpstr>Слайд 18</vt:lpstr>
      <vt:lpstr>Слайд 19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развития критического мышления на уроках в начальной школе</dc:title>
  <dc:creator>Наталья</dc:creator>
  <cp:lastModifiedBy>Пользователь Windows</cp:lastModifiedBy>
  <cp:revision>25</cp:revision>
  <dcterms:created xsi:type="dcterms:W3CDTF">2016-02-21T11:16:09Z</dcterms:created>
  <dcterms:modified xsi:type="dcterms:W3CDTF">2021-11-03T19:44:33Z</dcterms:modified>
</cp:coreProperties>
</file>