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69" r:id="rId2"/>
    <p:sldId id="283" r:id="rId3"/>
    <p:sldId id="270" r:id="rId4"/>
    <p:sldId id="271" r:id="rId5"/>
    <p:sldId id="282" r:id="rId6"/>
    <p:sldId id="279" r:id="rId7"/>
    <p:sldId id="277" r:id="rId8"/>
    <p:sldId id="281" r:id="rId9"/>
    <p:sldId id="280" r:id="rId10"/>
    <p:sldId id="278" r:id="rId11"/>
    <p:sldId id="284" r:id="rId12"/>
    <p:sldId id="285" r:id="rId13"/>
    <p:sldId id="287" r:id="rId14"/>
    <p:sldId id="290" r:id="rId15"/>
    <p:sldId id="291" r:id="rId16"/>
    <p:sldId id="292" r:id="rId17"/>
    <p:sldId id="295" r:id="rId18"/>
    <p:sldId id="296" r:id="rId19"/>
    <p:sldId id="297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009900"/>
    <a:srgbClr val="0000FF"/>
    <a:srgbClr val="00FF00"/>
    <a:srgbClr val="FFFF00"/>
    <a:srgbClr val="FF0000"/>
    <a:srgbClr val="FFFF99"/>
    <a:srgbClr val="00CC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9" autoAdjust="0"/>
    <p:restoredTop sz="86355" autoAdjust="0"/>
  </p:normalViewPr>
  <p:slideViewPr>
    <p:cSldViewPr>
      <p:cViewPr>
        <p:scale>
          <a:sx n="66" d="100"/>
          <a:sy n="66" d="100"/>
        </p:scale>
        <p:origin x="-1260" y="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56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782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782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782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8CB918B8-6FC6-406B-A793-ED7C7E9C58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93C765-B724-4366-8D0A-5DA64F400219}" type="datetimeFigureOut">
              <a:rPr lang="ru-RU" smtClean="0"/>
              <a:pPr/>
              <a:t>22.05.2017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481D59-176D-44FE-A8CC-973EDAD3891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481D59-176D-44FE-A8CC-973EDAD38911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431A74-4B80-4BD5-8D59-CF95135B20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3EEA27-E235-40C3-95B1-38EFEBCE93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FB88AC-C3C7-4C55-832D-45A4FF474D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53B996-BB7E-4720-A392-D680992A29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681029-CC2B-42AE-8BF5-C46CC4A92D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0F6EC3-D613-4917-A9F1-FA5115A5F2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28AB72-B674-4283-9BF0-7F1B4CD484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699B28-E79F-4019-A5FE-C92217948D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D49A32-D0A8-4578-92D6-D74C784C91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6116F4-4849-416A-A091-23EE9171FA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1205C2-9B21-4E17-91C1-B80B286E8A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5FEEF9-AC26-4A9D-B484-AFD4DD476B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FDEEC1A8-2BF7-4BAB-9269-8CA32CD29E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http://www.unn.runnet.ru/pic/hbrat.jpg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0.jpeg"/><Relationship Id="rId7" Type="http://schemas.openxmlformats.org/officeDocument/2006/relationships/image" Target="http://www.unn.runnet.ru/pic/hmed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11" Type="http://schemas.openxmlformats.org/officeDocument/2006/relationships/slide" Target="slide10.xml"/><Relationship Id="rId5" Type="http://schemas.openxmlformats.org/officeDocument/2006/relationships/image" Target="http://www.unn.runnet.ru/pic/hkon.jpg" TargetMode="External"/><Relationship Id="rId10" Type="http://schemas.openxmlformats.org/officeDocument/2006/relationships/image" Target="../media/image14.jpeg"/><Relationship Id="rId4" Type="http://schemas.openxmlformats.org/officeDocument/2006/relationships/image" Target="../media/image11.jpeg"/><Relationship Id="rId9" Type="http://schemas.openxmlformats.org/officeDocument/2006/relationships/image" Target="http://www.unn.runnet.ru/pic/hpet.jp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10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10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10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slide" Target="slide6.xml"/><Relationship Id="rId7" Type="http://schemas.openxmlformats.org/officeDocument/2006/relationships/slide" Target="slide1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5" Type="http://schemas.openxmlformats.org/officeDocument/2006/relationships/slide" Target="slide9.xml"/><Relationship Id="rId4" Type="http://schemas.openxmlformats.org/officeDocument/2006/relationships/slide" Target="slide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5" descr="Нижний Новгород. Вид на р.Волгу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pic>
        <p:nvPicPr>
          <p:cNvPr id="2051" name="Picture 4" descr="Герб города Нижнего Новгорода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0825" y="188913"/>
            <a:ext cx="1504950" cy="1905000"/>
          </a:xfrm>
          <a:noFill/>
        </p:spPr>
      </p:pic>
      <p:sp>
        <p:nvSpPr>
          <p:cNvPr id="2052" name="WordArt 7"/>
          <p:cNvSpPr>
            <a:spLocks noChangeArrowheads="1" noChangeShapeType="1" noTextEdit="1"/>
          </p:cNvSpPr>
          <p:nvPr/>
        </p:nvSpPr>
        <p:spPr bwMode="auto">
          <a:xfrm>
            <a:off x="684213" y="2060575"/>
            <a:ext cx="7848600" cy="15128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1"/>
                </a:gradFill>
                <a:latin typeface="Arial"/>
                <a:cs typeface="Arial"/>
              </a:rPr>
              <a:t>НИЖНИЙ НОВГОРОД</a:t>
            </a: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5580063" y="404813"/>
            <a:ext cx="3095625" cy="3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  <a:spcBef>
                <a:spcPct val="50000"/>
              </a:spcBef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ru-RU" sz="20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54" name="Text Box 9"/>
          <p:cNvSpPr txBox="1">
            <a:spLocks noChangeArrowheads="1"/>
          </p:cNvSpPr>
          <p:nvPr/>
        </p:nvSpPr>
        <p:spPr bwMode="auto">
          <a:xfrm>
            <a:off x="5940425" y="6021388"/>
            <a:ext cx="2808288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ru-RU" sz="1800" b="1" dirty="0" smtClean="0"/>
              <a:t>г. Покров </a:t>
            </a:r>
            <a:endParaRPr lang="ru-RU" sz="1800" b="1" dirty="0"/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ru-RU" sz="1800" b="1" dirty="0" smtClean="0"/>
              <a:t>2017г</a:t>
            </a:r>
            <a:r>
              <a:rPr lang="ru-RU" sz="1800" b="1" dirty="0"/>
              <a:t>.</a:t>
            </a:r>
          </a:p>
        </p:txBody>
      </p:sp>
      <p:sp>
        <p:nvSpPr>
          <p:cNvPr id="2055" name="Text Box 10"/>
          <p:cNvSpPr txBox="1">
            <a:spLocks noChangeArrowheads="1"/>
          </p:cNvSpPr>
          <p:nvPr/>
        </p:nvSpPr>
        <p:spPr bwMode="auto">
          <a:xfrm>
            <a:off x="323850" y="5876925"/>
            <a:ext cx="3313113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55000"/>
              </a:lnSpc>
              <a:spcBef>
                <a:spcPct val="50000"/>
              </a:spcBef>
            </a:pPr>
            <a:r>
              <a:rPr lang="ru-RU" sz="3200" b="1" dirty="0" smtClean="0"/>
              <a:t>Артемова М.С.</a:t>
            </a:r>
            <a:endParaRPr lang="ru-RU" sz="2800" b="1" dirty="0"/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r>
              <a:rPr lang="ru-RU" sz="2800" b="1" dirty="0" smtClean="0"/>
              <a:t> 2 «б» класс</a:t>
            </a:r>
            <a:endParaRPr lang="ru-RU" sz="28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Нижний Новгород. Вид на р.Волгу"/>
          <p:cNvPicPr>
            <a:picLocks noChangeAspect="1" noChangeArrowheads="1"/>
          </p:cNvPicPr>
          <p:nvPr/>
        </p:nvPicPr>
        <p:blipFill>
          <a:blip r:embed="rId3" cstate="print">
            <a:lum bright="34000" contrast="-52000"/>
          </a:blip>
          <a:srcRect/>
          <a:stretch>
            <a:fillRect/>
          </a:stretch>
        </p:blipFill>
        <p:spPr bwMode="auto">
          <a:xfrm>
            <a:off x="0" y="0"/>
            <a:ext cx="9144000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 descr="Народные художественные промыслы"/>
          <p:cNvPicPr>
            <a:picLocks noChangeAspect="1" noChangeArrowheads="1"/>
          </p:cNvPicPr>
          <p:nvPr/>
        </p:nvPicPr>
        <p:blipFill>
          <a:blip r:embed="rId4" cstate="print">
            <a:lum bright="-18000" contrast="18000"/>
          </a:blip>
          <a:srcRect b="14711"/>
          <a:stretch>
            <a:fillRect/>
          </a:stretch>
        </p:blipFill>
        <p:spPr bwMode="auto">
          <a:xfrm>
            <a:off x="0" y="981075"/>
            <a:ext cx="4351338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WordArt 4"/>
          <p:cNvSpPr>
            <a:spLocks noChangeArrowheads="1" noChangeShapeType="1" noTextEdit="1"/>
          </p:cNvSpPr>
          <p:nvPr/>
        </p:nvSpPr>
        <p:spPr bwMode="auto">
          <a:xfrm>
            <a:off x="250825" y="333375"/>
            <a:ext cx="8424863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1"/>
                </a:gradFill>
                <a:latin typeface="Arial"/>
                <a:cs typeface="Arial"/>
              </a:rPr>
              <a:t>ХУДОЖЕСТВЕННЫЕ ПРОМЫСЛЫ</a:t>
            </a:r>
          </a:p>
        </p:txBody>
      </p:sp>
      <p:sp>
        <p:nvSpPr>
          <p:cNvPr id="12293" name="AutoShape 6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04250" y="6237288"/>
            <a:ext cx="395288" cy="404812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94" name="Text Box 7"/>
          <p:cNvSpPr txBox="1">
            <a:spLocks noChangeArrowheads="1"/>
          </p:cNvSpPr>
          <p:nvPr/>
        </p:nvSpPr>
        <p:spPr bwMode="auto">
          <a:xfrm>
            <a:off x="4495800" y="1524000"/>
            <a:ext cx="426720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ru-RU" sz="2000" b="1" dirty="0"/>
              <a:t>Хохломская роспись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2000" b="1" dirty="0" smtClean="0"/>
              <a:t>Кружевоплетение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2000" b="1" dirty="0" smtClean="0"/>
              <a:t>Матрешка</a:t>
            </a:r>
            <a:endParaRPr lang="ru-RU" sz="2000" b="1" dirty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2000" b="1" dirty="0"/>
              <a:t>Художественная резьба по кости</a:t>
            </a:r>
          </a:p>
        </p:txBody>
      </p:sp>
    </p:spTree>
  </p:cSld>
  <p:clrMapOvr>
    <a:masterClrMapping/>
  </p:clrMapOvr>
  <p:transition spd="slow" advTm="15000">
    <p:blinds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Нижний Новгород. Вид на р.Волгу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34000" contrast="-52000"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13315" name="Rectangle 12"/>
          <p:cNvSpPr>
            <a:spLocks noChangeArrowheads="1"/>
          </p:cNvSpPr>
          <p:nvPr/>
        </p:nvSpPr>
        <p:spPr bwMode="auto">
          <a:xfrm>
            <a:off x="4211638" y="1916113"/>
            <a:ext cx="4751387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b="1"/>
              <a:t>Город Семенов и его округа издавна славились изготовлением и росписью деревянных изделий . Хохлома, имеющая давние художественные и ремесленные традиции, стала сейчас одним из самых ярких и популярных промыслов современного народного искус</a:t>
            </a:r>
            <a:r>
              <a:rPr lang="ru-RU" b="1"/>
              <a:t>с</a:t>
            </a:r>
            <a:r>
              <a:rPr lang="en-US" b="1"/>
              <a:t>тва России.</a:t>
            </a:r>
            <a:r>
              <a:rPr lang="en-US" sz="2000"/>
              <a:t> </a:t>
            </a:r>
          </a:p>
        </p:txBody>
      </p:sp>
      <p:sp>
        <p:nvSpPr>
          <p:cNvPr id="13316" name="WordArt 13"/>
          <p:cNvSpPr>
            <a:spLocks noChangeArrowheads="1" noChangeShapeType="1"/>
          </p:cNvSpPr>
          <p:nvPr/>
        </p:nvSpPr>
        <p:spPr bwMode="auto">
          <a:xfrm>
            <a:off x="755650" y="260350"/>
            <a:ext cx="77724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1"/>
                </a:gradFill>
                <a:latin typeface="Arial"/>
                <a:cs typeface="Arial"/>
              </a:rPr>
              <a:t>Хохломская роспись</a:t>
            </a:r>
          </a:p>
        </p:txBody>
      </p:sp>
      <p:sp>
        <p:nvSpPr>
          <p:cNvPr id="13317" name="Rectangle 18"/>
          <p:cNvSpPr>
            <a:spLocks noChangeArrowheads="1"/>
          </p:cNvSpPr>
          <p:nvPr/>
        </p:nvSpPr>
        <p:spPr bwMode="auto">
          <a:xfrm>
            <a:off x="0" y="-1098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3318" name="Picture 17" descr="http://www.unn.runnet.ru/pic/hbrat.jpg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250825" y="1916113"/>
            <a:ext cx="3960813" cy="275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9" name="AutoShape 2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88350" y="6165850"/>
            <a:ext cx="539750" cy="549275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Нижний Новгород. Вид на р.Волгу"/>
          <p:cNvPicPr>
            <a:picLocks noChangeAspect="1" noChangeArrowheads="1"/>
          </p:cNvPicPr>
          <p:nvPr/>
        </p:nvPicPr>
        <p:blipFill>
          <a:blip r:embed="rId2" cstate="print">
            <a:lum bright="34000" contrast="-52000"/>
          </a:blip>
          <a:srcRect/>
          <a:stretch>
            <a:fillRect/>
          </a:stretch>
        </p:blipFill>
        <p:spPr bwMode="auto">
          <a:xfrm>
            <a:off x="0" y="0"/>
            <a:ext cx="9144000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11" descr="image0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213" y="2438400"/>
            <a:ext cx="2592387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5" descr="http://www.unn.runnet.ru/pic/hkon.jpg"/>
          <p:cNvPicPr>
            <a:picLocks noChangeAspect="1" noChangeArrowheads="1"/>
          </p:cNvPicPr>
          <p:nvPr/>
        </p:nvPicPr>
        <p:blipFill>
          <a:blip r:embed="rId4" r:link="rId5" cstate="print">
            <a:lum contrast="12000"/>
          </a:blip>
          <a:srcRect/>
          <a:stretch>
            <a:fillRect/>
          </a:stretch>
        </p:blipFill>
        <p:spPr bwMode="auto">
          <a:xfrm>
            <a:off x="5003800" y="3757613"/>
            <a:ext cx="3578225" cy="257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6" descr="http://www.unn.runnet.ru/pic/hmed.jpg"/>
          <p:cNvPicPr>
            <a:picLocks noChangeAspect="1" noChangeArrowheads="1"/>
          </p:cNvPicPr>
          <p:nvPr/>
        </p:nvPicPr>
        <p:blipFill>
          <a:blip r:embed="rId6" r:link="rId7" cstate="print">
            <a:lum contrast="6000"/>
          </a:blip>
          <a:srcRect/>
          <a:stretch>
            <a:fillRect/>
          </a:stretch>
        </p:blipFill>
        <p:spPr bwMode="auto">
          <a:xfrm>
            <a:off x="5076825" y="404813"/>
            <a:ext cx="3575050" cy="257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7" descr="http://www.unn.runnet.ru/pic/hpet.jpg"/>
          <p:cNvPicPr>
            <a:picLocks noChangeAspect="1" noChangeArrowheads="1"/>
          </p:cNvPicPr>
          <p:nvPr/>
        </p:nvPicPr>
        <p:blipFill>
          <a:blip r:embed="rId8" r:link="rId9" cstate="print">
            <a:lum bright="6000" contrast="12000"/>
          </a:blip>
          <a:srcRect/>
          <a:stretch>
            <a:fillRect/>
          </a:stretch>
        </p:blipFill>
        <p:spPr bwMode="auto">
          <a:xfrm>
            <a:off x="250825" y="333375"/>
            <a:ext cx="3673475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8" descr="hnab"/>
          <p:cNvPicPr>
            <a:picLocks noChangeAspect="1" noChangeArrowheads="1"/>
          </p:cNvPicPr>
          <p:nvPr/>
        </p:nvPicPr>
        <p:blipFill>
          <a:blip r:embed="rId10" cstate="print">
            <a:lum bright="6000" contrast="6000"/>
          </a:blip>
          <a:srcRect/>
          <a:stretch>
            <a:fillRect/>
          </a:stretch>
        </p:blipFill>
        <p:spPr bwMode="auto">
          <a:xfrm>
            <a:off x="250825" y="3729038"/>
            <a:ext cx="3673475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4" name="AutoShape 9">
            <a:hlinkClick r:id="rId1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2813" y="6308725"/>
            <a:ext cx="431800" cy="360363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Нижний Новгород. Вид на р.Волгу"/>
          <p:cNvPicPr>
            <a:picLocks noChangeAspect="1" noChangeArrowheads="1"/>
          </p:cNvPicPr>
          <p:nvPr/>
        </p:nvPicPr>
        <p:blipFill>
          <a:blip r:embed="rId2" cstate="print">
            <a:lum bright="34000" contrast="-52000"/>
          </a:blip>
          <a:srcRect/>
          <a:stretch>
            <a:fillRect/>
          </a:stretch>
        </p:blipFill>
        <p:spPr bwMode="auto">
          <a:xfrm>
            <a:off x="0" y="0"/>
            <a:ext cx="9144000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6" descr="Косынка. Конец XIX века. Коклюшечное кружево, г. Балахна"/>
          <p:cNvPicPr>
            <a:picLocks noChangeAspect="1" noChangeArrowheads="1"/>
          </p:cNvPicPr>
          <p:nvPr/>
        </p:nvPicPr>
        <p:blipFill>
          <a:blip r:embed="rId3" cstate="print">
            <a:lum bright="12000" contrast="24000"/>
          </a:blip>
          <a:srcRect/>
          <a:stretch>
            <a:fillRect/>
          </a:stretch>
        </p:blipFill>
        <p:spPr bwMode="auto">
          <a:xfrm>
            <a:off x="6084888" y="3500438"/>
            <a:ext cx="2881312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5" descr="Салфетка. Кружевница Л. Васильева"/>
          <p:cNvPicPr>
            <a:picLocks noChangeAspect="1" noChangeArrowheads="1"/>
          </p:cNvPicPr>
          <p:nvPr/>
        </p:nvPicPr>
        <p:blipFill>
          <a:blip r:embed="rId4" cstate="print">
            <a:lum contrast="30000"/>
          </a:blip>
          <a:srcRect/>
          <a:stretch>
            <a:fillRect/>
          </a:stretch>
        </p:blipFill>
        <p:spPr bwMode="auto">
          <a:xfrm>
            <a:off x="323850" y="1052513"/>
            <a:ext cx="2736850" cy="267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Rectangle 19"/>
          <p:cNvSpPr>
            <a:spLocks noChangeArrowheads="1"/>
          </p:cNvSpPr>
          <p:nvPr/>
        </p:nvSpPr>
        <p:spPr bwMode="auto">
          <a:xfrm>
            <a:off x="-3998913" y="2605088"/>
            <a:ext cx="9144001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391" name="Rectangle 20"/>
          <p:cNvSpPr>
            <a:spLocks noChangeArrowheads="1"/>
          </p:cNvSpPr>
          <p:nvPr/>
        </p:nvSpPr>
        <p:spPr bwMode="auto">
          <a:xfrm>
            <a:off x="3132138" y="1196975"/>
            <a:ext cx="5795962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en-US" sz="1800" b="1">
                <a:solidFill>
                  <a:srgbClr val="454545"/>
                </a:solidFill>
                <a:latin typeface="Verdana" pitchFamily="34" charset="0"/>
                <a:ea typeface="Times New Roman" charset="0"/>
                <a:cs typeface="Tahoma" pitchFamily="34" charset="0"/>
              </a:rPr>
              <a:t>В Нижегородском крае издавна было развито кружевоплетение на коклюшках. Одним из самых известных центров кружевоплетения в России была Балахна. Плетением кружев в XIX веке занималась половина всего женского населения Балахны, а также жительницы соседних селений.</a:t>
            </a:r>
            <a:endParaRPr lang="en-US" sz="3600" b="1">
              <a:ea typeface="Times New Roman" charset="0"/>
              <a:cs typeface="Tahoma" pitchFamily="34" charset="0"/>
            </a:endParaRPr>
          </a:p>
        </p:txBody>
      </p:sp>
      <p:sp>
        <p:nvSpPr>
          <p:cNvPr id="16392" name="WordArt 21"/>
          <p:cNvSpPr>
            <a:spLocks noChangeArrowheads="1" noChangeShapeType="1"/>
          </p:cNvSpPr>
          <p:nvPr/>
        </p:nvSpPr>
        <p:spPr bwMode="auto">
          <a:xfrm>
            <a:off x="755650" y="260350"/>
            <a:ext cx="79216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1"/>
                </a:gradFill>
                <a:latin typeface="Arial"/>
                <a:cs typeface="Arial"/>
              </a:rPr>
              <a:t>Кружевоплетение</a:t>
            </a:r>
          </a:p>
        </p:txBody>
      </p:sp>
      <p:sp>
        <p:nvSpPr>
          <p:cNvPr id="16393" name="Rectangle 23"/>
          <p:cNvSpPr>
            <a:spLocks noChangeArrowheads="1"/>
          </p:cNvSpPr>
          <p:nvPr/>
        </p:nvSpPr>
        <p:spPr bwMode="auto">
          <a:xfrm>
            <a:off x="-4030663" y="2638425"/>
            <a:ext cx="9144001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395" name="Rectangle 24"/>
          <p:cNvSpPr>
            <a:spLocks noChangeArrowheads="1"/>
          </p:cNvSpPr>
          <p:nvPr/>
        </p:nvSpPr>
        <p:spPr bwMode="auto">
          <a:xfrm>
            <a:off x="250825" y="3789363"/>
            <a:ext cx="56896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en-US" sz="1800" b="1" dirty="0" err="1">
                <a:solidFill>
                  <a:srgbClr val="454545"/>
                </a:solidFill>
                <a:latin typeface="Verdana" pitchFamily="34" charset="0"/>
                <a:ea typeface="Times New Roman" charset="0"/>
                <a:cs typeface="Tahoma" pitchFamily="34" charset="0"/>
              </a:rPr>
              <a:t>Балахнинские</a:t>
            </a:r>
            <a:r>
              <a:rPr lang="en-US" sz="1800" b="1" dirty="0">
                <a:solidFill>
                  <a:srgbClr val="454545"/>
                </a:solidFill>
                <a:latin typeface="Verdana" pitchFamily="34" charset="0"/>
                <a:ea typeface="Times New Roman" charset="0"/>
                <a:cs typeface="Tahoma" pitchFamily="34" charset="0"/>
              </a:rPr>
              <a:t> </a:t>
            </a:r>
            <a:r>
              <a:rPr lang="en-US" sz="1800" b="1" dirty="0" err="1">
                <a:solidFill>
                  <a:srgbClr val="454545"/>
                </a:solidFill>
                <a:latin typeface="Verdana" pitchFamily="34" charset="0"/>
                <a:ea typeface="Times New Roman" charset="0"/>
                <a:cs typeface="Tahoma" pitchFamily="34" charset="0"/>
              </a:rPr>
              <a:t>мастерицы</a:t>
            </a:r>
            <a:r>
              <a:rPr lang="en-US" sz="1800" b="1" dirty="0">
                <a:solidFill>
                  <a:srgbClr val="454545"/>
                </a:solidFill>
                <a:latin typeface="Verdana" pitchFamily="34" charset="0"/>
                <a:ea typeface="Times New Roman" charset="0"/>
                <a:cs typeface="Tahoma" pitchFamily="34" charset="0"/>
              </a:rPr>
              <a:t> </a:t>
            </a:r>
            <a:r>
              <a:rPr lang="en-US" sz="1800" b="1" dirty="0" err="1">
                <a:solidFill>
                  <a:srgbClr val="454545"/>
                </a:solidFill>
                <a:latin typeface="Verdana" pitchFamily="34" charset="0"/>
                <a:ea typeface="Times New Roman" charset="0"/>
                <a:cs typeface="Tahoma" pitchFamily="34" charset="0"/>
              </a:rPr>
              <a:t>выплетали</a:t>
            </a:r>
            <a:r>
              <a:rPr lang="en-US" sz="1800" b="1" dirty="0">
                <a:solidFill>
                  <a:srgbClr val="454545"/>
                </a:solidFill>
                <a:latin typeface="Verdana" pitchFamily="34" charset="0"/>
                <a:ea typeface="Times New Roman" charset="0"/>
                <a:cs typeface="Tahoma" pitchFamily="34" charset="0"/>
              </a:rPr>
              <a:t> </a:t>
            </a:r>
            <a:r>
              <a:rPr lang="en-US" sz="1800" b="1" dirty="0" err="1">
                <a:solidFill>
                  <a:srgbClr val="454545"/>
                </a:solidFill>
                <a:latin typeface="Verdana" pitchFamily="34" charset="0"/>
                <a:ea typeface="Times New Roman" charset="0"/>
                <a:cs typeface="Tahoma" pitchFamily="34" charset="0"/>
              </a:rPr>
              <a:t>шарфы</a:t>
            </a:r>
            <a:r>
              <a:rPr lang="en-US" sz="1800" b="1" dirty="0">
                <a:solidFill>
                  <a:srgbClr val="454545"/>
                </a:solidFill>
                <a:latin typeface="Verdana" pitchFamily="34" charset="0"/>
                <a:ea typeface="Times New Roman" charset="0"/>
                <a:cs typeface="Tahoma" pitchFamily="34" charset="0"/>
              </a:rPr>
              <a:t>, </a:t>
            </a:r>
            <a:r>
              <a:rPr lang="en-US" sz="1800" b="1" dirty="0" err="1">
                <a:solidFill>
                  <a:srgbClr val="454545"/>
                </a:solidFill>
                <a:latin typeface="Verdana" pitchFamily="34" charset="0"/>
                <a:ea typeface="Times New Roman" charset="0"/>
                <a:cs typeface="Tahoma" pitchFamily="34" charset="0"/>
              </a:rPr>
              <a:t>косынки</a:t>
            </a:r>
            <a:r>
              <a:rPr lang="en-US" sz="1800" b="1" dirty="0">
                <a:solidFill>
                  <a:srgbClr val="454545"/>
                </a:solidFill>
                <a:latin typeface="Verdana" pitchFamily="34" charset="0"/>
                <a:ea typeface="Times New Roman" charset="0"/>
                <a:cs typeface="Tahoma" pitchFamily="34" charset="0"/>
              </a:rPr>
              <a:t>, </a:t>
            </a:r>
            <a:r>
              <a:rPr lang="en-US" sz="1800" b="1" dirty="0" err="1">
                <a:solidFill>
                  <a:srgbClr val="454545"/>
                </a:solidFill>
                <a:latin typeface="Verdana" pitchFamily="34" charset="0"/>
                <a:ea typeface="Times New Roman" charset="0"/>
                <a:cs typeface="Tahoma" pitchFamily="34" charset="0"/>
              </a:rPr>
              <a:t>наколки</a:t>
            </a:r>
            <a:r>
              <a:rPr lang="en-US" sz="1800" b="1" dirty="0">
                <a:solidFill>
                  <a:srgbClr val="454545"/>
                </a:solidFill>
                <a:latin typeface="Verdana" pitchFamily="34" charset="0"/>
                <a:ea typeface="Times New Roman" charset="0"/>
                <a:cs typeface="Tahoma" pitchFamily="34" charset="0"/>
              </a:rPr>
              <a:t> </a:t>
            </a:r>
            <a:r>
              <a:rPr lang="en-US" sz="1800" b="1" dirty="0" err="1">
                <a:solidFill>
                  <a:srgbClr val="454545"/>
                </a:solidFill>
                <a:latin typeface="Verdana" pitchFamily="34" charset="0"/>
                <a:ea typeface="Times New Roman" charset="0"/>
                <a:cs typeface="Tahoma" pitchFamily="34" charset="0"/>
              </a:rPr>
              <a:t>на</a:t>
            </a:r>
            <a:r>
              <a:rPr lang="en-US" sz="1800" b="1" dirty="0">
                <a:solidFill>
                  <a:srgbClr val="454545"/>
                </a:solidFill>
                <a:latin typeface="Verdana" pitchFamily="34" charset="0"/>
                <a:ea typeface="Times New Roman" charset="0"/>
                <a:cs typeface="Tahoma" pitchFamily="34" charset="0"/>
              </a:rPr>
              <a:t> </a:t>
            </a:r>
            <a:r>
              <a:rPr lang="en-US" sz="1800" b="1" dirty="0" err="1">
                <a:solidFill>
                  <a:srgbClr val="454545"/>
                </a:solidFill>
                <a:latin typeface="Verdana" pitchFamily="34" charset="0"/>
                <a:ea typeface="Times New Roman" charset="0"/>
                <a:cs typeface="Tahoma" pitchFamily="34" charset="0"/>
              </a:rPr>
              <a:t>голову</a:t>
            </a:r>
            <a:r>
              <a:rPr lang="en-US" sz="1800" b="1" dirty="0">
                <a:solidFill>
                  <a:srgbClr val="454545"/>
                </a:solidFill>
                <a:latin typeface="Verdana" pitchFamily="34" charset="0"/>
                <a:ea typeface="Times New Roman" charset="0"/>
                <a:cs typeface="Tahoma" pitchFamily="34" charset="0"/>
              </a:rPr>
              <a:t>, </a:t>
            </a:r>
            <a:r>
              <a:rPr lang="en-US" sz="1800" b="1" dirty="0" err="1">
                <a:solidFill>
                  <a:srgbClr val="454545"/>
                </a:solidFill>
                <a:latin typeface="Verdana" pitchFamily="34" charset="0"/>
                <a:ea typeface="Times New Roman" charset="0"/>
                <a:cs typeface="Tahoma" pitchFamily="34" charset="0"/>
              </a:rPr>
              <a:t>пояса</a:t>
            </a:r>
            <a:r>
              <a:rPr lang="en-US" sz="1800" b="1" dirty="0">
                <a:solidFill>
                  <a:srgbClr val="454545"/>
                </a:solidFill>
                <a:latin typeface="Verdana" pitchFamily="34" charset="0"/>
                <a:ea typeface="Times New Roman" charset="0"/>
                <a:cs typeface="Tahoma" pitchFamily="34" charset="0"/>
              </a:rPr>
              <a:t>, </a:t>
            </a:r>
            <a:r>
              <a:rPr lang="en-US" sz="1800" b="1" dirty="0" err="1">
                <a:solidFill>
                  <a:srgbClr val="454545"/>
                </a:solidFill>
                <a:latin typeface="Verdana" pitchFamily="34" charset="0"/>
                <a:ea typeface="Times New Roman" charset="0"/>
                <a:cs typeface="Tahoma" pitchFamily="34" charset="0"/>
              </a:rPr>
              <a:t>оплеты</a:t>
            </a:r>
            <a:r>
              <a:rPr lang="en-US" sz="1800" b="1" dirty="0">
                <a:solidFill>
                  <a:srgbClr val="454545"/>
                </a:solidFill>
                <a:latin typeface="Verdana" pitchFamily="34" charset="0"/>
                <a:ea typeface="Times New Roman" charset="0"/>
                <a:cs typeface="Tahoma" pitchFamily="34" charset="0"/>
              </a:rPr>
              <a:t> </a:t>
            </a:r>
            <a:r>
              <a:rPr lang="en-US" sz="1800" b="1" dirty="0" err="1">
                <a:solidFill>
                  <a:srgbClr val="454545"/>
                </a:solidFill>
                <a:latin typeface="Verdana" pitchFamily="34" charset="0"/>
                <a:ea typeface="Times New Roman" charset="0"/>
                <a:cs typeface="Tahoma" pitchFamily="34" charset="0"/>
              </a:rPr>
              <a:t>носовых</a:t>
            </a:r>
            <a:r>
              <a:rPr lang="en-US" sz="1800" b="1" dirty="0">
                <a:solidFill>
                  <a:srgbClr val="454545"/>
                </a:solidFill>
                <a:latin typeface="Verdana" pitchFamily="34" charset="0"/>
                <a:ea typeface="Times New Roman" charset="0"/>
                <a:cs typeface="Tahoma" pitchFamily="34" charset="0"/>
              </a:rPr>
              <a:t> </a:t>
            </a:r>
            <a:r>
              <a:rPr lang="en-US" sz="1800" b="1" dirty="0" err="1">
                <a:solidFill>
                  <a:srgbClr val="454545"/>
                </a:solidFill>
                <a:latin typeface="Verdana" pitchFamily="34" charset="0"/>
                <a:ea typeface="Times New Roman" charset="0"/>
                <a:cs typeface="Tahoma" pitchFamily="34" charset="0"/>
              </a:rPr>
              <a:t>платков</a:t>
            </a:r>
            <a:r>
              <a:rPr lang="en-US" sz="1800" b="1" dirty="0">
                <a:solidFill>
                  <a:srgbClr val="454545"/>
                </a:solidFill>
                <a:latin typeface="Verdana" pitchFamily="34" charset="0"/>
                <a:ea typeface="Times New Roman" charset="0"/>
                <a:cs typeface="Tahoma" pitchFamily="34" charset="0"/>
              </a:rPr>
              <a:t>, </a:t>
            </a:r>
            <a:r>
              <a:rPr lang="en-US" sz="1800" b="1" dirty="0" err="1">
                <a:solidFill>
                  <a:srgbClr val="454545"/>
                </a:solidFill>
                <a:latin typeface="Verdana" pitchFamily="34" charset="0"/>
                <a:ea typeface="Times New Roman" charset="0"/>
                <a:cs typeface="Tahoma" pitchFamily="34" charset="0"/>
              </a:rPr>
              <a:t>концы</a:t>
            </a:r>
            <a:r>
              <a:rPr lang="en-US" sz="1800" b="1" dirty="0">
                <a:solidFill>
                  <a:srgbClr val="454545"/>
                </a:solidFill>
                <a:latin typeface="Verdana" pitchFamily="34" charset="0"/>
                <a:ea typeface="Times New Roman" charset="0"/>
                <a:cs typeface="Tahoma" pitchFamily="34" charset="0"/>
              </a:rPr>
              <a:t> </a:t>
            </a:r>
            <a:r>
              <a:rPr lang="en-US" sz="1800" b="1" dirty="0" err="1">
                <a:solidFill>
                  <a:srgbClr val="454545"/>
                </a:solidFill>
                <a:latin typeface="Verdana" pitchFamily="34" charset="0"/>
                <a:ea typeface="Times New Roman" charset="0"/>
                <a:cs typeface="Tahoma" pitchFamily="34" charset="0"/>
              </a:rPr>
              <a:t>полотенец</a:t>
            </a:r>
            <a:r>
              <a:rPr lang="en-US" sz="1800" b="1" dirty="0">
                <a:solidFill>
                  <a:srgbClr val="454545"/>
                </a:solidFill>
                <a:latin typeface="Verdana" pitchFamily="34" charset="0"/>
                <a:ea typeface="Times New Roman" charset="0"/>
                <a:cs typeface="Tahoma" pitchFamily="34" charset="0"/>
              </a:rPr>
              <a:t>, </a:t>
            </a:r>
            <a:r>
              <a:rPr lang="en-US" sz="1800" b="1" dirty="0" err="1">
                <a:solidFill>
                  <a:srgbClr val="454545"/>
                </a:solidFill>
                <a:latin typeface="Verdana" pitchFamily="34" charset="0"/>
                <a:ea typeface="Times New Roman" charset="0"/>
                <a:cs typeface="Tahoma" pitchFamily="34" charset="0"/>
              </a:rPr>
              <a:t>воротники</a:t>
            </a:r>
            <a:r>
              <a:rPr lang="en-US" sz="1800" b="1" dirty="0">
                <a:solidFill>
                  <a:srgbClr val="454545"/>
                </a:solidFill>
                <a:latin typeface="Verdana" pitchFamily="34" charset="0"/>
                <a:ea typeface="Times New Roman" charset="0"/>
                <a:cs typeface="Tahoma" pitchFamily="34" charset="0"/>
              </a:rPr>
              <a:t>, </a:t>
            </a:r>
            <a:r>
              <a:rPr lang="en-US" sz="1800" b="1" dirty="0" err="1">
                <a:solidFill>
                  <a:srgbClr val="454545"/>
                </a:solidFill>
                <a:latin typeface="Verdana" pitchFamily="34" charset="0"/>
                <a:ea typeface="Times New Roman" charset="0"/>
                <a:cs typeface="Tahoma" pitchFamily="34" charset="0"/>
              </a:rPr>
              <a:t>платья</a:t>
            </a:r>
            <a:r>
              <a:rPr lang="en-US" sz="1800" b="1" dirty="0">
                <a:solidFill>
                  <a:srgbClr val="454545"/>
                </a:solidFill>
                <a:latin typeface="Verdana" pitchFamily="34" charset="0"/>
                <a:ea typeface="Times New Roman" charset="0"/>
                <a:cs typeface="Tahoma" pitchFamily="34" charset="0"/>
              </a:rPr>
              <a:t> и </a:t>
            </a:r>
            <a:r>
              <a:rPr lang="en-US" sz="1800" b="1" dirty="0" err="1">
                <a:solidFill>
                  <a:srgbClr val="454545"/>
                </a:solidFill>
                <a:latin typeface="Verdana" pitchFamily="34" charset="0"/>
                <a:ea typeface="Times New Roman" charset="0"/>
                <a:cs typeface="Tahoma" pitchFamily="34" charset="0"/>
              </a:rPr>
              <a:t>пальто</a:t>
            </a:r>
            <a:r>
              <a:rPr lang="en-US" sz="1800" b="1" dirty="0">
                <a:solidFill>
                  <a:srgbClr val="454545"/>
                </a:solidFill>
                <a:latin typeface="Verdana" pitchFamily="34" charset="0"/>
                <a:ea typeface="Times New Roman" charset="0"/>
                <a:cs typeface="Tahoma" pitchFamily="34" charset="0"/>
              </a:rPr>
              <a:t>. </a:t>
            </a:r>
            <a:r>
              <a:rPr lang="en-US" sz="1800" b="1" dirty="0" err="1">
                <a:solidFill>
                  <a:srgbClr val="454545"/>
                </a:solidFill>
                <a:latin typeface="Verdana" pitchFamily="34" charset="0"/>
                <a:ea typeface="Times New Roman" charset="0"/>
                <a:cs typeface="Tahoma" pitchFamily="34" charset="0"/>
              </a:rPr>
              <a:t>Типичными</a:t>
            </a:r>
            <a:r>
              <a:rPr lang="en-US" sz="1800" b="1" dirty="0">
                <a:solidFill>
                  <a:srgbClr val="454545"/>
                </a:solidFill>
                <a:latin typeface="Verdana" pitchFamily="34" charset="0"/>
                <a:ea typeface="Times New Roman" charset="0"/>
                <a:cs typeface="Tahoma" pitchFamily="34" charset="0"/>
              </a:rPr>
              <a:t> </a:t>
            </a:r>
            <a:r>
              <a:rPr lang="en-US" sz="1800" b="1" dirty="0" err="1">
                <a:solidFill>
                  <a:srgbClr val="454545"/>
                </a:solidFill>
                <a:latin typeface="Verdana" pitchFamily="34" charset="0"/>
                <a:ea typeface="Times New Roman" charset="0"/>
                <a:cs typeface="Tahoma" pitchFamily="34" charset="0"/>
              </a:rPr>
              <a:t>для</a:t>
            </a:r>
            <a:r>
              <a:rPr lang="en-US" sz="1800" b="1" dirty="0">
                <a:solidFill>
                  <a:srgbClr val="454545"/>
                </a:solidFill>
                <a:latin typeface="Verdana" pitchFamily="34" charset="0"/>
                <a:ea typeface="Times New Roman" charset="0"/>
                <a:cs typeface="Tahoma" pitchFamily="34" charset="0"/>
              </a:rPr>
              <a:t> </a:t>
            </a:r>
            <a:r>
              <a:rPr lang="en-US" sz="1800" b="1" dirty="0" err="1">
                <a:solidFill>
                  <a:srgbClr val="454545"/>
                </a:solidFill>
                <a:latin typeface="Verdana" pitchFamily="34" charset="0"/>
                <a:ea typeface="Times New Roman" charset="0"/>
                <a:cs typeface="Tahoma" pitchFamily="34" charset="0"/>
              </a:rPr>
              <a:t>этих</a:t>
            </a:r>
            <a:r>
              <a:rPr lang="en-US" sz="1800" b="1" dirty="0">
                <a:solidFill>
                  <a:srgbClr val="454545"/>
                </a:solidFill>
                <a:latin typeface="Verdana" pitchFamily="34" charset="0"/>
                <a:ea typeface="Times New Roman" charset="0"/>
                <a:cs typeface="Tahoma" pitchFamily="34" charset="0"/>
              </a:rPr>
              <a:t> </a:t>
            </a:r>
            <a:r>
              <a:rPr lang="en-US" sz="1800" b="1" dirty="0" err="1">
                <a:solidFill>
                  <a:srgbClr val="454545"/>
                </a:solidFill>
                <a:latin typeface="Verdana" pitchFamily="34" charset="0"/>
                <a:ea typeface="Times New Roman" charset="0"/>
                <a:cs typeface="Tahoma" pitchFamily="34" charset="0"/>
              </a:rPr>
              <a:t>изделий</a:t>
            </a:r>
            <a:r>
              <a:rPr lang="en-US" sz="1800" b="1" dirty="0">
                <a:solidFill>
                  <a:srgbClr val="454545"/>
                </a:solidFill>
                <a:latin typeface="Verdana" pitchFamily="34" charset="0"/>
                <a:ea typeface="Times New Roman" charset="0"/>
                <a:cs typeface="Tahoma" pitchFamily="34" charset="0"/>
              </a:rPr>
              <a:t> </a:t>
            </a:r>
            <a:r>
              <a:rPr lang="en-US" sz="1800" b="1" dirty="0" err="1">
                <a:solidFill>
                  <a:srgbClr val="454545"/>
                </a:solidFill>
                <a:latin typeface="Verdana" pitchFamily="34" charset="0"/>
                <a:ea typeface="Times New Roman" charset="0"/>
                <a:cs typeface="Tahoma" pitchFamily="34" charset="0"/>
              </a:rPr>
              <a:t>были</a:t>
            </a:r>
            <a:r>
              <a:rPr lang="en-US" sz="1800" b="1" dirty="0">
                <a:solidFill>
                  <a:srgbClr val="454545"/>
                </a:solidFill>
                <a:latin typeface="Verdana" pitchFamily="34" charset="0"/>
                <a:ea typeface="Times New Roman" charset="0"/>
                <a:cs typeface="Tahoma" pitchFamily="34" charset="0"/>
              </a:rPr>
              <a:t> </a:t>
            </a:r>
            <a:r>
              <a:rPr lang="en-US" sz="1800" b="1" dirty="0" err="1">
                <a:solidFill>
                  <a:srgbClr val="454545"/>
                </a:solidFill>
                <a:latin typeface="Verdana" pitchFamily="34" charset="0"/>
                <a:ea typeface="Times New Roman" charset="0"/>
                <a:cs typeface="Tahoma" pitchFamily="34" charset="0"/>
              </a:rPr>
              <a:t>цветочные</a:t>
            </a:r>
            <a:r>
              <a:rPr lang="en-US" sz="1800" b="1" dirty="0">
                <a:solidFill>
                  <a:srgbClr val="454545"/>
                </a:solidFill>
                <a:latin typeface="Verdana" pitchFamily="34" charset="0"/>
                <a:ea typeface="Times New Roman" charset="0"/>
                <a:cs typeface="Tahoma" pitchFamily="34" charset="0"/>
              </a:rPr>
              <a:t> </a:t>
            </a:r>
            <a:r>
              <a:rPr lang="en-US" sz="1800" b="1" dirty="0" err="1">
                <a:solidFill>
                  <a:srgbClr val="454545"/>
                </a:solidFill>
                <a:latin typeface="Verdana" pitchFamily="34" charset="0"/>
                <a:ea typeface="Times New Roman" charset="0"/>
                <a:cs typeface="Tahoma" pitchFamily="34" charset="0"/>
              </a:rPr>
              <a:t>мотивы</a:t>
            </a:r>
            <a:r>
              <a:rPr lang="en-US" sz="1800" b="1" dirty="0">
                <a:solidFill>
                  <a:srgbClr val="454545"/>
                </a:solidFill>
                <a:latin typeface="Verdana" pitchFamily="34" charset="0"/>
                <a:ea typeface="Times New Roman" charset="0"/>
                <a:cs typeface="Tahoma" pitchFamily="34" charset="0"/>
              </a:rPr>
              <a:t>, </a:t>
            </a:r>
            <a:r>
              <a:rPr lang="en-US" sz="1800" b="1" dirty="0" err="1">
                <a:solidFill>
                  <a:srgbClr val="454545"/>
                </a:solidFill>
                <a:latin typeface="Verdana" pitchFamily="34" charset="0"/>
                <a:ea typeface="Times New Roman" charset="0"/>
                <a:cs typeface="Tahoma" pitchFamily="34" charset="0"/>
              </a:rPr>
              <a:t>но</a:t>
            </a:r>
            <a:r>
              <a:rPr lang="en-US" sz="1800" b="1" dirty="0">
                <a:solidFill>
                  <a:srgbClr val="454545"/>
                </a:solidFill>
                <a:latin typeface="Verdana" pitchFamily="34" charset="0"/>
                <a:ea typeface="Times New Roman" charset="0"/>
                <a:cs typeface="Tahoma" pitchFamily="34" charset="0"/>
              </a:rPr>
              <a:t> </a:t>
            </a:r>
            <a:r>
              <a:rPr lang="en-US" sz="1800" b="1" dirty="0" err="1">
                <a:solidFill>
                  <a:srgbClr val="454545"/>
                </a:solidFill>
                <a:latin typeface="Verdana" pitchFamily="34" charset="0"/>
                <a:ea typeface="Times New Roman" charset="0"/>
                <a:cs typeface="Tahoma" pitchFamily="34" charset="0"/>
              </a:rPr>
              <a:t>встречались</a:t>
            </a:r>
            <a:r>
              <a:rPr lang="en-US" sz="1800" b="1" dirty="0">
                <a:solidFill>
                  <a:srgbClr val="454545"/>
                </a:solidFill>
                <a:latin typeface="Verdana" pitchFamily="34" charset="0"/>
                <a:ea typeface="Times New Roman" charset="0"/>
                <a:cs typeface="Tahoma" pitchFamily="34" charset="0"/>
              </a:rPr>
              <a:t> и </a:t>
            </a:r>
            <a:r>
              <a:rPr lang="en-US" sz="1800" b="1" dirty="0" err="1">
                <a:solidFill>
                  <a:srgbClr val="454545"/>
                </a:solidFill>
                <a:latin typeface="Verdana" pitchFamily="34" charset="0"/>
                <a:ea typeface="Times New Roman" charset="0"/>
                <a:cs typeface="Tahoma" pitchFamily="34" charset="0"/>
              </a:rPr>
              <a:t>геометрические</a:t>
            </a:r>
            <a:r>
              <a:rPr lang="en-US" sz="1800" b="1" dirty="0">
                <a:solidFill>
                  <a:srgbClr val="454545"/>
                </a:solidFill>
                <a:latin typeface="Verdana" pitchFamily="34" charset="0"/>
                <a:ea typeface="Times New Roman" charset="0"/>
                <a:cs typeface="Tahoma" pitchFamily="34" charset="0"/>
              </a:rPr>
              <a:t> в </a:t>
            </a:r>
            <a:r>
              <a:rPr lang="en-US" sz="1800" b="1" dirty="0" err="1">
                <a:solidFill>
                  <a:srgbClr val="454545"/>
                </a:solidFill>
                <a:latin typeface="Verdana" pitchFamily="34" charset="0"/>
                <a:ea typeface="Times New Roman" charset="0"/>
                <a:cs typeface="Tahoma" pitchFamily="34" charset="0"/>
              </a:rPr>
              <a:t>виде</a:t>
            </a:r>
            <a:r>
              <a:rPr lang="en-US" sz="1800" b="1" dirty="0">
                <a:solidFill>
                  <a:srgbClr val="454545"/>
                </a:solidFill>
                <a:latin typeface="Verdana" pitchFamily="34" charset="0"/>
                <a:ea typeface="Times New Roman" charset="0"/>
                <a:cs typeface="Tahoma" pitchFamily="34" charset="0"/>
              </a:rPr>
              <a:t> </a:t>
            </a:r>
            <a:r>
              <a:rPr lang="en-US" sz="1800" b="1" dirty="0" err="1">
                <a:solidFill>
                  <a:srgbClr val="454545"/>
                </a:solidFill>
                <a:latin typeface="Verdana" pitchFamily="34" charset="0"/>
                <a:ea typeface="Times New Roman" charset="0"/>
                <a:cs typeface="Tahoma" pitchFamily="34" charset="0"/>
              </a:rPr>
              <a:t>ромбов</a:t>
            </a:r>
            <a:r>
              <a:rPr lang="en-US" sz="1800" b="1" dirty="0">
                <a:solidFill>
                  <a:srgbClr val="454545"/>
                </a:solidFill>
                <a:latin typeface="Verdana" pitchFamily="34" charset="0"/>
                <a:ea typeface="Times New Roman" charset="0"/>
                <a:cs typeface="Tahoma" pitchFamily="34" charset="0"/>
              </a:rPr>
              <a:t>, </a:t>
            </a:r>
            <a:r>
              <a:rPr lang="en-US" sz="1800" b="1" dirty="0" err="1">
                <a:solidFill>
                  <a:srgbClr val="454545"/>
                </a:solidFill>
                <a:latin typeface="Verdana" pitchFamily="34" charset="0"/>
                <a:ea typeface="Times New Roman" charset="0"/>
                <a:cs typeface="Tahoma" pitchFamily="34" charset="0"/>
              </a:rPr>
              <a:t>кругов</a:t>
            </a:r>
            <a:r>
              <a:rPr lang="en-US" sz="1800" b="1" dirty="0">
                <a:solidFill>
                  <a:srgbClr val="454545"/>
                </a:solidFill>
                <a:latin typeface="Verdana" pitchFamily="34" charset="0"/>
                <a:ea typeface="Times New Roman" charset="0"/>
                <a:cs typeface="Tahoma" pitchFamily="34" charset="0"/>
              </a:rPr>
              <a:t>, </a:t>
            </a:r>
            <a:r>
              <a:rPr lang="en-US" sz="1800" b="1" dirty="0" err="1">
                <a:solidFill>
                  <a:srgbClr val="454545"/>
                </a:solidFill>
                <a:latin typeface="Verdana" pitchFamily="34" charset="0"/>
                <a:ea typeface="Times New Roman" charset="0"/>
                <a:cs typeface="Tahoma" pitchFamily="34" charset="0"/>
              </a:rPr>
              <a:t>цепей</a:t>
            </a:r>
            <a:r>
              <a:rPr lang="en-US" sz="1800" b="1" dirty="0">
                <a:solidFill>
                  <a:srgbClr val="454545"/>
                </a:solidFill>
                <a:latin typeface="Verdana" pitchFamily="34" charset="0"/>
                <a:ea typeface="Times New Roman" charset="0"/>
                <a:cs typeface="Tahoma" pitchFamily="34" charset="0"/>
              </a:rPr>
              <a:t>. </a:t>
            </a:r>
            <a:r>
              <a:rPr lang="en-US" sz="1800" b="1" dirty="0" err="1">
                <a:solidFill>
                  <a:srgbClr val="454545"/>
                </a:solidFill>
                <a:latin typeface="Verdana" pitchFamily="34" charset="0"/>
                <a:ea typeface="Times New Roman" charset="0"/>
                <a:cs typeface="Tahoma" pitchFamily="34" charset="0"/>
              </a:rPr>
              <a:t>Выработался</a:t>
            </a:r>
            <a:r>
              <a:rPr lang="en-US" sz="1800" b="1" dirty="0">
                <a:solidFill>
                  <a:srgbClr val="454545"/>
                </a:solidFill>
                <a:latin typeface="Verdana" pitchFamily="34" charset="0"/>
                <a:ea typeface="Times New Roman" charset="0"/>
                <a:cs typeface="Tahoma" pitchFamily="34" charset="0"/>
              </a:rPr>
              <a:t> </a:t>
            </a:r>
            <a:r>
              <a:rPr lang="en-US" sz="1800" b="1" dirty="0" err="1">
                <a:solidFill>
                  <a:srgbClr val="454545"/>
                </a:solidFill>
                <a:latin typeface="Verdana" pitchFamily="34" charset="0"/>
                <a:ea typeface="Times New Roman" charset="0"/>
                <a:cs typeface="Tahoma" pitchFamily="34" charset="0"/>
              </a:rPr>
              <a:t>особый</a:t>
            </a:r>
            <a:r>
              <a:rPr lang="en-US" sz="1800" b="1" dirty="0">
                <a:solidFill>
                  <a:srgbClr val="454545"/>
                </a:solidFill>
                <a:latin typeface="Verdana" pitchFamily="34" charset="0"/>
                <a:ea typeface="Times New Roman" charset="0"/>
                <a:cs typeface="Tahoma" pitchFamily="34" charset="0"/>
              </a:rPr>
              <a:t> </a:t>
            </a:r>
            <a:r>
              <a:rPr lang="en-US" sz="1800" b="1" dirty="0" err="1">
                <a:solidFill>
                  <a:srgbClr val="454545"/>
                </a:solidFill>
                <a:latin typeface="Verdana" pitchFamily="34" charset="0"/>
                <a:ea typeface="Times New Roman" charset="0"/>
                <a:cs typeface="Tahoma" pitchFamily="34" charset="0"/>
              </a:rPr>
              <a:t>вид</a:t>
            </a:r>
            <a:r>
              <a:rPr lang="en-US" sz="1800" b="1" dirty="0">
                <a:solidFill>
                  <a:srgbClr val="454545"/>
                </a:solidFill>
                <a:latin typeface="Verdana" pitchFamily="34" charset="0"/>
                <a:ea typeface="Times New Roman" charset="0"/>
                <a:cs typeface="Tahoma" pitchFamily="34" charset="0"/>
              </a:rPr>
              <a:t> </a:t>
            </a:r>
            <a:r>
              <a:rPr lang="en-US" sz="1800" b="1" dirty="0" err="1">
                <a:solidFill>
                  <a:srgbClr val="454545"/>
                </a:solidFill>
                <a:latin typeface="Verdana" pitchFamily="34" charset="0"/>
                <a:ea typeface="Times New Roman" charset="0"/>
                <a:cs typeface="Tahoma" pitchFamily="34" charset="0"/>
              </a:rPr>
              <a:t>кружева</a:t>
            </a:r>
            <a:r>
              <a:rPr lang="en-US" sz="1800" b="1" dirty="0">
                <a:solidFill>
                  <a:srgbClr val="454545"/>
                </a:solidFill>
                <a:latin typeface="Verdana" pitchFamily="34" charset="0"/>
                <a:ea typeface="Times New Roman" charset="0"/>
                <a:cs typeface="Tahoma" pitchFamily="34" charset="0"/>
              </a:rPr>
              <a:t> - "</a:t>
            </a:r>
            <a:r>
              <a:rPr lang="en-US" sz="1800" b="1" dirty="0" err="1">
                <a:solidFill>
                  <a:srgbClr val="454545"/>
                </a:solidFill>
                <a:latin typeface="Verdana" pitchFamily="34" charset="0"/>
                <a:ea typeface="Times New Roman" charset="0"/>
                <a:cs typeface="Tahoma" pitchFamily="34" charset="0"/>
              </a:rPr>
              <a:t>балахонский</a:t>
            </a:r>
            <a:r>
              <a:rPr lang="en-US" sz="1800" b="1" dirty="0">
                <a:solidFill>
                  <a:srgbClr val="454545"/>
                </a:solidFill>
                <a:latin typeface="Verdana" pitchFamily="34" charset="0"/>
                <a:ea typeface="Times New Roman" charset="0"/>
                <a:cs typeface="Tahoma" pitchFamily="34" charset="0"/>
              </a:rPr>
              <a:t> </a:t>
            </a:r>
            <a:r>
              <a:rPr lang="en-US" sz="1800" b="1" dirty="0" err="1">
                <a:solidFill>
                  <a:srgbClr val="454545"/>
                </a:solidFill>
                <a:latin typeface="Verdana" pitchFamily="34" charset="0"/>
                <a:ea typeface="Times New Roman" charset="0"/>
                <a:cs typeface="Tahoma" pitchFamily="34" charset="0"/>
              </a:rPr>
              <a:t>манер</a:t>
            </a:r>
            <a:r>
              <a:rPr lang="en-US" sz="1800" b="1" dirty="0">
                <a:solidFill>
                  <a:srgbClr val="454545"/>
                </a:solidFill>
                <a:latin typeface="Verdana" pitchFamily="34" charset="0"/>
                <a:ea typeface="Times New Roman" charset="0"/>
                <a:cs typeface="Tahoma" pitchFamily="34" charset="0"/>
              </a:rPr>
              <a:t>", </a:t>
            </a:r>
            <a:r>
              <a:rPr lang="en-US" sz="1800" b="1" dirty="0" err="1">
                <a:solidFill>
                  <a:srgbClr val="454545"/>
                </a:solidFill>
                <a:latin typeface="Verdana" pitchFamily="34" charset="0"/>
                <a:ea typeface="Times New Roman" charset="0"/>
                <a:cs typeface="Tahoma" pitchFamily="34" charset="0"/>
              </a:rPr>
              <a:t>своеобразие</a:t>
            </a:r>
            <a:r>
              <a:rPr lang="en-US" sz="1800" b="1" dirty="0">
                <a:solidFill>
                  <a:srgbClr val="454545"/>
                </a:solidFill>
                <a:latin typeface="Verdana" pitchFamily="34" charset="0"/>
                <a:ea typeface="Times New Roman" charset="0"/>
                <a:cs typeface="Tahoma" pitchFamily="34" charset="0"/>
              </a:rPr>
              <a:t> </a:t>
            </a:r>
            <a:r>
              <a:rPr lang="en-US" sz="1800" b="1" dirty="0" err="1">
                <a:solidFill>
                  <a:srgbClr val="454545"/>
                </a:solidFill>
                <a:latin typeface="Verdana" pitchFamily="34" charset="0"/>
                <a:ea typeface="Times New Roman" charset="0"/>
                <a:cs typeface="Tahoma" pitchFamily="34" charset="0"/>
              </a:rPr>
              <a:t>которого</a:t>
            </a:r>
            <a:r>
              <a:rPr lang="en-US" sz="1800" b="1" dirty="0">
                <a:solidFill>
                  <a:srgbClr val="454545"/>
                </a:solidFill>
                <a:latin typeface="Verdana" pitchFamily="34" charset="0"/>
                <a:ea typeface="Times New Roman" charset="0"/>
                <a:cs typeface="Tahoma" pitchFamily="34" charset="0"/>
              </a:rPr>
              <a:t> </a:t>
            </a:r>
            <a:r>
              <a:rPr lang="en-US" sz="1800" b="1" dirty="0" err="1">
                <a:solidFill>
                  <a:srgbClr val="454545"/>
                </a:solidFill>
                <a:latin typeface="Verdana" pitchFamily="34" charset="0"/>
                <a:ea typeface="Times New Roman" charset="0"/>
                <a:cs typeface="Tahoma" pitchFamily="34" charset="0"/>
              </a:rPr>
              <a:t>заключалось</a:t>
            </a:r>
            <a:r>
              <a:rPr lang="en-US" sz="1800" b="1" dirty="0">
                <a:solidFill>
                  <a:srgbClr val="454545"/>
                </a:solidFill>
                <a:latin typeface="Verdana" pitchFamily="34" charset="0"/>
                <a:ea typeface="Times New Roman" charset="0"/>
                <a:cs typeface="Tahoma" pitchFamily="34" charset="0"/>
              </a:rPr>
              <a:t> в </a:t>
            </a:r>
            <a:r>
              <a:rPr lang="en-US" sz="1800" b="1" dirty="0" err="1">
                <a:solidFill>
                  <a:srgbClr val="454545"/>
                </a:solidFill>
                <a:latin typeface="Verdana" pitchFamily="34" charset="0"/>
                <a:ea typeface="Times New Roman" charset="0"/>
                <a:cs typeface="Tahoma" pitchFamily="34" charset="0"/>
              </a:rPr>
              <a:t>легком</a:t>
            </a:r>
            <a:r>
              <a:rPr lang="en-US" sz="1800" b="1" dirty="0">
                <a:solidFill>
                  <a:srgbClr val="454545"/>
                </a:solidFill>
                <a:latin typeface="Verdana" pitchFamily="34" charset="0"/>
                <a:ea typeface="Times New Roman" charset="0"/>
                <a:cs typeface="Tahoma" pitchFamily="34" charset="0"/>
              </a:rPr>
              <a:t> </a:t>
            </a:r>
            <a:r>
              <a:rPr lang="en-US" sz="1800" b="1" dirty="0" err="1">
                <a:solidFill>
                  <a:srgbClr val="454545"/>
                </a:solidFill>
                <a:latin typeface="Verdana" pitchFamily="34" charset="0"/>
                <a:ea typeface="Times New Roman" charset="0"/>
                <a:cs typeface="Tahoma" pitchFamily="34" charset="0"/>
              </a:rPr>
              <a:t>тюлевом</a:t>
            </a:r>
            <a:r>
              <a:rPr lang="en-US" sz="1800" b="1" dirty="0">
                <a:solidFill>
                  <a:srgbClr val="454545"/>
                </a:solidFill>
                <a:latin typeface="Verdana" pitchFamily="34" charset="0"/>
                <a:ea typeface="Times New Roman" charset="0"/>
                <a:cs typeface="Tahoma" pitchFamily="34" charset="0"/>
              </a:rPr>
              <a:t> </a:t>
            </a:r>
            <a:r>
              <a:rPr lang="en-US" sz="1800" b="1" dirty="0" err="1">
                <a:solidFill>
                  <a:srgbClr val="454545"/>
                </a:solidFill>
                <a:latin typeface="Verdana" pitchFamily="34" charset="0"/>
                <a:ea typeface="Times New Roman" charset="0"/>
                <a:cs typeface="Tahoma" pitchFamily="34" charset="0"/>
              </a:rPr>
              <a:t>фоне</a:t>
            </a:r>
            <a:r>
              <a:rPr lang="en-US" sz="1800" b="1" dirty="0">
                <a:solidFill>
                  <a:srgbClr val="454545"/>
                </a:solidFill>
                <a:latin typeface="Verdana" pitchFamily="34" charset="0"/>
                <a:ea typeface="Times New Roman" charset="0"/>
                <a:cs typeface="Tahoma" pitchFamily="34" charset="0"/>
              </a:rPr>
              <a:t>, </a:t>
            </a:r>
            <a:r>
              <a:rPr lang="en-US" sz="1800" b="1" dirty="0" err="1">
                <a:solidFill>
                  <a:srgbClr val="454545"/>
                </a:solidFill>
                <a:latin typeface="Verdana" pitchFamily="34" charset="0"/>
                <a:ea typeface="Times New Roman" charset="0"/>
                <a:cs typeface="Tahoma" pitchFamily="34" charset="0"/>
              </a:rPr>
              <a:t>на</a:t>
            </a:r>
            <a:r>
              <a:rPr lang="en-US" sz="1800" b="1" dirty="0">
                <a:solidFill>
                  <a:srgbClr val="454545"/>
                </a:solidFill>
                <a:latin typeface="Verdana" pitchFamily="34" charset="0"/>
                <a:ea typeface="Times New Roman" charset="0"/>
                <a:cs typeface="Tahoma" pitchFamily="34" charset="0"/>
              </a:rPr>
              <a:t> </a:t>
            </a:r>
            <a:r>
              <a:rPr lang="en-US" sz="1800" b="1" dirty="0" err="1">
                <a:solidFill>
                  <a:srgbClr val="454545"/>
                </a:solidFill>
                <a:latin typeface="Verdana" pitchFamily="34" charset="0"/>
                <a:ea typeface="Times New Roman" charset="0"/>
                <a:cs typeface="Tahoma" pitchFamily="34" charset="0"/>
              </a:rPr>
              <a:t>котором</a:t>
            </a:r>
            <a:r>
              <a:rPr lang="en-US" sz="1800" b="1" dirty="0">
                <a:solidFill>
                  <a:srgbClr val="454545"/>
                </a:solidFill>
                <a:latin typeface="Verdana" pitchFamily="34" charset="0"/>
                <a:ea typeface="Times New Roman" charset="0"/>
                <a:cs typeface="Tahoma" pitchFamily="34" charset="0"/>
              </a:rPr>
              <a:t> </a:t>
            </a:r>
            <a:r>
              <a:rPr lang="en-US" sz="1800" b="1" dirty="0" err="1">
                <a:solidFill>
                  <a:srgbClr val="454545"/>
                </a:solidFill>
                <a:latin typeface="Verdana" pitchFamily="34" charset="0"/>
                <a:ea typeface="Times New Roman" charset="0"/>
                <a:cs typeface="Tahoma" pitchFamily="34" charset="0"/>
              </a:rPr>
              <a:t>располагались</a:t>
            </a:r>
            <a:r>
              <a:rPr lang="en-US" sz="1800" b="1" dirty="0">
                <a:solidFill>
                  <a:srgbClr val="454545"/>
                </a:solidFill>
                <a:latin typeface="Verdana" pitchFamily="34" charset="0"/>
                <a:ea typeface="Times New Roman" charset="0"/>
                <a:cs typeface="Tahoma" pitchFamily="34" charset="0"/>
              </a:rPr>
              <a:t> </a:t>
            </a:r>
            <a:r>
              <a:rPr lang="en-US" sz="1800" b="1" dirty="0" err="1">
                <a:solidFill>
                  <a:srgbClr val="454545"/>
                </a:solidFill>
                <a:latin typeface="Verdana" pitchFamily="34" charset="0"/>
                <a:ea typeface="Times New Roman" charset="0"/>
                <a:cs typeface="Tahoma" pitchFamily="34" charset="0"/>
              </a:rPr>
              <a:t>букеты</a:t>
            </a:r>
            <a:r>
              <a:rPr lang="en-US" sz="1800" b="1" dirty="0">
                <a:solidFill>
                  <a:srgbClr val="454545"/>
                </a:solidFill>
                <a:latin typeface="Verdana" pitchFamily="34" charset="0"/>
                <a:ea typeface="Times New Roman" charset="0"/>
                <a:cs typeface="Tahoma" pitchFamily="34" charset="0"/>
              </a:rPr>
              <a:t> </a:t>
            </a:r>
            <a:r>
              <a:rPr lang="en-US" sz="1800" b="1" dirty="0" err="1">
                <a:solidFill>
                  <a:srgbClr val="454545"/>
                </a:solidFill>
                <a:latin typeface="Verdana" pitchFamily="34" charset="0"/>
                <a:ea typeface="Times New Roman" charset="0"/>
                <a:cs typeface="Tahoma" pitchFamily="34" charset="0"/>
              </a:rPr>
              <a:t>цветов</a:t>
            </a:r>
            <a:r>
              <a:rPr lang="en-US" sz="1800" b="1" dirty="0">
                <a:solidFill>
                  <a:srgbClr val="454545"/>
                </a:solidFill>
                <a:latin typeface="Verdana" pitchFamily="34" charset="0"/>
                <a:ea typeface="Times New Roman" charset="0"/>
                <a:cs typeface="Tahoma" pitchFamily="34" charset="0"/>
              </a:rPr>
              <a:t>.</a:t>
            </a:r>
            <a:endParaRPr lang="en-US" sz="3600" b="1" dirty="0">
              <a:ea typeface="Times New Roman" charset="0"/>
              <a:cs typeface="Tahoma" pitchFamily="34" charset="0"/>
            </a:endParaRPr>
          </a:p>
        </p:txBody>
      </p:sp>
      <p:sp>
        <p:nvSpPr>
          <p:cNvPr id="16396" name="AutoShape 25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05800" y="6248400"/>
            <a:ext cx="457200" cy="457200"/>
          </a:xfrm>
          <a:prstGeom prst="actionButtonReturn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Нижний Новгород. Вид на р.Волгу"/>
          <p:cNvPicPr>
            <a:picLocks noChangeAspect="1" noChangeArrowheads="1"/>
          </p:cNvPicPr>
          <p:nvPr/>
        </p:nvPicPr>
        <p:blipFill>
          <a:blip r:embed="rId2" cstate="print">
            <a:lum bright="34000" contrast="-52000"/>
          </a:blip>
          <a:srcRect/>
          <a:stretch>
            <a:fillRect/>
          </a:stretch>
        </p:blipFill>
        <p:spPr bwMode="auto">
          <a:xfrm>
            <a:off x="0" y="6350"/>
            <a:ext cx="9144000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WordArt 3"/>
          <p:cNvSpPr>
            <a:spLocks noChangeArrowheads="1" noChangeShapeType="1"/>
          </p:cNvSpPr>
          <p:nvPr/>
        </p:nvSpPr>
        <p:spPr bwMode="auto">
          <a:xfrm>
            <a:off x="755650" y="260350"/>
            <a:ext cx="79216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1"/>
                </a:gradFill>
                <a:latin typeface="Arial"/>
                <a:cs typeface="Arial"/>
              </a:rPr>
              <a:t>Матрешки</a:t>
            </a:r>
          </a:p>
        </p:txBody>
      </p:sp>
      <p:pic>
        <p:nvPicPr>
          <p:cNvPr id="19460" name="Picture 6" descr="матрешка"/>
          <p:cNvPicPr>
            <a:picLocks noChangeAspect="1" noChangeArrowheads="1"/>
          </p:cNvPicPr>
          <p:nvPr/>
        </p:nvPicPr>
        <p:blipFill>
          <a:blip r:embed="rId3" cstate="print">
            <a:lum bright="12000" contrast="30000"/>
          </a:blip>
          <a:srcRect/>
          <a:stretch>
            <a:fillRect/>
          </a:stretch>
        </p:blipFill>
        <p:spPr bwMode="auto">
          <a:xfrm>
            <a:off x="468313" y="1125538"/>
            <a:ext cx="1676400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Rectangle 7"/>
          <p:cNvSpPr>
            <a:spLocks noChangeArrowheads="1"/>
          </p:cNvSpPr>
          <p:nvPr/>
        </p:nvSpPr>
        <p:spPr bwMode="auto">
          <a:xfrm>
            <a:off x="2484438" y="1125538"/>
            <a:ext cx="626427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800" b="1"/>
              <a:t>Первая русская матрешка появилась в конце XIX века и снискала небывалое признание как символ русского народного искусства. </a:t>
            </a:r>
          </a:p>
        </p:txBody>
      </p:sp>
      <p:sp>
        <p:nvSpPr>
          <p:cNvPr id="19462" name="Rectangle 9"/>
          <p:cNvSpPr>
            <a:spLocks noChangeArrowheads="1"/>
          </p:cNvSpPr>
          <p:nvPr/>
        </p:nvSpPr>
        <p:spPr bwMode="auto">
          <a:xfrm>
            <a:off x="2411413" y="2133600"/>
            <a:ext cx="6408737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800" b="1"/>
              <a:t>В основе имени Матрешка, Матрена лежит латинское слово "mater", означающее мать. Это имя ассоциировалось с матерью многочисленного семейства </a:t>
            </a:r>
          </a:p>
        </p:txBody>
      </p:sp>
      <p:sp>
        <p:nvSpPr>
          <p:cNvPr id="19463" name="Rectangle 10"/>
          <p:cNvSpPr>
            <a:spLocks noChangeArrowheads="1"/>
          </p:cNvSpPr>
          <p:nvPr/>
        </p:nvSpPr>
        <p:spPr bwMode="auto">
          <a:xfrm>
            <a:off x="0" y="3357563"/>
            <a:ext cx="8955088" cy="311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en-US" sz="1800" b="1"/>
              <a:t>Знаменитая семеновская матрешка отличается от матрешек других центров своей многоместностью, в нее вкладывают до 15-18 кукол. Именно в </a:t>
            </a:r>
            <a:r>
              <a:rPr lang="en-US" sz="1800" b="1" u="sng"/>
              <a:t>Семенове </a:t>
            </a:r>
            <a:r>
              <a:rPr lang="en-US" sz="1800" b="1"/>
              <a:t>была выточена самая большая 72-местная матрешка, диаметр которой 0,5 метра, а высота 1 метр. Своеобразны и семеновские парные матрешки-футляры "Русский молодец" и "Русская красавица".</a:t>
            </a:r>
            <a:endParaRPr lang="ru-RU" sz="1800" b="1"/>
          </a:p>
          <a:p>
            <a:pPr algn="just"/>
            <a:r>
              <a:rPr lang="en-US" sz="1800" b="1"/>
              <a:t>Еще один центр по изготовлению и росписи матрешек - </a:t>
            </a:r>
            <a:r>
              <a:rPr lang="en-US" sz="1800" b="1" u="sng"/>
              <a:t>Полховский Майдан</a:t>
            </a:r>
            <a:r>
              <a:rPr lang="en-US" sz="1800" b="1"/>
              <a:t> расположен на юго-западе области. Основной элемент матрешки - многолепестковый цветок шиповника ("роза"), рядом с которым может быть полураскрытые бутоны на ветках. В находящимся неподалеку селе Крутец роспись матрешек отличается тяготением к экспериментам. Это относится не только к характеру росписи, но и к самой форме изделия. </a:t>
            </a:r>
          </a:p>
        </p:txBody>
      </p:sp>
      <p:sp>
        <p:nvSpPr>
          <p:cNvPr id="19464" name="AutoShape 11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82000" y="6477000"/>
            <a:ext cx="457200" cy="3810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Нижний Новгород. Вид на р.Волгу"/>
          <p:cNvPicPr>
            <a:picLocks noChangeAspect="1" noChangeArrowheads="1"/>
          </p:cNvPicPr>
          <p:nvPr/>
        </p:nvPicPr>
        <p:blipFill>
          <a:blip r:embed="rId2" cstate="print">
            <a:lum bright="34000" contrast="-52000"/>
          </a:blip>
          <a:srcRect/>
          <a:stretch>
            <a:fillRect/>
          </a:stretch>
        </p:blipFill>
        <p:spPr bwMode="auto">
          <a:xfrm>
            <a:off x="0" y="0"/>
            <a:ext cx="9144000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 descr="матрешка"/>
          <p:cNvPicPr>
            <a:picLocks noChangeAspect="1" noChangeArrowheads="1"/>
          </p:cNvPicPr>
          <p:nvPr/>
        </p:nvPicPr>
        <p:blipFill>
          <a:blip r:embed="rId3" cstate="print">
            <a:lum contrast="24000"/>
          </a:blip>
          <a:srcRect/>
          <a:stretch>
            <a:fillRect/>
          </a:stretch>
        </p:blipFill>
        <p:spPr bwMode="auto">
          <a:xfrm>
            <a:off x="468313" y="692150"/>
            <a:ext cx="3584575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 descr="матрешка"/>
          <p:cNvPicPr>
            <a:picLocks noChangeAspect="1" noChangeArrowheads="1"/>
          </p:cNvPicPr>
          <p:nvPr/>
        </p:nvPicPr>
        <p:blipFill>
          <a:blip r:embed="rId4" cstate="print">
            <a:lum bright="12000" contrast="30000"/>
          </a:blip>
          <a:srcRect/>
          <a:stretch>
            <a:fillRect/>
          </a:stretch>
        </p:blipFill>
        <p:spPr bwMode="auto">
          <a:xfrm>
            <a:off x="4500563" y="2997200"/>
            <a:ext cx="4430712" cy="340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AutoShape 5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4400" y="6400800"/>
            <a:ext cx="457200" cy="457200"/>
          </a:xfrm>
          <a:prstGeom prst="actionButtonReturn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Нижний Новгород. Вид на р.Волгу"/>
          <p:cNvPicPr>
            <a:picLocks noChangeAspect="1" noChangeArrowheads="1"/>
          </p:cNvPicPr>
          <p:nvPr/>
        </p:nvPicPr>
        <p:blipFill>
          <a:blip r:embed="rId2" cstate="print">
            <a:lum bright="34000" contrast="-52000"/>
          </a:blip>
          <a:srcRect/>
          <a:stretch>
            <a:fillRect/>
          </a:stretch>
        </p:blipFill>
        <p:spPr bwMode="auto">
          <a:xfrm>
            <a:off x="0" y="6350"/>
            <a:ext cx="9144000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 descr="image002"/>
          <p:cNvPicPr>
            <a:picLocks noChangeAspect="1" noChangeArrowheads="1"/>
          </p:cNvPicPr>
          <p:nvPr/>
        </p:nvPicPr>
        <p:blipFill>
          <a:blip r:embed="rId3" cstate="print">
            <a:lum contrast="12000"/>
          </a:blip>
          <a:srcRect/>
          <a:stretch>
            <a:fillRect/>
          </a:stretch>
        </p:blipFill>
        <p:spPr bwMode="auto">
          <a:xfrm>
            <a:off x="179388" y="4365625"/>
            <a:ext cx="2376487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 descr="image004"/>
          <p:cNvPicPr>
            <a:picLocks noChangeAspect="1" noChangeArrowheads="1"/>
          </p:cNvPicPr>
          <p:nvPr/>
        </p:nvPicPr>
        <p:blipFill>
          <a:blip r:embed="rId4" cstate="print">
            <a:lum contrast="18000"/>
          </a:blip>
          <a:srcRect/>
          <a:stretch>
            <a:fillRect/>
          </a:stretch>
        </p:blipFill>
        <p:spPr bwMode="auto">
          <a:xfrm>
            <a:off x="6372225" y="1052513"/>
            <a:ext cx="25209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WordArt 5"/>
          <p:cNvSpPr>
            <a:spLocks noChangeArrowheads="1" noChangeShapeType="1"/>
          </p:cNvSpPr>
          <p:nvPr/>
        </p:nvSpPr>
        <p:spPr bwMode="auto">
          <a:xfrm>
            <a:off x="395288" y="260350"/>
            <a:ext cx="8281987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1"/>
                </a:gradFill>
                <a:latin typeface="Arial"/>
                <a:cs typeface="Arial"/>
              </a:rPr>
              <a:t>Художественая резьба по кости</a:t>
            </a:r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250825" y="1268413"/>
            <a:ext cx="5903913" cy="1006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2000" b="1"/>
              <a:t>Еще в XVIII веке мастера Павлова и Ворсмы украшали ножи костяными рукоятками в виде объемной небольшой скульптуры.</a:t>
            </a:r>
            <a:r>
              <a:rPr lang="en-US" sz="2000" b="1"/>
              <a:t> </a:t>
            </a:r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323850" y="2565400"/>
            <a:ext cx="6048375" cy="1311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2000" b="1"/>
              <a:t>Фигурки львов, драконов, птиц, воинов выполнены с тонким пластическим мастерством. Они являются образцами мелкой пластики в Нижегородской народной резьбе по кости. </a:t>
            </a:r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2555875" y="4437063"/>
            <a:ext cx="6264275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en-US" sz="2000" b="1"/>
              <a:t>Мотивы для своих изделий косторезы берут в орнаментах нижегородской резьбы и росписи по дереву. На резных предметах часто можно увидеть изображения исторических и архитектурных памятников Нижегородской области. </a:t>
            </a:r>
          </a:p>
        </p:txBody>
      </p:sp>
      <p:sp>
        <p:nvSpPr>
          <p:cNvPr id="21513" name="AutoShape 9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4400" y="6172200"/>
            <a:ext cx="457200" cy="457200"/>
          </a:xfrm>
          <a:prstGeom prst="actionButtonReturn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Нижний Новгород. Вид на р.Волгу"/>
          <p:cNvPicPr>
            <a:picLocks noChangeAspect="1" noChangeArrowheads="1"/>
          </p:cNvPicPr>
          <p:nvPr/>
        </p:nvPicPr>
        <p:blipFill>
          <a:blip r:embed="rId2" cstate="print">
            <a:lum bright="34000" contrast="-52000"/>
          </a:blip>
          <a:srcRect/>
          <a:stretch>
            <a:fillRect/>
          </a:stretch>
        </p:blipFill>
        <p:spPr bwMode="auto">
          <a:xfrm>
            <a:off x="0" y="0"/>
            <a:ext cx="9144000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4" descr="IMG_0523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95536" y="476672"/>
            <a:ext cx="4512502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5" descr="IMG_0522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355976" y="3356992"/>
            <a:ext cx="4058113" cy="3043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534400" y="6400800"/>
            <a:ext cx="457200" cy="4572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Нижний Новгород. Вид на р.Волгу"/>
          <p:cNvPicPr>
            <a:picLocks noChangeAspect="1" noChangeArrowheads="1"/>
          </p:cNvPicPr>
          <p:nvPr/>
        </p:nvPicPr>
        <p:blipFill>
          <a:blip r:embed="rId2" cstate="print">
            <a:lum bright="34000" contrast="-52000"/>
          </a:blip>
          <a:srcRect/>
          <a:stretch>
            <a:fillRect/>
          </a:stretch>
        </p:blipFill>
        <p:spPr bwMode="auto">
          <a:xfrm>
            <a:off x="0" y="0"/>
            <a:ext cx="9144000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4" descr="IMG_0528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499992" y="332656"/>
            <a:ext cx="4307351" cy="323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5" descr="IMG_0532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23528" y="404664"/>
            <a:ext cx="4135437" cy="3101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534400" y="6400800"/>
            <a:ext cx="457200" cy="4572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6" name="Picture 5" descr="IMG_0532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2483768" y="3501008"/>
            <a:ext cx="4135437" cy="3101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Нижний Новгород. Вид на р.Волгу"/>
          <p:cNvPicPr>
            <a:picLocks noChangeAspect="1" noChangeArrowheads="1"/>
          </p:cNvPicPr>
          <p:nvPr/>
        </p:nvPicPr>
        <p:blipFill>
          <a:blip r:embed="rId2" cstate="print">
            <a:lum bright="34000" contrast="-52000"/>
          </a:blip>
          <a:srcRect/>
          <a:stretch>
            <a:fillRect/>
          </a:stretch>
        </p:blipFill>
        <p:spPr bwMode="auto">
          <a:xfrm>
            <a:off x="0" y="0"/>
            <a:ext cx="9144000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4" descr="IMG_0555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411760" y="3284984"/>
            <a:ext cx="3888432" cy="2916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5" descr="IMG_0553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788025" y="359662"/>
            <a:ext cx="3919414" cy="2939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6" descr="IMG_0554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39552" y="332656"/>
            <a:ext cx="3755794" cy="2816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AutoShape 7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58200" y="6400800"/>
            <a:ext cx="457200" cy="457200"/>
          </a:xfrm>
          <a:prstGeom prst="actionButtonReturn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Нижний Новгород. Вид на р.Волгу"/>
          <p:cNvPicPr>
            <a:picLocks noChangeAspect="1" noChangeArrowheads="1"/>
          </p:cNvPicPr>
          <p:nvPr/>
        </p:nvPicPr>
        <p:blipFill>
          <a:blip r:embed="rId2" cstate="print">
            <a:lum bright="1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WordArt 5"/>
          <p:cNvSpPr>
            <a:spLocks noChangeArrowheads="1" noChangeShapeType="1" noTextEdit="1"/>
          </p:cNvSpPr>
          <p:nvPr/>
        </p:nvSpPr>
        <p:spPr bwMode="auto">
          <a:xfrm>
            <a:off x="684213" y="260350"/>
            <a:ext cx="7416800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1"/>
                </a:gradFill>
                <a:latin typeface="Arial"/>
                <a:cs typeface="Arial"/>
              </a:rPr>
              <a:t>Содержание работы</a:t>
            </a:r>
          </a:p>
        </p:txBody>
      </p:sp>
      <p:sp>
        <p:nvSpPr>
          <p:cNvPr id="3076" name="Text Box 6"/>
          <p:cNvSpPr txBox="1">
            <a:spLocks noChangeArrowheads="1"/>
          </p:cNvSpPr>
          <p:nvPr/>
        </p:nvSpPr>
        <p:spPr bwMode="auto">
          <a:xfrm>
            <a:off x="468313" y="1052513"/>
            <a:ext cx="7848600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ru-RU" sz="3200" b="1" dirty="0"/>
              <a:t>Символика Нижнего Новгорода 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ru-RU" sz="3200" b="1" dirty="0"/>
              <a:t>Географическое положение города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ru-RU" sz="3200" b="1" dirty="0"/>
              <a:t>Историческая справка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ru-RU" sz="3200" b="1" dirty="0"/>
              <a:t>Первая каменная постройка 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ru-RU" sz="3200" b="1" dirty="0"/>
              <a:t>Художественные промыслы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ru-RU" sz="3200" b="1" dirty="0"/>
              <a:t>Прогулка по Нижнему Новгороду</a:t>
            </a:r>
          </a:p>
        </p:txBody>
      </p:sp>
      <p:sp>
        <p:nvSpPr>
          <p:cNvPr id="3077" name="AutoShape 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235825" y="1196975"/>
            <a:ext cx="360363" cy="360363"/>
          </a:xfrm>
          <a:prstGeom prst="actionButtonInformatio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8" name="AutoShape 1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24750" y="1916113"/>
            <a:ext cx="431800" cy="360362"/>
          </a:xfrm>
          <a:prstGeom prst="actionButtonInformatio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9" name="AutoShape 11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64163" y="2708275"/>
            <a:ext cx="360362" cy="360363"/>
          </a:xfrm>
          <a:prstGeom prst="actionButtonInformatio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80" name="AutoShape 12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443663" y="3500438"/>
            <a:ext cx="360362" cy="288925"/>
          </a:xfrm>
          <a:prstGeom prst="actionButtonInformatio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81" name="AutoShape 13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164388" y="4149725"/>
            <a:ext cx="360362" cy="358775"/>
          </a:xfrm>
          <a:prstGeom prst="actionButtonInformatio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82" name="AutoShape 14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372225" y="4868863"/>
            <a:ext cx="360363" cy="360362"/>
          </a:xfrm>
          <a:prstGeom prst="actionButtonInformatio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83" name="AutoShape 15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43800" y="5638800"/>
            <a:ext cx="381000" cy="381000"/>
          </a:xfrm>
          <a:prstGeom prst="actionButtonInformation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84" name="AutoShape 16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4400" y="6400800"/>
            <a:ext cx="381000" cy="457200"/>
          </a:xfrm>
          <a:prstGeom prst="actionButtonReturn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Нижний Новгород. Вид на р.Волгу"/>
          <p:cNvPicPr>
            <a:picLocks noChangeAspect="1" noChangeArrowheads="1"/>
          </p:cNvPicPr>
          <p:nvPr/>
        </p:nvPicPr>
        <p:blipFill>
          <a:blip r:embed="rId2" cstate="print">
            <a:lum bright="34000" contrast="-5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WordArt 5"/>
          <p:cNvSpPr>
            <a:spLocks noChangeArrowheads="1" noChangeShapeType="1" noTextEdit="1"/>
          </p:cNvSpPr>
          <p:nvPr/>
        </p:nvSpPr>
        <p:spPr bwMode="auto">
          <a:xfrm>
            <a:off x="684213" y="260350"/>
            <a:ext cx="7416800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1"/>
                </a:gradFill>
                <a:latin typeface="Arial"/>
                <a:cs typeface="Arial"/>
              </a:rPr>
              <a:t>Герб города</a:t>
            </a:r>
          </a:p>
        </p:txBody>
      </p:sp>
      <p:pic>
        <p:nvPicPr>
          <p:cNvPr id="4100" name="Picture 10" descr="Герб города Нижний Новгород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908050"/>
            <a:ext cx="4338637" cy="566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Text Box 11"/>
          <p:cNvSpPr txBox="1">
            <a:spLocks noChangeArrowheads="1"/>
          </p:cNvSpPr>
          <p:nvPr/>
        </p:nvSpPr>
        <p:spPr bwMode="auto">
          <a:xfrm>
            <a:off x="4787900" y="2781300"/>
            <a:ext cx="41402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/>
              <a:t>За основу герба города Нижнего Новгорода взят исторический герб губернского города Нижнего Новгорода, Высочайше утверждённый 16 августа 1781 года. </a:t>
            </a:r>
          </a:p>
        </p:txBody>
      </p:sp>
      <p:sp>
        <p:nvSpPr>
          <p:cNvPr id="4102" name="AutoShape 1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88350" y="6308725"/>
            <a:ext cx="431800" cy="333375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Нижний Новгород. Вид на р.Волгу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bright="34000" contrast="-52000"/>
          </a:blip>
          <a:srcRect/>
          <a:stretch>
            <a:fillRect/>
          </a:stretch>
        </p:blipFill>
        <p:spPr>
          <a:xfrm>
            <a:off x="0" y="6350"/>
            <a:ext cx="9144000" cy="6851650"/>
          </a:xfrm>
          <a:noFill/>
        </p:spPr>
      </p:pic>
      <p:pic>
        <p:nvPicPr>
          <p:cNvPr id="5123" name="Picture 10" descr="Флаг города Нижнего Новгорода"/>
          <p:cNvPicPr>
            <a:picLocks noGrp="1" noChangeAspect="1" noChangeArrowheads="1"/>
          </p:cNvPicPr>
          <p:nvPr>
            <p:ph type="title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476375" y="1557338"/>
            <a:ext cx="5900738" cy="3922712"/>
          </a:xfrm>
          <a:noFill/>
        </p:spPr>
      </p:pic>
      <p:sp>
        <p:nvSpPr>
          <p:cNvPr id="5124" name="WordArt 11"/>
          <p:cNvSpPr>
            <a:spLocks noChangeArrowheads="1" noChangeShapeType="1" noTextEdit="1"/>
          </p:cNvSpPr>
          <p:nvPr/>
        </p:nvSpPr>
        <p:spPr bwMode="auto">
          <a:xfrm>
            <a:off x="755650" y="260350"/>
            <a:ext cx="7416800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1"/>
                </a:gradFill>
                <a:latin typeface="Arial"/>
                <a:cs typeface="Arial"/>
              </a:rPr>
              <a:t>Флаг города</a:t>
            </a:r>
          </a:p>
        </p:txBody>
      </p:sp>
      <p:sp>
        <p:nvSpPr>
          <p:cNvPr id="5125" name="AutoShape 1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88350" y="6308725"/>
            <a:ext cx="431800" cy="333375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wip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8" descr="Нижний Новгород. Вид на р.Волгу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lum bright="34000" contrast="-52000"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051050" y="908050"/>
            <a:ext cx="4894263" cy="576103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i="1" dirty="0" smtClean="0"/>
              <a:t>Музыка </a:t>
            </a:r>
            <a:r>
              <a:rPr lang="ru-RU" sz="1600" b="1" i="1" dirty="0" err="1" smtClean="0"/>
              <a:t>Сивухина</a:t>
            </a:r>
            <a:r>
              <a:rPr lang="ru-RU" sz="1600" b="1" i="1" dirty="0" smtClean="0"/>
              <a:t> Л.        Слова  </a:t>
            </a:r>
            <a:r>
              <a:rPr lang="ru-RU" sz="1600" b="1" i="1" dirty="0" err="1" smtClean="0"/>
              <a:t>Шамшурина</a:t>
            </a:r>
            <a:r>
              <a:rPr lang="ru-RU" sz="1600" b="1" i="1" dirty="0" smtClean="0"/>
              <a:t> В.</a:t>
            </a:r>
            <a:r>
              <a:rPr lang="ru-RU" sz="1600" dirty="0" smtClean="0"/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600" b="1" i="1" dirty="0" smtClean="0"/>
              <a:t/>
            </a:r>
            <a:br>
              <a:rPr lang="ru-RU" sz="1600" b="1" i="1" dirty="0" smtClean="0"/>
            </a:br>
            <a:r>
              <a:rPr lang="ru-RU" sz="1600" b="1" dirty="0" smtClean="0"/>
              <a:t>Родные дали с Волгой и Окою </a:t>
            </a:r>
            <a:br>
              <a:rPr lang="ru-RU" sz="1600" b="1" dirty="0" smtClean="0"/>
            </a:br>
            <a:r>
              <a:rPr lang="ru-RU" sz="1600" b="1" dirty="0" smtClean="0"/>
              <a:t>И синь лесов, и шепот ковыля - </a:t>
            </a:r>
            <a:br>
              <a:rPr lang="ru-RU" sz="1600" b="1" dirty="0" smtClean="0"/>
            </a:br>
            <a:r>
              <a:rPr lang="ru-RU" sz="1600" b="1" dirty="0" smtClean="0"/>
              <a:t>Ты покоряешь силою такою, </a:t>
            </a:r>
            <a:br>
              <a:rPr lang="ru-RU" sz="1600" b="1" dirty="0" smtClean="0"/>
            </a:br>
            <a:r>
              <a:rPr lang="ru-RU" sz="1600" b="1" dirty="0" smtClean="0"/>
              <a:t>Нижегородская моя земля.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600" b="1" dirty="0" smtClean="0"/>
              <a:t>		Видны зари широкие разливы </a:t>
            </a:r>
            <a:br>
              <a:rPr lang="ru-RU" sz="1600" b="1" dirty="0" smtClean="0"/>
            </a:br>
            <a:r>
              <a:rPr lang="ru-RU" sz="1600" b="1" dirty="0" smtClean="0"/>
              <a:t>	С могучих башен древнего кремля, </a:t>
            </a:r>
            <a:br>
              <a:rPr lang="ru-RU" sz="1600" b="1" dirty="0" smtClean="0"/>
            </a:br>
            <a:r>
              <a:rPr lang="ru-RU" sz="1600" b="1" dirty="0" smtClean="0"/>
              <a:t>	Твой Китеж град, твои преданья живы, </a:t>
            </a:r>
            <a:br>
              <a:rPr lang="ru-RU" sz="1600" b="1" dirty="0" smtClean="0"/>
            </a:br>
            <a:r>
              <a:rPr lang="ru-RU" sz="1600" b="1" dirty="0" smtClean="0"/>
              <a:t>	Нижегородская моя земля.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600" b="1" dirty="0" smtClean="0"/>
              <a:t>	В суровый час в колокола ты била, </a:t>
            </a:r>
            <a:br>
              <a:rPr lang="ru-RU" sz="1600" b="1" dirty="0" smtClean="0"/>
            </a:br>
            <a:r>
              <a:rPr lang="ru-RU" sz="1600" b="1" dirty="0" smtClean="0"/>
              <a:t>Одну судьбу с Отчизною деля, </a:t>
            </a:r>
            <a:br>
              <a:rPr lang="ru-RU" sz="1600" b="1" dirty="0" smtClean="0"/>
            </a:br>
            <a:r>
              <a:rPr lang="ru-RU" sz="1600" b="1" dirty="0" smtClean="0"/>
              <a:t>Ты для России Минина взрастила, </a:t>
            </a:r>
            <a:br>
              <a:rPr lang="ru-RU" sz="1600" b="1" dirty="0" smtClean="0"/>
            </a:br>
            <a:r>
              <a:rPr lang="ru-RU" sz="1600" b="1" dirty="0" smtClean="0"/>
              <a:t>Нижегородская моя земля.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600" b="1" dirty="0" smtClean="0"/>
              <a:t>		Твоя душа - в размахе и задоре, </a:t>
            </a:r>
            <a:br>
              <a:rPr lang="ru-RU" sz="1600" b="1" dirty="0" smtClean="0"/>
            </a:br>
            <a:r>
              <a:rPr lang="ru-RU" sz="1600" b="1" dirty="0" smtClean="0"/>
              <a:t>	И в серебристых крыльях корабля, </a:t>
            </a:r>
            <a:br>
              <a:rPr lang="ru-RU" sz="1600" b="1" dirty="0" smtClean="0"/>
            </a:br>
            <a:r>
              <a:rPr lang="ru-RU" sz="1600" b="1" dirty="0" smtClean="0"/>
              <a:t>	И в хохломском затейливом узоре, </a:t>
            </a:r>
            <a:br>
              <a:rPr lang="ru-RU" sz="1600" b="1" dirty="0" smtClean="0"/>
            </a:br>
            <a:r>
              <a:rPr lang="ru-RU" sz="1600" b="1" dirty="0" smtClean="0"/>
              <a:t>	Нижегородская моя земля.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600" b="1" dirty="0" smtClean="0"/>
              <a:t> 	Так процветай в красе своей и силе, </a:t>
            </a:r>
            <a:br>
              <a:rPr lang="ru-RU" sz="1600" b="1" dirty="0" smtClean="0"/>
            </a:br>
            <a:r>
              <a:rPr lang="ru-RU" sz="1600" b="1" dirty="0" smtClean="0"/>
              <a:t>Радушьем добрым сердце веселя, </a:t>
            </a:r>
            <a:br>
              <a:rPr lang="ru-RU" sz="1600" b="1" dirty="0" smtClean="0"/>
            </a:br>
            <a:r>
              <a:rPr lang="ru-RU" sz="1600" b="1" dirty="0" smtClean="0"/>
              <a:t>На благо всем, на славу всей России, </a:t>
            </a:r>
            <a:br>
              <a:rPr lang="ru-RU" sz="1600" b="1" dirty="0" smtClean="0"/>
            </a:br>
            <a:r>
              <a:rPr lang="ru-RU" sz="1600" b="1" dirty="0" smtClean="0"/>
              <a:t>Нижегородская моя земля. </a:t>
            </a:r>
          </a:p>
        </p:txBody>
      </p:sp>
      <p:sp>
        <p:nvSpPr>
          <p:cNvPr id="6148" name="WordArt 4"/>
          <p:cNvSpPr>
            <a:spLocks noChangeArrowheads="1" noChangeShapeType="1" noTextEdit="1"/>
          </p:cNvSpPr>
          <p:nvPr/>
        </p:nvSpPr>
        <p:spPr bwMode="auto">
          <a:xfrm>
            <a:off x="755650" y="260350"/>
            <a:ext cx="7416800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1"/>
                </a:gradFill>
                <a:latin typeface="Arial"/>
                <a:cs typeface="Arial"/>
              </a:rPr>
              <a:t>Гимн Нижегородской области</a:t>
            </a:r>
          </a:p>
        </p:txBody>
      </p:sp>
      <p:sp>
        <p:nvSpPr>
          <p:cNvPr id="6149" name="AutoShape 11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59788" y="6308725"/>
            <a:ext cx="433387" cy="360363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Нижний Новгород. Вид на р.Волгу"/>
          <p:cNvPicPr>
            <a:picLocks noChangeAspect="1" noChangeArrowheads="1"/>
          </p:cNvPicPr>
          <p:nvPr/>
        </p:nvPicPr>
        <p:blipFill>
          <a:blip r:embed="rId2" cstate="print">
            <a:lum bright="34000" contrast="-52000"/>
          </a:blip>
          <a:srcRect/>
          <a:stretch>
            <a:fillRect/>
          </a:stretch>
        </p:blipFill>
        <p:spPr bwMode="auto">
          <a:xfrm>
            <a:off x="0" y="6350"/>
            <a:ext cx="9144000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7"/>
          <p:cNvPicPr>
            <a:picLocks noChangeAspect="1" noChangeArrowheads="1"/>
          </p:cNvPicPr>
          <p:nvPr/>
        </p:nvPicPr>
        <p:blipFill>
          <a:blip r:embed="rId3" cstate="print">
            <a:lum bright="18000" contrast="30000"/>
          </a:blip>
          <a:srcRect b="5167"/>
          <a:stretch>
            <a:fillRect/>
          </a:stretch>
        </p:blipFill>
        <p:spPr bwMode="auto">
          <a:xfrm>
            <a:off x="250825" y="260350"/>
            <a:ext cx="8424863" cy="638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AutoShape 38"/>
          <p:cNvSpPr>
            <a:spLocks noChangeArrowheads="1"/>
          </p:cNvSpPr>
          <p:nvPr/>
        </p:nvSpPr>
        <p:spPr bwMode="auto">
          <a:xfrm>
            <a:off x="3203575" y="3141663"/>
            <a:ext cx="792163" cy="792162"/>
          </a:xfrm>
          <a:prstGeom prst="star16">
            <a:avLst>
              <a:gd name="adj" fmla="val 37500"/>
            </a:avLst>
          </a:prstGeom>
          <a:solidFill>
            <a:srgbClr val="009900">
              <a:alpha val="7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73" name="AutoShape 39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748713" y="6453188"/>
            <a:ext cx="395287" cy="404812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Нижний Новгород. Вид на р.Волгу"/>
          <p:cNvPicPr>
            <a:picLocks noChangeAspect="1" noChangeArrowheads="1"/>
          </p:cNvPicPr>
          <p:nvPr/>
        </p:nvPicPr>
        <p:blipFill>
          <a:blip r:embed="rId2" cstate="print">
            <a:lum bright="34000" contrast="-52000"/>
          </a:blip>
          <a:srcRect/>
          <a:stretch>
            <a:fillRect/>
          </a:stretch>
        </p:blipFill>
        <p:spPr bwMode="auto">
          <a:xfrm>
            <a:off x="0" y="6350"/>
            <a:ext cx="9144000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250825" y="1281113"/>
            <a:ext cx="8675688" cy="423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b="1"/>
              <a:t>История города Нижнего Новгорода начинается в </a:t>
            </a:r>
            <a:r>
              <a:rPr lang="en-US" sz="2800" b="1"/>
              <a:t>1221</a:t>
            </a:r>
            <a:r>
              <a:rPr lang="en-US" b="1"/>
              <a:t> году. </a:t>
            </a:r>
            <a:endParaRPr lang="ru-RU" b="1"/>
          </a:p>
          <a:p>
            <a:r>
              <a:rPr lang="en-US" b="1"/>
              <a:t>Нижний Новгород был основан у места слияния великих русских рек - </a:t>
            </a:r>
            <a:r>
              <a:rPr lang="en-US" sz="2800" b="1"/>
              <a:t>Волги и Оки</a:t>
            </a:r>
            <a:r>
              <a:rPr lang="en-US" b="1"/>
              <a:t> князем Юрием (Георгием) Всеволодовичем в 1221 году как опорный пункт обороны русских границ от мордвы, черемисов и татар.</a:t>
            </a:r>
          </a:p>
          <a:p>
            <a:r>
              <a:rPr lang="en-US" b="1"/>
              <a:t>Город получил название “Нижний” – возможно, потому, что расположен был в “низовских” землях относительно Новгорода Великого, возможно, относительно уже существовавшего в четырех верстах вверх по Оке   “старого городка”,   упоминание о котором сохранялось вплоть до начала 17 века.</a:t>
            </a:r>
          </a:p>
        </p:txBody>
      </p:sp>
      <p:sp>
        <p:nvSpPr>
          <p:cNvPr id="8196" name="WordArt 4"/>
          <p:cNvSpPr>
            <a:spLocks noChangeArrowheads="1" noChangeShapeType="1" noTextEdit="1"/>
          </p:cNvSpPr>
          <p:nvPr/>
        </p:nvSpPr>
        <p:spPr bwMode="auto">
          <a:xfrm>
            <a:off x="755650" y="260350"/>
            <a:ext cx="7416800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1"/>
                </a:gradFill>
                <a:latin typeface="Arial"/>
                <a:cs typeface="Arial"/>
              </a:rPr>
              <a:t>Историческая справка</a:t>
            </a:r>
          </a:p>
        </p:txBody>
      </p:sp>
      <p:sp>
        <p:nvSpPr>
          <p:cNvPr id="8197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748713" y="6453188"/>
            <a:ext cx="395287" cy="404812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198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243888" y="6524625"/>
            <a:ext cx="360362" cy="333375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Нижний Новгород. Вид на р.Волгу"/>
          <p:cNvPicPr>
            <a:picLocks noChangeAspect="1" noChangeArrowheads="1"/>
          </p:cNvPicPr>
          <p:nvPr/>
        </p:nvPicPr>
        <p:blipFill>
          <a:blip r:embed="rId2" cstate="print">
            <a:lum bright="34000" contrast="-52000"/>
          </a:blip>
          <a:srcRect/>
          <a:stretch>
            <a:fillRect/>
          </a:stretch>
        </p:blipFill>
        <p:spPr bwMode="auto">
          <a:xfrm>
            <a:off x="0" y="6350"/>
            <a:ext cx="9144000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395288" y="1471613"/>
            <a:ext cx="8497887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en-US" b="1"/>
              <a:t>Месторасположение города определило его дальнейшую судьбу. После окончания татарского ига Нижний Новгород постоянно упоминается в русских летописях. Была пора, когда Нижний был назван столицей великого княжества, которое просуществовало более полустолетия (1341-1392 гг.) и не уступало Москве и Твери в стремлении главенствовать над Русью. Семнадцать раз за историю города подступали к Нижнему враги и не единожды разоряли его, но город возрождался вновь и вновь. </a:t>
            </a:r>
            <a:endParaRPr lang="ru-RU" b="1"/>
          </a:p>
          <a:p>
            <a:pPr algn="just"/>
            <a:r>
              <a:rPr lang="ru-RU" b="1"/>
              <a:t>С конца XV века на многие десятилетия Нижний становится надежным оплотом Москвы в борьбе за великий речной путь</a:t>
            </a:r>
            <a:r>
              <a:rPr lang="ru-RU"/>
              <a:t>. </a:t>
            </a:r>
            <a:endParaRPr lang="en-US"/>
          </a:p>
        </p:txBody>
      </p:sp>
      <p:sp>
        <p:nvSpPr>
          <p:cNvPr id="9220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04250" y="6237288"/>
            <a:ext cx="395288" cy="404812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Нижний Новгород. Вид на р.Волгу"/>
          <p:cNvPicPr>
            <a:picLocks noChangeAspect="1" noChangeArrowheads="1"/>
          </p:cNvPicPr>
          <p:nvPr/>
        </p:nvPicPr>
        <p:blipFill>
          <a:blip r:embed="rId2" cstate="print">
            <a:lum bright="34000" contrast="-52000"/>
          </a:blip>
          <a:srcRect/>
          <a:stretch>
            <a:fillRect/>
          </a:stretch>
        </p:blipFill>
        <p:spPr bwMode="auto">
          <a:xfrm>
            <a:off x="0" y="6350"/>
            <a:ext cx="9144000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WordArt 4"/>
          <p:cNvSpPr>
            <a:spLocks noChangeArrowheads="1" noChangeShapeType="1" noTextEdit="1"/>
          </p:cNvSpPr>
          <p:nvPr/>
        </p:nvSpPr>
        <p:spPr bwMode="auto">
          <a:xfrm>
            <a:off x="755650" y="260350"/>
            <a:ext cx="7416800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1"/>
                </a:gradFill>
                <a:latin typeface="Arial"/>
                <a:cs typeface="Arial"/>
              </a:rPr>
              <a:t>Первая каменная постройка города</a:t>
            </a:r>
          </a:p>
        </p:txBody>
      </p:sp>
      <p:pic>
        <p:nvPicPr>
          <p:cNvPr id="10244" name="Picture 5" descr="plankr"/>
          <p:cNvPicPr>
            <a:picLocks noChangeAspect="1" noChangeArrowheads="1"/>
          </p:cNvPicPr>
          <p:nvPr/>
        </p:nvPicPr>
        <p:blipFill>
          <a:blip r:embed="rId3" cstate="print">
            <a:lum bright="12000" contrast="42000"/>
          </a:blip>
          <a:srcRect t="4889"/>
          <a:stretch>
            <a:fillRect/>
          </a:stretch>
        </p:blipFill>
        <p:spPr bwMode="auto">
          <a:xfrm>
            <a:off x="3708400" y="1844675"/>
            <a:ext cx="5219700" cy="364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Rectangle 3"/>
          <p:cNvSpPr>
            <a:spLocks noChangeArrowheads="1"/>
          </p:cNvSpPr>
          <p:nvPr/>
        </p:nvSpPr>
        <p:spPr bwMode="auto">
          <a:xfrm>
            <a:off x="0" y="1196975"/>
            <a:ext cx="3744913" cy="520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В конце </a:t>
            </a:r>
            <a:r>
              <a:rPr lang="en-US"/>
              <a:t>XV</a:t>
            </a:r>
            <a:r>
              <a:rPr lang="ru-RU"/>
              <a:t> века в городе возводится </a:t>
            </a:r>
            <a:r>
              <a:rPr lang="ru-RU" b="1"/>
              <a:t>каменный кремль</a:t>
            </a:r>
            <a:r>
              <a:rPr lang="ru-RU"/>
              <a:t>, ставший выдающимся сооружением русского фортификационного искусства. Летом 1509 года в город прибыл зодчий-иноземец Петр Фрязин, а “</a:t>
            </a:r>
            <a:r>
              <a:rPr lang="ru-RU" b="1"/>
              <a:t>сентября в 1 день заложиша Новаград Нижний и делаша стену каменную и стрельницу Дмитровскую”.</a:t>
            </a:r>
            <a:r>
              <a:rPr lang="en-US" b="1"/>
              <a:t> </a:t>
            </a:r>
          </a:p>
        </p:txBody>
      </p:sp>
      <p:pic>
        <p:nvPicPr>
          <p:cNvPr id="10246" name="Picture 6" descr="cla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9338" y="1052513"/>
            <a:ext cx="354330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7" name="AutoShape 7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04250" y="6237288"/>
            <a:ext cx="395288" cy="404812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345</TotalTime>
  <Words>677</Words>
  <Application>Microsoft Office PowerPoint</Application>
  <PresentationFormat>Экран (4:3)</PresentationFormat>
  <Paragraphs>51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Нижний Новгород</dc:title>
  <dc:subject>География</dc:subject>
  <dc:creator>Травина О.Н. Школа № 325</dc:creator>
  <cp:lastModifiedBy>xxx</cp:lastModifiedBy>
  <cp:revision>15</cp:revision>
  <dcterms:created xsi:type="dcterms:W3CDTF">1601-01-01T00:00:00Z</dcterms:created>
  <dcterms:modified xsi:type="dcterms:W3CDTF">2017-05-22T19:20:48Z</dcterms:modified>
</cp:coreProperties>
</file>