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8" r:id="rId2"/>
    <p:sldId id="256" r:id="rId3"/>
    <p:sldId id="282" r:id="rId4"/>
    <p:sldId id="260" r:id="rId5"/>
    <p:sldId id="263" r:id="rId6"/>
    <p:sldId id="268" r:id="rId7"/>
    <p:sldId id="271" r:id="rId8"/>
    <p:sldId id="269" r:id="rId9"/>
    <p:sldId id="276" r:id="rId10"/>
    <p:sldId id="283" r:id="rId11"/>
    <p:sldId id="272" r:id="rId12"/>
    <p:sldId id="274" r:id="rId13"/>
    <p:sldId id="275" r:id="rId14"/>
    <p:sldId id="265" r:id="rId15"/>
    <p:sldId id="278" r:id="rId16"/>
    <p:sldId id="262" r:id="rId17"/>
    <p:sldId id="280"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57" autoAdjust="0"/>
  </p:normalViewPr>
  <p:slideViewPr>
    <p:cSldViewPr>
      <p:cViewPr varScale="1">
        <p:scale>
          <a:sx n="84" d="100"/>
          <a:sy n="84" d="100"/>
        </p:scale>
        <p:origin x="-73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122DF6-6023-44CC-B898-97921071356D}" type="doc">
      <dgm:prSet loTypeId="urn:microsoft.com/office/officeart/2005/8/layout/vList3#1" loCatId="list" qsTypeId="urn:microsoft.com/office/officeart/2005/8/quickstyle/simple1" qsCatId="simple" csTypeId="urn:microsoft.com/office/officeart/2005/8/colors/accent1_2" csCatId="accent1" phldr="1"/>
      <dgm:spPr/>
      <dgm:t>
        <a:bodyPr/>
        <a:lstStyle/>
        <a:p>
          <a:endParaRPr lang="ru-RU"/>
        </a:p>
      </dgm:t>
    </dgm:pt>
    <dgm:pt modelId="{AC87C8C5-870F-40D5-81BA-A194F4531E65}" type="pres">
      <dgm:prSet presAssocID="{FC122DF6-6023-44CC-B898-97921071356D}" presName="linearFlow" presStyleCnt="0">
        <dgm:presLayoutVars>
          <dgm:dir/>
          <dgm:resizeHandles val="exact"/>
        </dgm:presLayoutVars>
      </dgm:prSet>
      <dgm:spPr/>
      <dgm:t>
        <a:bodyPr/>
        <a:lstStyle/>
        <a:p>
          <a:endParaRPr lang="ru-RU"/>
        </a:p>
      </dgm:t>
    </dgm:pt>
  </dgm:ptLst>
  <dgm:cxnLst>
    <dgm:cxn modelId="{09CB6F83-98E0-436F-86DB-96703B8D1D9C}" type="presOf" srcId="{FC122DF6-6023-44CC-B898-97921071356D}" destId="{AC87C8C5-870F-40D5-81BA-A194F4531E65}" srcOrd="0" destOrd="0" presId="urn:microsoft.com/office/officeart/2005/8/layout/vList3#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9B193-3C64-465D-B2A8-6D5EC662AF1D}" type="datetimeFigureOut">
              <a:rPr lang="ru-RU" smtClean="0"/>
              <a:pPr/>
              <a:t>01.01.2002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B94F82-EFE3-41BB-8C9D-4CB7B9D912E7}" type="slidenum">
              <a:rPr lang="ru-RU" smtClean="0"/>
              <a:pPr/>
              <a:t>‹#›</a:t>
            </a:fld>
            <a:endParaRPr lang="ru-RU"/>
          </a:p>
        </p:txBody>
      </p:sp>
    </p:spTree>
    <p:extLst>
      <p:ext uri="{BB962C8B-B14F-4D97-AF65-F5344CB8AC3E}">
        <p14:creationId xmlns:p14="http://schemas.microsoft.com/office/powerpoint/2010/main" xmlns="" val="2282738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calend.ru/holidays/0/0/1412/"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alend.ru/day/7-8/"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На свете нет, пожалуй, более важного и замечательного союза между людьми, чем семейный. Если перефразировать известную английскую пословицу, то можно справедливо заметить, что семья — это крепость. Каждый человек должен стремиться к тому, чтобы по отношению к его семье этот принцип соответствовал истине. Международный день семьи подтверждает огромную важность небольшой ячейки общества для самого общества в его глубинном понимании. Этот праздник отмечается ежегодно 15 мая, и у народов разных стран имеются свои традиции празднования. Однако в чем-то они, безусловно, схожи. В этот день принято поздравлять своих родных, но самое главное — помнить о своей семье не только в праздник, а в любой день без исключений. </a:t>
            </a:r>
          </a:p>
          <a:p>
            <a:r>
              <a:rPr lang="ru-RU" dirty="0" smtClean="0"/>
              <a:t>В 1993 году Генеральная Ассамблея постановила, что начиная с 1994 года 15 мая ежегодно будет отмечаться как Международный день семей.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В районном центре Саракташ Оренбургской области живет самая большая семья в России. Настоятель Свято-Троицкой Обители Милосердия протоирей Николай и его супруга - матушка Галина </a:t>
            </a:r>
            <a:r>
              <a:rPr lang="ru-RU" sz="1200" spc="14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Стремские</a:t>
            </a:r>
            <a:r>
              <a:rPr lang="ru-RU" sz="1200" spc="14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воспитывают 60 приемных детей, взятых из детских домов многих городов России в период с 1992 года по настоящее время. 24 из них усыновлены, остальные находятся под опекой.</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 жизни любого человека встречаются всякие люди, но кто бы ему ни встретился, где бы он не находился, ему всегда будет тепло и радостно на душе от того, что где-то в родной стороне у него есть дом, семья, Человеку гораздо легче живется со знанием того, что где-то его любят и ждут самые близкие и родные люди, что есть семья, где его всегда примут, всегда поймут, простят к окажут любую помощь.</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 гарант того, что человек не будет одинок. Человеческий мир не совсем совершенен, но каждый знает, что добрая и теплая атмосфера семьи способна творить чудеса, помогает скрасить не самые лучшие моменты, которые встречаются в жизни каждого, а счастье, разделенное вместе с семьей, с любимыми родственниками, будет еще больше, еще сильнее. Поздравляем все семьи с праздником и желаем, чтобы все были вместе, не расставались, не ссорились, жили дружно и счастливо! Постарайтесь сделать это так!</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дана каждому из нас с рождения в качестве защиты от окружающего зла, от плохих людей, как помощь для того, чтобы было легче справляться с жизненными невзгодами, потому что только близкий и родной человек искренне и от всего сердца может «взять» на себя часть боли и обиды, успокоить, утешить. Семья придает уверенность в завтрашнем дне: вот почему каждый человек должен беречь и заботиться о своих близких людях. Человек живет семьей, а значит, в ней должен быть достаток, а все члены семьи должны любить и уважать друг друга, и тогда счастье их обеспечено! Поздравляем всех с Днем семьи и желаем всем семьям всего самого доброго: здоровья родных и близких, семейного счастья!</a:t>
            </a:r>
          </a:p>
          <a:p>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13</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Мы поздравляем всех с наступающим Международным днем семьи! Любите своих близких и родных и берегите свои семьи.</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14</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a:bodyPr>
          <a:lstStyle/>
          <a:p>
            <a:r>
              <a:rPr lang="ru-RU" dirty="0" smtClean="0"/>
              <a:t>В 2009 году по данным Росстата в России зафиксировано более 1 млн. 200 тыс. браков.</a:t>
            </a:r>
            <a:r>
              <a:rPr lang="ru-RU" baseline="0" dirty="0" smtClean="0"/>
              <a:t> </a:t>
            </a:r>
            <a:r>
              <a:rPr lang="ru-RU" dirty="0" smtClean="0"/>
              <a:t>Прирост количества браков относительно 2008 года составляет </a:t>
            </a:r>
            <a:r>
              <a:rPr lang="ru-RU" b="0" dirty="0" smtClean="0"/>
              <a:t>10% </a:t>
            </a:r>
            <a:r>
              <a:rPr lang="ru-RU" dirty="0" smtClean="0"/>
              <a:t>. Самым активным возрастом для заключения браков является период от 25 до 34 лет. В это время совершается практически половина всех браков. </a:t>
            </a:r>
          </a:p>
          <a:p>
            <a:r>
              <a:rPr lang="ru-RU" dirty="0" smtClean="0"/>
              <a:t>В 2008 году Москва установила своеобразный рекорд. Если в 2007 году жители столицы создали семью с гражданами 102 стран, то в 2008 уже с гражданами 106 стран. Среди государств дальнего зарубежья лидируют Турция, Германия, США, Израиль и Великобритания. </a:t>
            </a:r>
          </a:p>
          <a:p>
            <a:r>
              <a:rPr lang="ru-RU" dirty="0" smtClean="0"/>
              <a:t>Что касается разводов, то в целом по стране цифра, к сожалению, упорно растет. Соотношение между браками и разводами находится в </a:t>
            </a:r>
            <a:r>
              <a:rPr lang="ru-RU" b="0" dirty="0" smtClean="0"/>
              <a:t>пределах 70</a:t>
            </a:r>
            <a:r>
              <a:rPr lang="ru-RU" b="0" baseline="0" dirty="0" smtClean="0"/>
              <a:t> - </a:t>
            </a:r>
            <a:r>
              <a:rPr lang="ru-RU" b="0" dirty="0" smtClean="0"/>
              <a:t>80%. </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15</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47500" lnSpcReduction="20000"/>
          </a:bodyPr>
          <a:lstStyle/>
          <a:p>
            <a:pPr algn="l"/>
            <a:r>
              <a:rPr lang="ru-RU" b="0" dirty="0" smtClean="0"/>
              <a:t>Мы</a:t>
            </a:r>
            <a:r>
              <a:rPr lang="ru-RU" b="0" baseline="0" dirty="0" smtClean="0"/>
              <a:t> хотим Вам напомнить, </a:t>
            </a:r>
            <a:r>
              <a:rPr lang="ru-RU" b="0" dirty="0" smtClean="0"/>
              <a:t>свадебные годовщины по годам свадеб.</a:t>
            </a:r>
            <a:r>
              <a:rPr lang="ru-RU" b="0" baseline="0" dirty="0" smtClean="0"/>
              <a:t> Поздравьте своих родных, родителей, друзей….</a:t>
            </a:r>
            <a:endParaRPr lang="ru-RU" b="0" dirty="0" smtClean="0"/>
          </a:p>
          <a:p>
            <a:r>
              <a:rPr lang="ru-RU" b="1" dirty="0" smtClean="0"/>
              <a:t>0 лет свадьбы - Зеленая свадьба. </a:t>
            </a:r>
            <a:r>
              <a:rPr lang="ru-RU" dirty="0" smtClean="0"/>
              <a:t>Первый день свадьбы и весь первый год совместной жизни после. Название символизирует юность, чистоту и свежесть.</a:t>
            </a:r>
          </a:p>
          <a:p>
            <a:r>
              <a:rPr lang="ru-RU" b="1" dirty="0" smtClean="0"/>
              <a:t>1 год свадьбы - Ситцевая свадьба. </a:t>
            </a:r>
            <a:r>
              <a:rPr lang="ru-RU" dirty="0" smtClean="0"/>
              <a:t>Через 1 год совместной жизни молодожены отмечают ситцевую (марлевую) свадьбу.</a:t>
            </a:r>
          </a:p>
          <a:p>
            <a:r>
              <a:rPr lang="ru-RU" b="1" dirty="0" smtClean="0"/>
              <a:t>2 года - Бумажная свадьба. </a:t>
            </a:r>
            <a:r>
              <a:rPr lang="ru-RU" dirty="0" smtClean="0"/>
              <a:t>Название этой годовщины отражает трудности, подстерегающие молодых на втором году брака.</a:t>
            </a:r>
          </a:p>
          <a:p>
            <a:r>
              <a:rPr lang="ru-RU" b="1" dirty="0" smtClean="0"/>
              <a:t>3 года - Кожаная свадьба. </a:t>
            </a:r>
            <a:r>
              <a:rPr lang="ru-RU" dirty="0" smtClean="0"/>
              <a:t>Отношения уже прочнее "бумажных", поэтому  их не порвать так легко. Муж и жена научились гибкому подходу.</a:t>
            </a:r>
          </a:p>
          <a:p>
            <a:r>
              <a:rPr lang="ru-RU" b="1" dirty="0" smtClean="0"/>
              <a:t>4 года - Льняная свадьба. </a:t>
            </a:r>
            <a:r>
              <a:rPr lang="ru-RU" dirty="0" smtClean="0"/>
              <a:t>Она же  - Восковая свадьба. В семье правят уже не только эмоции, но и забота о материальном благополучии.</a:t>
            </a:r>
          </a:p>
          <a:p>
            <a:r>
              <a:rPr lang="ru-RU" b="1" dirty="0" smtClean="0"/>
              <a:t>5 лет - Деревянная свадьба. </a:t>
            </a:r>
            <a:r>
              <a:rPr lang="ru-RU" dirty="0" smtClean="0"/>
              <a:t>Первый крупный семейный юбилей. Семья со "стажем" в 5 лет это как деревянный дом - уже основательный, но.</a:t>
            </a:r>
          </a:p>
          <a:p>
            <a:r>
              <a:rPr lang="ru-RU" b="1" dirty="0" smtClean="0"/>
              <a:t>6 лет  - Чугунная свадьба. </a:t>
            </a:r>
            <a:r>
              <a:rPr lang="ru-RU" dirty="0" smtClean="0"/>
              <a:t>Название первой "металлической" свадьбы. Отношения уже прочны, как металл, но чугун металл очень хрупкий.</a:t>
            </a:r>
          </a:p>
          <a:p>
            <a:r>
              <a:rPr lang="ru-RU" b="1" dirty="0" smtClean="0"/>
              <a:t>6,5 лет - Цинковая свадьба. </a:t>
            </a:r>
            <a:r>
              <a:rPr lang="ru-RU" dirty="0" smtClean="0"/>
              <a:t>Таково название первой из неполных годовщин свадеб. Этот странный "юбилей на ровном месте" можно объяснить только желанием устроить себе маленький праздник в будний день:)</a:t>
            </a:r>
          </a:p>
          <a:p>
            <a:r>
              <a:rPr lang="ru-RU" b="1" dirty="0" smtClean="0"/>
              <a:t>7 лет - Медная свадьба (или шерстяная свадьба). </a:t>
            </a:r>
            <a:r>
              <a:rPr lang="ru-RU" dirty="0" smtClean="0"/>
              <a:t>Название годовщины соотносит статус семьи со статусом металла - он уже "ценный", но ещё не "благородный". </a:t>
            </a:r>
          </a:p>
          <a:p>
            <a:r>
              <a:rPr lang="ru-RU" b="1" dirty="0" smtClean="0"/>
              <a:t>8 лет - Жестяная свадьба. </a:t>
            </a:r>
            <a:r>
              <a:rPr lang="ru-RU" dirty="0" smtClean="0"/>
              <a:t>Утверждают, что на 8 год после свадьбы обновляются отношения, и это символизирует сверкающая  жесть.</a:t>
            </a:r>
          </a:p>
          <a:p>
            <a:r>
              <a:rPr lang="ru-RU" b="1" dirty="0" smtClean="0"/>
              <a:t>9 лет - Фаянсовая свадьба. </a:t>
            </a:r>
            <a:r>
              <a:rPr lang="ru-RU" dirty="0" smtClean="0"/>
              <a:t>У названия 9 годовщины свадьбы есть разные толкования. По одной версии, речь идёт о хрупкости отношений.</a:t>
            </a:r>
          </a:p>
          <a:p>
            <a:r>
              <a:rPr lang="ru-RU" b="1" dirty="0" smtClean="0"/>
              <a:t>10 лет - Розовая свадьба (или оловянная свадьба). </a:t>
            </a:r>
            <a:r>
              <a:rPr lang="ru-RU" dirty="0" smtClean="0"/>
              <a:t>Первая "круглая" семейная дата, её отмечают со всем размахом. В гости зовут всех, кого приглашали на свадьбу.</a:t>
            </a:r>
          </a:p>
          <a:p>
            <a:r>
              <a:rPr lang="ru-RU" b="1" dirty="0" smtClean="0"/>
              <a:t>11 лет - Стальная свадьба. </a:t>
            </a:r>
            <a:r>
              <a:rPr lang="ru-RU" dirty="0" smtClean="0"/>
              <a:t>Годовщина 11 лет свадьбы - отсчёт нового десятилетия семейных отношений, которые закалились, как сталь.</a:t>
            </a:r>
          </a:p>
          <a:p>
            <a:r>
              <a:rPr lang="ru-RU" b="1" dirty="0" smtClean="0"/>
              <a:t>12,5 лет - Никелевая свадьба. </a:t>
            </a:r>
            <a:r>
              <a:rPr lang="ru-RU" dirty="0" smtClean="0"/>
              <a:t>Вторая "неполная" годовщина свадьбы, однако, вполне возможно отпраздновать её и на полгода раньше.</a:t>
            </a:r>
          </a:p>
          <a:p>
            <a:r>
              <a:rPr lang="ru-RU" b="1" dirty="0" smtClean="0"/>
              <a:t>13 лет - Ландышевая свадьба. </a:t>
            </a:r>
            <a:r>
              <a:rPr lang="ru-RU" dirty="0" smtClean="0"/>
              <a:t>Как бы в порядке компенсации за "несчастливое" число - очень романтичное название:) Другое название – кружевная.</a:t>
            </a:r>
          </a:p>
          <a:p>
            <a:r>
              <a:rPr lang="ru-RU" b="1" dirty="0" smtClean="0"/>
              <a:t>14 лет - Агатовая свадьба. </a:t>
            </a:r>
            <a:r>
              <a:rPr lang="ru-RU" dirty="0" smtClean="0"/>
              <a:t>Ценность семьи растет. Первая из свадебных годовщин, названия которых связаны с драгоценными камнями.</a:t>
            </a:r>
          </a:p>
          <a:p>
            <a:r>
              <a:rPr lang="ru-RU" b="1" dirty="0" smtClean="0"/>
              <a:t>15 лет - Стеклянная свадьба. </a:t>
            </a:r>
            <a:r>
              <a:rPr lang="ru-RU" dirty="0" smtClean="0"/>
              <a:t>У названия 15-й годовщины свадьбы толкование простое. Чистота и прозрачность стекла.</a:t>
            </a:r>
          </a:p>
          <a:p>
            <a:r>
              <a:rPr lang="ru-RU" b="1" dirty="0" smtClean="0"/>
              <a:t> 16 лет и 17 лет - не отмечается. </a:t>
            </a:r>
            <a:r>
              <a:rPr lang="ru-RU" dirty="0" smtClean="0"/>
              <a:t>Названия 16 и 17 годовщин в серьёзных источниках не указаны. По-видимому, традиционно они не отмечаются. </a:t>
            </a:r>
          </a:p>
          <a:p>
            <a:r>
              <a:rPr lang="ru-RU" b="1" dirty="0" smtClean="0"/>
              <a:t>18 лет - Бирюзовая свадьба. </a:t>
            </a:r>
            <a:r>
              <a:rPr lang="ru-RU" dirty="0" smtClean="0"/>
              <a:t>Часто 18 годовщина свадьбы совпадает с совершеннолетием первенца. Яркость бирюзы - символ окончания сложных и кризисных ситуаций, связанных с взрослением сына или дочери; семейные отношения должны "заиграть" новым светом. </a:t>
            </a:r>
          </a:p>
          <a:p>
            <a:r>
              <a:rPr lang="ru-RU" b="1" dirty="0" smtClean="0"/>
              <a:t>19 лет - не отмечается. </a:t>
            </a:r>
          </a:p>
          <a:p>
            <a:r>
              <a:rPr lang="ru-RU" b="1" dirty="0" smtClean="0"/>
              <a:t>20 лет - Фарфоровая свадьба. </a:t>
            </a:r>
            <a:r>
              <a:rPr lang="ru-RU" dirty="0" smtClean="0"/>
              <a:t>Важная круглая дата семьи. Считается, что за 20 лет со дня свадьбы вся подаренная к свадьбе посуда разбилась.</a:t>
            </a:r>
          </a:p>
          <a:p>
            <a:r>
              <a:rPr lang="ru-RU" b="1" dirty="0" smtClean="0"/>
              <a:t>21 год - Опаловая свадьба </a:t>
            </a:r>
            <a:br>
              <a:rPr lang="ru-RU" b="1" dirty="0" smtClean="0"/>
            </a:br>
            <a:r>
              <a:rPr lang="ru-RU" b="1" dirty="0" smtClean="0"/>
              <a:t>22 года - Бронзовая свадьба </a:t>
            </a:r>
            <a:br>
              <a:rPr lang="ru-RU" b="1" dirty="0" smtClean="0"/>
            </a:br>
            <a:r>
              <a:rPr lang="ru-RU" b="1" dirty="0" smtClean="0"/>
              <a:t>23 года - Берилловая свадьба </a:t>
            </a:r>
            <a:br>
              <a:rPr lang="ru-RU" b="1" dirty="0" smtClean="0"/>
            </a:br>
            <a:r>
              <a:rPr lang="ru-RU" b="1" dirty="0" smtClean="0"/>
              <a:t>24 годовщина - Атласная свадьба. </a:t>
            </a:r>
            <a:r>
              <a:rPr lang="ru-RU" dirty="0" smtClean="0"/>
              <a:t>Сведений о перечисленных выше свадебных юбилеях практически нет, кроме, собственно, названий свадеб. </a:t>
            </a:r>
          </a:p>
          <a:p>
            <a:r>
              <a:rPr lang="ru-RU" b="1" dirty="0" smtClean="0"/>
              <a:t>25 лет - Серебряная свадьба. </a:t>
            </a:r>
            <a:r>
              <a:rPr lang="ru-RU" dirty="0" smtClean="0"/>
              <a:t>Да, это первый знаменитый юбилей свадьбы. "Серебряные свадьбы, негаснущий костёр" - даже песня сложена.</a:t>
            </a:r>
          </a:p>
          <a:p>
            <a:r>
              <a:rPr lang="ru-RU" b="1" dirty="0" smtClean="0"/>
              <a:t>26 лет - Нефритовая свадьба </a:t>
            </a:r>
          </a:p>
          <a:p>
            <a:r>
              <a:rPr lang="ru-RU" b="1" dirty="0" smtClean="0"/>
              <a:t>27 лет - Свадьба красного дерева </a:t>
            </a:r>
          </a:p>
          <a:p>
            <a:r>
              <a:rPr lang="ru-RU" b="1" dirty="0" smtClean="0"/>
              <a:t>28 годовщина - не отмечается </a:t>
            </a:r>
          </a:p>
          <a:p>
            <a:r>
              <a:rPr lang="ru-RU" b="1" dirty="0" smtClean="0"/>
              <a:t>29 лет со дня - Бархатная свадьба</a:t>
            </a:r>
          </a:p>
          <a:p>
            <a:r>
              <a:rPr lang="ru-RU" b="1" dirty="0" smtClean="0"/>
              <a:t>30 лет - Жемчужная свадьба. </a:t>
            </a:r>
            <a:r>
              <a:rPr lang="ru-RU" dirty="0" smtClean="0"/>
              <a:t>Следующий крупный юбилей свадьбы. Название свадьбы - символ чистых и  безупречных отношений в семье.</a:t>
            </a:r>
          </a:p>
          <a:p>
            <a:r>
              <a:rPr lang="ru-RU" b="1" dirty="0" smtClean="0"/>
              <a:t>31 год - Смуглая свадьба </a:t>
            </a:r>
          </a:p>
          <a:p>
            <a:r>
              <a:rPr lang="ru-RU" b="1" dirty="0" smtClean="0"/>
              <a:t>32 и 33года - не отмечается</a:t>
            </a:r>
          </a:p>
          <a:p>
            <a:r>
              <a:rPr lang="ru-RU" b="1" dirty="0" smtClean="0"/>
              <a:t>34 годовщина - Янтарная свадьба</a:t>
            </a:r>
          </a:p>
          <a:p>
            <a:r>
              <a:rPr lang="ru-RU" b="1" dirty="0" smtClean="0"/>
              <a:t>35 лет - Коралловая свадьба (полотняная свадьба). </a:t>
            </a:r>
            <a:r>
              <a:rPr lang="ru-RU" dirty="0" smtClean="0"/>
              <a:t>Ещё одно двойное название юбилея свадьбы. По одной версии, кораллы - символ долголетия, по другой.</a:t>
            </a:r>
          </a:p>
          <a:p>
            <a:r>
              <a:rPr lang="ru-RU" b="1" dirty="0" smtClean="0"/>
              <a:t>36 лет - не отмечается </a:t>
            </a:r>
          </a:p>
          <a:p>
            <a:r>
              <a:rPr lang="ru-RU" b="1" dirty="0" smtClean="0"/>
              <a:t>37 лет - Муслиновая свадьба</a:t>
            </a:r>
          </a:p>
          <a:p>
            <a:r>
              <a:rPr lang="ru-RU" b="1" dirty="0" smtClean="0"/>
              <a:t>37,5 лет - Алюминиевый юбилей. </a:t>
            </a:r>
            <a:r>
              <a:rPr lang="ru-RU" dirty="0" smtClean="0"/>
              <a:t>Второй "половинчатый" юбилей свадьбы, который, притом, известен больше, чем предшествующее "целое" название свадьбы. Может быть, потому, что само название этого свадебного юбилея символизирует легкость и прочность семейных отношений. </a:t>
            </a:r>
          </a:p>
          <a:p>
            <a:r>
              <a:rPr lang="ru-RU" b="1" dirty="0" smtClean="0"/>
              <a:t>38 лет. Ртутная свадьба.  </a:t>
            </a:r>
          </a:p>
          <a:p>
            <a:r>
              <a:rPr lang="ru-RU" b="1" dirty="0" smtClean="0"/>
              <a:t>39 лет. Креповая свадьба. </a:t>
            </a:r>
          </a:p>
          <a:p>
            <a:r>
              <a:rPr lang="ru-RU" b="1" dirty="0" smtClean="0"/>
              <a:t>Юбилей 40 лет - Рубиновая свадьба. </a:t>
            </a:r>
            <a:r>
              <a:rPr lang="ru-RU" dirty="0" smtClean="0"/>
              <a:t>С рубиновой свадьбой поздравляют на сорокалетний юбилей супружества. Название свадьбы - от драгоценного камня рубина, который является символом любви и огня. Его цвет - </a:t>
            </a:r>
            <a:r>
              <a:rPr lang="ru-RU" dirty="0" err="1" smtClean="0"/>
              <a:t>цвет</a:t>
            </a:r>
            <a:r>
              <a:rPr lang="ru-RU" dirty="0" smtClean="0"/>
              <a:t> крови, а значит, и отношения между супругами "кровные". Муж и жена могут в ознаменование рубинового свадебного юбилея инкрустировать рубин в обручальные кольца. По твердости рубин похож на алмаз, и считается, что  никакие испытания уже не могут расколоть семью.</a:t>
            </a:r>
            <a:br>
              <a:rPr lang="ru-RU" dirty="0" smtClean="0"/>
            </a:br>
            <a:r>
              <a:rPr lang="ru-RU" b="1" dirty="0" smtClean="0"/>
              <a:t>41-43 годовщины - не отмечаются </a:t>
            </a:r>
          </a:p>
          <a:p>
            <a:r>
              <a:rPr lang="ru-RU" b="1" dirty="0" smtClean="0"/>
              <a:t>44 года - Топазовая свадьба</a:t>
            </a:r>
          </a:p>
          <a:p>
            <a:r>
              <a:rPr lang="ru-RU" b="1" dirty="0" smtClean="0"/>
              <a:t>45-летний юбилей - Сапфировая (Алая) свадьба. </a:t>
            </a:r>
            <a:r>
              <a:rPr lang="ru-RU" dirty="0" smtClean="0"/>
              <a:t>Очередное  "ювелирное" название свадьбы, но не без смысла. Годы велят подумать о здоровье, а сапфир, по поверьям, камень-целитель,  избавляющий от тяжелых дум, освежающий чувства, придающий силы для борьбы с усталостью и болезнями. </a:t>
            </a:r>
          </a:p>
          <a:p>
            <a:r>
              <a:rPr lang="ru-RU" b="1" dirty="0" smtClean="0"/>
              <a:t>46 лет - Лавандовая свадьба. </a:t>
            </a:r>
            <a:r>
              <a:rPr lang="ru-RU" dirty="0" smtClean="0"/>
              <a:t>Очень трогательное название свадьбы и трогательная символика свадебного юбилея. Этот день символизирует нежность и доброту и долговечность супружеских отношений. Растение южное, но если есть возможность, хорошо подарить друг другу на лавандовый юбилей свадьбы хотя бы сухие цветы или листья этого растения, которое способно сохранять свой нежный запах много лет. </a:t>
            </a:r>
          </a:p>
          <a:p>
            <a:r>
              <a:rPr lang="ru-RU" b="1" dirty="0" smtClean="0"/>
              <a:t>47 лет - Кашемировая свадьба. </a:t>
            </a:r>
          </a:p>
          <a:p>
            <a:r>
              <a:rPr lang="ru-RU" b="1" dirty="0" smtClean="0"/>
              <a:t>48 годовщина - Аметистовая свадьба. </a:t>
            </a:r>
          </a:p>
          <a:p>
            <a:r>
              <a:rPr lang="ru-RU" b="1" dirty="0" smtClean="0"/>
              <a:t>49 лет со дня свадьбы - Кедровая свадьба. </a:t>
            </a:r>
          </a:p>
          <a:p>
            <a:r>
              <a:rPr lang="ru-RU" b="1" dirty="0" smtClean="0"/>
              <a:t>50 лет свадьбы - ЗОЛОТАЯ СВАДЬБА. </a:t>
            </a:r>
            <a:r>
              <a:rPr lang="ru-RU" dirty="0" smtClean="0"/>
              <a:t>Пятидесятилетний юбилей свадьбы (золотая свадьба) - самый знаменательный свадебный юбилей. </a:t>
            </a:r>
          </a:p>
          <a:p>
            <a:r>
              <a:rPr lang="ru-RU" b="1" dirty="0" smtClean="0"/>
              <a:t>51-54 года - не отмечаются </a:t>
            </a:r>
          </a:p>
          <a:p>
            <a:r>
              <a:rPr lang="ru-RU" b="1" dirty="0" smtClean="0"/>
              <a:t>55 лет свадьбы - Изумрудная свадьба. </a:t>
            </a:r>
            <a:r>
              <a:rPr lang="ru-RU" dirty="0" smtClean="0"/>
              <a:t>Название свадьбы связано с изумрудом - камнем зелёного цвета, символизирующим вечность жизни. Пожелание к юбилею свадьбы соответствующее - жить, любить и никогда не стареть.</a:t>
            </a:r>
          </a:p>
          <a:p>
            <a:r>
              <a:rPr lang="ru-RU" b="1" dirty="0" smtClean="0"/>
              <a:t>56-59 годовщины - не отмечаются. </a:t>
            </a:r>
          </a:p>
          <a:p>
            <a:r>
              <a:rPr lang="ru-RU" b="1" dirty="0" smtClean="0"/>
              <a:t>60-летний юбилей - Бриллиантовая (платиновая) свадьба. </a:t>
            </a:r>
            <a:r>
              <a:rPr lang="ru-RU" b="1" baseline="0" dirty="0" smtClean="0"/>
              <a:t> </a:t>
            </a:r>
            <a:r>
              <a:rPr lang="ru-RU" dirty="0" smtClean="0"/>
              <a:t>Название свадьбы прозрачно, как бриллиант:) Муж и жена прожили вместе 60 лет, устояв перед бурями судьбы как самый твёрдый камень - алмаз. А ограненный алмаз и носит название бриллиант. Это означает, что уже никто и ничто не в силах расторгнуть столь длительный брак. Муж дарит жене украшения с бриллиантом. Гости, чтобы не входить в чрезмерные расходы, дарят хрусталь.</a:t>
            </a:r>
          </a:p>
          <a:p>
            <a:r>
              <a:rPr lang="ru-RU" b="1" dirty="0" smtClean="0"/>
              <a:t>61-64 свадебные годовщины - не отмечаются. </a:t>
            </a:r>
          </a:p>
          <a:p>
            <a:r>
              <a:rPr lang="ru-RU" b="1" dirty="0" smtClean="0"/>
              <a:t>65 юбилей свадьбы - Железная свадьба.  </a:t>
            </a:r>
            <a:r>
              <a:rPr lang="ru-RU" dirty="0" smtClean="0"/>
              <a:t>Название свадьбы в очередной раз символизирует крепость брака.</a:t>
            </a:r>
          </a:p>
          <a:p>
            <a:r>
              <a:rPr lang="ru-RU" b="1" dirty="0" smtClean="0"/>
              <a:t>66-67 лет свадьбы - не отмечаются. </a:t>
            </a:r>
          </a:p>
          <a:p>
            <a:r>
              <a:rPr lang="ru-RU" b="1" dirty="0" smtClean="0"/>
              <a:t>67,5 годовщина - Каменная свадьба.  </a:t>
            </a:r>
            <a:r>
              <a:rPr lang="ru-RU" dirty="0" smtClean="0"/>
              <a:t>Название свадьбы снова подтверждает, что отношения мужа и жены - как скала в бушующем океане жизни.</a:t>
            </a:r>
          </a:p>
          <a:p>
            <a:r>
              <a:rPr lang="ru-RU" b="1" dirty="0" smtClean="0"/>
              <a:t>68-69 годовщины - не отмечаются. </a:t>
            </a:r>
          </a:p>
          <a:p>
            <a:r>
              <a:rPr lang="ru-RU" b="1" dirty="0" smtClean="0"/>
              <a:t>70 лет юбилей свадьбы - Благодатная (благодарная) свадьба. </a:t>
            </a:r>
            <a:r>
              <a:rPr lang="ru-RU" dirty="0" smtClean="0"/>
              <a:t>Тот свадебный юбилей, когда бросают взгляд в прошлое и понимают - любовь, посланная небом - это благодать и истинное счастье. И благодарят Бога за это. В этот день дети и внуки дарят юбилярам всё, что те пожелают. </a:t>
            </a:r>
          </a:p>
          <a:p>
            <a:r>
              <a:rPr lang="ru-RU" b="1" dirty="0" smtClean="0"/>
              <a:t>75 лет свадьбы - Коронная свадьба. </a:t>
            </a:r>
            <a:r>
              <a:rPr lang="ru-RU" dirty="0" smtClean="0"/>
              <a:t>Название означает, что юбилей свадьбы венчает семейную жизнь.</a:t>
            </a:r>
          </a:p>
          <a:p>
            <a:r>
              <a:rPr lang="ru-RU" b="1" dirty="0" smtClean="0"/>
              <a:t>80 лет свадьбы - Дубовая свадьба.  </a:t>
            </a:r>
            <a:r>
              <a:rPr lang="ru-RU" dirty="0" smtClean="0"/>
              <a:t>Дуб - символ долголетия, название свадьбы очевидно.</a:t>
            </a:r>
          </a:p>
          <a:p>
            <a:r>
              <a:rPr lang="ru-RU" b="1" dirty="0" smtClean="0"/>
              <a:t>100 юбилей свадьбы - Красная свадьба. </a:t>
            </a:r>
            <a:r>
              <a:rPr lang="ru-RU" dirty="0" smtClean="0"/>
              <a:t>Этот свадебный юбилей праздновался, кажется, всего 1 раз - в семье долгожителей </a:t>
            </a:r>
            <a:r>
              <a:rPr lang="ru-RU" dirty="0" err="1" smtClean="0"/>
              <a:t>Агаевых</a:t>
            </a:r>
            <a:r>
              <a:rPr lang="ru-RU" dirty="0" smtClean="0"/>
              <a:t>. Они же и дали это название юбилея свадьбы. </a:t>
            </a:r>
          </a:p>
          <a:p>
            <a:r>
              <a:rPr lang="ru-RU" dirty="0" smtClean="0"/>
              <a:t>Желаем всем дожить до 100-летнего юбилея !</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16</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И хотелось бы закончить стихотворением:</a:t>
            </a:r>
          </a:p>
          <a:p>
            <a:r>
              <a:rPr lang="ru-RU" sz="1200" kern="1200" dirty="0" smtClean="0">
                <a:solidFill>
                  <a:schemeClr val="tx1"/>
                </a:solidFill>
                <a:latin typeface="+mn-lt"/>
                <a:ea typeface="+mn-ea"/>
                <a:cs typeface="+mn-cs"/>
              </a:rPr>
              <a:t>Пусть будет так:</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семье — любовь,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работе — уваженье.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Успехов, радости, труда</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чуточку терпения!</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Желаем в доме всё иметь,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Желаем в жизни все успеть,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Здоровье, бодрость сохранить</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много-много лет прожить!</a:t>
            </a:r>
          </a:p>
          <a:p>
            <a:r>
              <a:rPr lang="ru-RU" sz="1200" kern="1200" dirty="0" smtClean="0">
                <a:solidFill>
                  <a:schemeClr val="tx1"/>
                </a:solidFill>
                <a:latin typeface="+mn-lt"/>
                <a:ea typeface="+mn-ea"/>
                <a:cs typeface="+mn-cs"/>
              </a:rPr>
              <a:t>Благодарю за внимание.</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Презентация «</a:t>
            </a:r>
            <a:r>
              <a:rPr lang="ru-RU" sz="1200" b="0" spc="50" dirty="0" smtClean="0">
                <a:ln w="11430"/>
                <a:solidFill>
                  <a:srgbClr val="FF0000"/>
                </a:solidFill>
                <a:effectLst>
                  <a:outerShdw blurRad="76200" dist="50800" dir="5400000" algn="tl" rotWithShape="0">
                    <a:srgbClr val="000000">
                      <a:alpha val="65000"/>
                    </a:srgbClr>
                  </a:outerShdw>
                </a:effectLst>
              </a:rPr>
              <a:t>День семьи, любви и верности</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посвящена праздникам «</a:t>
            </a:r>
            <a:r>
              <a:rPr lang="ru-RU" dirty="0" smtClean="0"/>
              <a:t>15 мая - Международный день семьи</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«8 июня - </a:t>
            </a:r>
            <a:r>
              <a:rPr lang="ru-RU" sz="1200" kern="1200" dirty="0" smtClean="0">
                <a:solidFill>
                  <a:schemeClr val="tx1"/>
                </a:solidFill>
                <a:latin typeface="+mn-lt"/>
                <a:ea typeface="+mn-ea"/>
                <a:cs typeface="+mn-cs"/>
              </a:rPr>
              <a:t>Всероссийский день семьи, любви и верности Всероссийский день семьи, любви и верности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b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dirty="0" smtClean="0"/>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Семья! Именно с нее начинается жизнь человека, именно здесь происходит познание любви и уважения, радости и добра, именно в семье нас учат общению с окружающим миром, именно здесь складываются традиции и передаются из поколения в поколение.</a:t>
            </a:r>
            <a:br>
              <a:rPr lang="ru-RU" dirty="0" smtClean="0"/>
            </a:br>
            <a:r>
              <a:rPr lang="ru-RU" dirty="0" smtClean="0"/>
              <a:t>Во все времена по отношению государства к семье, по положению семьи в обществе судили о развитии страны.</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Мудрость, накопленная в народе веками, выражается в пословицах, поговорках. Особенно много таких народных изречений на тему семьи, брака, взаимоотношений между мужем и женой. То, что проверено временем, нельзя отрицать или забывать, а стоит прислушаться, понять и может быть применить в своей жизни. Пословицы и поговорки составлялись не одним человеком, они слагались поколениями, выверяя и выделяя самое ценное и главное. Почему нам в детстве говорят. чтобы мы слушались старших, что наши бабушки и дедушки, умудренные жизненным опытом, могут подсказать более юному поколению как поступить лучше в той или иной ситуации, какую выбрать правильную жизненную дорогу или найти своего суженого (суженую). Поэтому советуем прочитать эти пословицы и поговорки тем, кто собирается вступить в брак или уже создал семью, набраться мудрости наших предков. </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 семьи начинается жизнь человека, здесь происходит формирование его как гражданина. </a:t>
            </a:r>
            <a:r>
              <a:rPr lang="ru-RU" b="0" dirty="0" smtClean="0"/>
              <a:t>Семья — источник любви, уважения, солидарности и привязанности, то, на чем строится любое цивилизованное общество, без чего не может существовать </a:t>
            </a:r>
            <a:r>
              <a:rPr lang="ru-RU" dirty="0" smtClean="0"/>
              <a:t>человек. Благополучие семьи — вот мерило развития и прогресса страны.</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kern="1200" dirty="0" smtClean="0">
                <a:solidFill>
                  <a:schemeClr val="tx1"/>
                </a:solidFill>
                <a:latin typeface="+mn-lt"/>
                <a:ea typeface="+mn-ea"/>
                <a:cs typeface="+mn-cs"/>
              </a:rPr>
              <a:t>Символично, что Всероссийский день семьи, любви и верности впервые отмечался в 2008 году, который был объявлен годом семьи.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Этот праздник в России учрежден по инициативе депутатов Государственной Думы. Интересно, что инициатива празднования Дня семьи поддержана всеми традиционными религиозными организациями России — ведь идея празднования Дня семьи, любви и верности не имеет конфессиональных границ. В каждой религии есть примеры семейной верности и любви.</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Идея праздника возникла несколько лет назад у жителей города Мурома (Владимирской области), где покоятся мощи святых супругов </a:t>
            </a:r>
            <a:r>
              <a:rPr lang="ru-RU" sz="1200" kern="1200" dirty="0" smtClean="0">
                <a:solidFill>
                  <a:schemeClr val="tx1"/>
                </a:solidFill>
                <a:latin typeface="+mn-lt"/>
                <a:ea typeface="+mn-ea"/>
                <a:cs typeface="+mn-cs"/>
                <a:hlinkClick r:id="rId3"/>
              </a:rPr>
              <a:t>Петра и </a:t>
            </a:r>
            <a:r>
              <a:rPr lang="ru-RU" sz="1200" kern="1200" dirty="0" err="1" smtClean="0">
                <a:solidFill>
                  <a:schemeClr val="tx1"/>
                </a:solidFill>
                <a:latin typeface="+mn-lt"/>
                <a:ea typeface="+mn-ea"/>
                <a:cs typeface="+mn-cs"/>
                <a:hlinkClick r:id="rId3"/>
              </a:rPr>
              <a:t>Февронии</a:t>
            </a:r>
            <a:r>
              <a:rPr lang="ru-RU" sz="1200" kern="1200" dirty="0" smtClean="0">
                <a:solidFill>
                  <a:schemeClr val="tx1"/>
                </a:solidFill>
                <a:latin typeface="+mn-lt"/>
                <a:ea typeface="+mn-ea"/>
                <a:cs typeface="+mn-cs"/>
              </a:rPr>
              <a:t>, покровителей христианского брака, чья память совершается </a:t>
            </a:r>
            <a:r>
              <a:rPr lang="ru-RU" sz="1200" kern="1200" dirty="0" smtClean="0">
                <a:solidFill>
                  <a:schemeClr val="tx1"/>
                </a:solidFill>
                <a:latin typeface="+mn-lt"/>
                <a:ea typeface="+mn-ea"/>
                <a:cs typeface="+mn-cs"/>
                <a:hlinkClick r:id="rId4"/>
              </a:rPr>
              <a:t>8 июля</a:t>
            </a:r>
            <a:r>
              <a:rPr lang="ru-RU" sz="1200" kern="1200" dirty="0" smtClean="0">
                <a:solidFill>
                  <a:schemeClr val="tx1"/>
                </a:solidFill>
                <a:latin typeface="+mn-lt"/>
                <a:ea typeface="+mn-ea"/>
                <a:cs typeface="+mn-cs"/>
              </a:rPr>
              <a:t>.</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В их жизни воплощаются черты, которые традиционные религии России всегда связывали с идеалом супружества, а именно: благочестие, взаимная любовь и верность, совершение дел милосердия и попечение о различных нуждах своих сограждан.</a:t>
            </a:r>
            <a:br>
              <a:rPr lang="ru-RU" sz="1200" kern="1200" dirty="0" smtClean="0">
                <a:solidFill>
                  <a:schemeClr val="tx1"/>
                </a:solidFill>
                <a:latin typeface="+mn-lt"/>
                <a:ea typeface="+mn-ea"/>
                <a:cs typeface="+mn-cs"/>
              </a:rPr>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tx1"/>
                </a:solidFill>
                <a:latin typeface="+mn-lt"/>
                <a:ea typeface="+mn-ea"/>
                <a:cs typeface="+mn-cs"/>
              </a:rPr>
              <a:t>Что может быть семьи дороже?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Теплом встречает отчий дом,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Здесь ждут тебя всегда с любовью,</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провожают в путь с добром!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Отец и мать, и дети дружно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Сидят за праздничным столом,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И вместе им совсем не скучно,</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А интересно впятером.</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Малыш для старших как любимец,</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Родители — во всем мудрей,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Любимый папа — друг, кормилец,</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А мама ближе всех, родней.</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Любите! И цените счастье!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Оно рождается в семье,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Что может быть ее дороже</a:t>
            </a:r>
            <a:br>
              <a:rPr lang="ru-RU" sz="1200" kern="1200" dirty="0" smtClean="0">
                <a:solidFill>
                  <a:schemeClr val="tx1"/>
                </a:solidFill>
                <a:latin typeface="+mn-lt"/>
                <a:ea typeface="+mn-ea"/>
                <a:cs typeface="+mn-cs"/>
              </a:rPr>
            </a:br>
            <a:r>
              <a:rPr lang="ru-RU" sz="1200" kern="1200" dirty="0" smtClean="0">
                <a:solidFill>
                  <a:schemeClr val="tx1"/>
                </a:solidFill>
                <a:latin typeface="+mn-lt"/>
                <a:ea typeface="+mn-ea"/>
                <a:cs typeface="+mn-cs"/>
              </a:rPr>
              <a:t>На этой сказочной земле!</a:t>
            </a:r>
          </a:p>
          <a:p>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Сегодня я хочу напомнить всем, что по-настоящему значимо в человеческих отношениях: радость отцовства</a:t>
            </a:r>
            <a:r>
              <a:rPr lang="ru-RU" baseline="0" dirty="0" smtClean="0"/>
              <a:t> и материнства, забота о родителях, близких и любимых.</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Известный русский писатель Л. Н. Толстой утверждал, что «все счастливые семьи счастливы одинаково, а каждая несчастная семья несчастна по-своему». Но мы хотим пожелать, чтобы на свете не было, несчастливых семей, чтобы все семьи были счастливы, и пусть каждый член семьи будет доволен тем, что у него есть близкие родственники, что у него такая замечательная семья! Семья — это «святая святых»! И пусть в этот знаменательный день все близкие и родные люди соберутся вместе и просто порадуются тому, что они есть друг у друга, что они — дружная семья. С праздником!</a:t>
            </a:r>
          </a:p>
          <a:p>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chemeClr val="tx1"/>
                </a:solidFill>
                <a:latin typeface="+mn-lt"/>
                <a:ea typeface="+mn-ea"/>
                <a:cs typeface="+mn-cs"/>
              </a:rPr>
              <a:t>8 июля Россия будет отмечать День семьи, любви и верности. Днём нового праздника выбрано число, когда все вспоминают святых благоверных князей Петра и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Муромских - святых, чья супружеская любовь и верность преодолела все житейские преграды.</a:t>
            </a:r>
          </a:p>
          <a:p>
            <a:r>
              <a:rPr lang="ru-RU" sz="1200" kern="1200" dirty="0" smtClean="0">
                <a:solidFill>
                  <a:schemeClr val="tx1"/>
                </a:solidFill>
                <a:latin typeface="+mn-lt"/>
                <a:ea typeface="+mn-ea"/>
                <a:cs typeface="+mn-cs"/>
              </a:rPr>
              <a:t>Идеал супружеской любви Святые Петр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благодаря их неординарному житию, воспевающему "союз любви, мудрый брак", известны всему миру. "Повесть о Петре и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Муромских" была любимым чтением русских людей от царей до простолюдинов, а ныне это произведение называют "жемчужиной древнерусской литературы.</a:t>
            </a:r>
          </a:p>
          <a:p>
            <a:r>
              <a:rPr lang="ru-RU" sz="1200" kern="1200" dirty="0" smtClean="0">
                <a:solidFill>
                  <a:schemeClr val="tx1"/>
                </a:solidFill>
                <a:latin typeface="+mn-lt"/>
                <a:ea typeface="+mn-ea"/>
                <a:cs typeface="+mn-cs"/>
              </a:rPr>
              <a:t>Как повествует житие, молодого князя Петра поразила некая тяжёлая болезнь, от которой всё его тело покрылось язвами - возможно, проказа. Никакие лекари и снадобья не могли ему помочь. До князя дошёл слух о том, что некая премудрая дева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дочь простого бортника (охотника за диким медом) из села Ласково, славится искусством лечить травами. Князя привозят к дивной лекарке, и она берется его исцелить, но ставит необычное условие: «</a:t>
            </a:r>
            <a:r>
              <a:rPr lang="ru-RU" sz="1200" kern="1200" dirty="0" err="1" smtClean="0">
                <a:solidFill>
                  <a:schemeClr val="tx1"/>
                </a:solidFill>
                <a:latin typeface="+mn-lt"/>
                <a:ea typeface="+mn-ea"/>
                <a:cs typeface="+mn-cs"/>
              </a:rPr>
              <a:t>Аще</a:t>
            </a:r>
            <a:r>
              <a:rPr lang="ru-RU" sz="1200" kern="1200" dirty="0" smtClean="0">
                <a:solidFill>
                  <a:schemeClr val="tx1"/>
                </a:solidFill>
                <a:latin typeface="+mn-lt"/>
                <a:ea typeface="+mn-ea"/>
                <a:cs typeface="+mn-cs"/>
              </a:rPr>
              <a:t> будет мне супружник, да будет уврачеван». Пётр соглашается взять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в жены после того, как она его вылечит.</a:t>
            </a:r>
          </a:p>
          <a:p>
            <a:r>
              <a:rPr lang="ru-RU" sz="1200" kern="1200" dirty="0" smtClean="0">
                <a:solidFill>
                  <a:schemeClr val="tx1"/>
                </a:solidFill>
                <a:latin typeface="+mn-lt"/>
                <a:ea typeface="+mn-ea"/>
                <a:cs typeface="+mn-cs"/>
              </a:rPr>
              <a:t>Тем не менее, будучи исцелён, он не желает выполнять свое обещание: как может князь взять в жёны простую крестьянку! Вместо этого он решает послать </a:t>
            </a:r>
            <a:r>
              <a:rPr lang="ru-RU" sz="1200" kern="1200" dirty="0" err="1" smtClean="0">
                <a:solidFill>
                  <a:schemeClr val="tx1"/>
                </a:solidFill>
                <a:latin typeface="+mn-lt"/>
                <a:ea typeface="+mn-ea"/>
                <a:cs typeface="+mn-cs"/>
              </a:rPr>
              <a:t>Февронии</a:t>
            </a:r>
            <a:r>
              <a:rPr lang="ru-RU" sz="1200" kern="1200" dirty="0" smtClean="0">
                <a:solidFill>
                  <a:schemeClr val="tx1"/>
                </a:solidFill>
                <a:latin typeface="+mn-lt"/>
                <a:ea typeface="+mn-ea"/>
                <a:cs typeface="+mn-cs"/>
              </a:rPr>
              <a:t> богатые дары, но она не принимает их. </a:t>
            </a:r>
          </a:p>
          <a:p>
            <a:r>
              <a:rPr lang="ru-RU" sz="1200" kern="1200" dirty="0" smtClean="0">
                <a:solidFill>
                  <a:schemeClr val="tx1"/>
                </a:solidFill>
                <a:latin typeface="+mn-lt"/>
                <a:ea typeface="+mn-ea"/>
                <a:cs typeface="+mn-cs"/>
              </a:rPr>
              <a:t>Нарушивший своё слово князь Пётр заболевает снова,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снова берётся его исцелить с тем же условием: взять её в жёны. На этот раз выздоровевший Пётр ведёт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под венец, несмотря на сословное различие. </a:t>
            </a:r>
          </a:p>
          <a:p>
            <a:r>
              <a:rPr lang="ru-RU" sz="1200" kern="1200" dirty="0" smtClean="0">
                <a:solidFill>
                  <a:schemeClr val="tx1"/>
                </a:solidFill>
                <a:latin typeface="+mn-lt"/>
                <a:ea typeface="+mn-ea"/>
                <a:cs typeface="+mn-cs"/>
              </a:rPr>
              <a:t>Муромская знать не желает принимать </a:t>
            </a:r>
            <a:r>
              <a:rPr lang="ru-RU" sz="1200" kern="1200" dirty="0" err="1" smtClean="0">
                <a:solidFill>
                  <a:schemeClr val="tx1"/>
                </a:solidFill>
                <a:latin typeface="+mn-lt"/>
                <a:ea typeface="+mn-ea"/>
                <a:cs typeface="+mn-cs"/>
              </a:rPr>
              <a:t>Февронию</a:t>
            </a:r>
            <a:r>
              <a:rPr lang="ru-RU" sz="1200" kern="1200" dirty="0" smtClean="0">
                <a:solidFill>
                  <a:schemeClr val="tx1"/>
                </a:solidFill>
                <a:latin typeface="+mn-lt"/>
                <a:ea typeface="+mn-ea"/>
                <a:cs typeface="+mn-cs"/>
              </a:rPr>
              <a:t> в качестве княгини и чинит благоверным супругам разные козни. Петра ставят перед выбором: либо он разводится с незнатной </a:t>
            </a:r>
            <a:r>
              <a:rPr lang="ru-RU" sz="1200" kern="1200" dirty="0" err="1" smtClean="0">
                <a:solidFill>
                  <a:schemeClr val="tx1"/>
                </a:solidFill>
                <a:latin typeface="+mn-lt"/>
                <a:ea typeface="+mn-ea"/>
                <a:cs typeface="+mn-cs"/>
              </a:rPr>
              <a:t>Февронией</a:t>
            </a:r>
            <a:r>
              <a:rPr lang="ru-RU" sz="1200" kern="1200" dirty="0" smtClean="0">
                <a:solidFill>
                  <a:schemeClr val="tx1"/>
                </a:solidFill>
                <a:latin typeface="+mn-lt"/>
                <a:ea typeface="+mn-ea"/>
                <a:cs typeface="+mn-cs"/>
              </a:rPr>
              <a:t> и берёт себе другую, родовитую жену, либо ему придется отказаться от власти и покинуть Муром. Пётр выбирает верность супруге и отправляется вместе с любимой в изгнание. </a:t>
            </a:r>
          </a:p>
          <a:p>
            <a:r>
              <a:rPr lang="ru-RU" sz="1200" kern="1200" dirty="0" smtClean="0">
                <a:solidFill>
                  <a:schemeClr val="tx1"/>
                </a:solidFill>
                <a:latin typeface="+mn-lt"/>
                <a:ea typeface="+mn-ea"/>
                <a:cs typeface="+mn-cs"/>
              </a:rPr>
              <a:t>Но лишения благоверных князей не продлились долго: Петра снова позвали княжить, чтобы прекратить наступившую в Муроме смуту. </a:t>
            </a:r>
          </a:p>
          <a:p>
            <a:r>
              <a:rPr lang="ru-RU" sz="1200" kern="1200" dirty="0" smtClean="0">
                <a:solidFill>
                  <a:schemeClr val="tx1"/>
                </a:solidFill>
                <a:latin typeface="+mn-lt"/>
                <a:ea typeface="+mn-ea"/>
                <a:cs typeface="+mn-cs"/>
              </a:rPr>
              <a:t>До преклонных лет Пётр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правили Муромским княжеством, а перед смертью удалились в разные монастыри и приняли там постриг. </a:t>
            </a:r>
          </a:p>
          <a:p>
            <a:r>
              <a:rPr lang="ru-RU" sz="1200" kern="1200" dirty="0" smtClean="0">
                <a:solidFill>
                  <a:schemeClr val="tx1"/>
                </a:solidFill>
                <a:latin typeface="+mn-lt"/>
                <a:ea typeface="+mn-ea"/>
                <a:cs typeface="+mn-cs"/>
              </a:rPr>
              <a:t>После смерти, пришедшей к ним в один день, их тела нашли чудесным образом оказавшимися в общей гробнице. </a:t>
            </a:r>
          </a:p>
          <a:p>
            <a:r>
              <a:rPr lang="ru-RU" sz="1200" kern="1200" dirty="0" smtClean="0">
                <a:solidFill>
                  <a:schemeClr val="tx1"/>
                </a:solidFill>
                <a:latin typeface="+mn-lt"/>
                <a:ea typeface="+mn-ea"/>
                <a:cs typeface="+mn-cs"/>
              </a:rPr>
              <a:t>Пётр и </a:t>
            </a:r>
            <a:r>
              <a:rPr lang="ru-RU" sz="1200" kern="1200" dirty="0" err="1" smtClean="0">
                <a:solidFill>
                  <a:schemeClr val="tx1"/>
                </a:solidFill>
                <a:latin typeface="+mn-lt"/>
                <a:ea typeface="+mn-ea"/>
                <a:cs typeface="+mn-cs"/>
              </a:rPr>
              <a:t>Феврония</a:t>
            </a:r>
            <a:r>
              <a:rPr lang="ru-RU" sz="1200" kern="1200" dirty="0" smtClean="0">
                <a:solidFill>
                  <a:schemeClr val="tx1"/>
                </a:solidFill>
                <a:latin typeface="+mn-lt"/>
                <a:ea typeface="+mn-ea"/>
                <a:cs typeface="+mn-cs"/>
              </a:rPr>
              <a:t> были прославлены в лике святых на церковном соборе 1547 года. Сегодня их святым мощам можно поклониться в Троицком монастыре города Мурома.</a:t>
            </a:r>
          </a:p>
          <a:p>
            <a:r>
              <a:rPr lang="ru-RU" sz="1200" kern="1200" dirty="0" smtClean="0">
                <a:solidFill>
                  <a:schemeClr val="tx1"/>
                </a:solidFill>
                <a:latin typeface="+mn-lt"/>
                <a:ea typeface="+mn-ea"/>
                <a:cs typeface="+mn-cs"/>
              </a:rPr>
              <a:t>В их жизни воплощаются черты, которые традиционные религии России всегда связывали с идеалом супружества, а именно: благочестие, взаимная любовь и верность, совершение дел милосердия и попечение о различных нуждах своих сограждан.</a:t>
            </a:r>
            <a:endParaRPr lang="ru-RU" dirty="0"/>
          </a:p>
        </p:txBody>
      </p:sp>
      <p:sp>
        <p:nvSpPr>
          <p:cNvPr id="4" name="Номер слайда 3"/>
          <p:cNvSpPr>
            <a:spLocks noGrp="1"/>
          </p:cNvSpPr>
          <p:nvPr>
            <p:ph type="sldNum" sz="quarter" idx="10"/>
          </p:nvPr>
        </p:nvSpPr>
        <p:spPr/>
        <p:txBody>
          <a:bodyPr/>
          <a:lstStyle/>
          <a:p>
            <a:fld id="{A9B94F82-EFE3-41BB-8C9D-4CB7B9D912E7}"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C4E914-444E-4899-9A14-67D99235B8EE}" type="datetime1">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85EF486-CE38-4752-8DFA-3245F09ED201}" type="datetime1">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9682620-D826-4655-9CBB-5AB68ED1494F}" type="datetime1">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2E2FA74-3131-4511-8DD9-40C57982D99E}" type="datetime1">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F2F34C-3092-4889-A8E4-EB55D775E0D7}" type="datetime1">
              <a:rPr lang="ru-RU" smtClean="0"/>
              <a:pPr/>
              <a:t>01.01.2002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9FA48C-21C7-4D4B-A9D5-6660D61E1325}" type="datetime1">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672863-8707-4B74-A560-52E8DCA8F3E1}" type="datetime1">
              <a:rPr lang="ru-RU" smtClean="0"/>
              <a:pPr/>
              <a:t>01.01.2002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4EC425-70E1-4FAB-8E3D-215EA02B6156}" type="datetime1">
              <a:rPr lang="ru-RU" smtClean="0"/>
              <a:pPr/>
              <a:t>01.01.2002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20B6323-8E32-4559-938D-FF4E1EA5C71C}" type="datetime1">
              <a:rPr lang="ru-RU" smtClean="0"/>
              <a:pPr/>
              <a:t>01.01.2002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BF617E-6F50-4FC4-A65D-AE12D7214159}" type="datetime1">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25E29B-7BC6-4FF1-A933-22A02D084002}" type="datetime1">
              <a:rPr lang="ru-RU" smtClean="0"/>
              <a:pPr/>
              <a:t>01.01.2002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med" advClick="0" advTm="10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8274C-7815-43D2-9C5D-20A60AC9C3A3}" type="datetime1">
              <a:rPr lang="ru-RU" smtClean="0"/>
              <a:pPr/>
              <a:t>01.01.2002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10000">
    <p:split orient="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1.png"/><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4221088"/>
            <a:ext cx="6552728" cy="230425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r>
              <a:rPr lang="ru-RU" sz="6000" b="1" spc="50" dirty="0" smtClean="0">
                <a:ln w="11430"/>
                <a:solidFill>
                  <a:srgbClr val="FF0000"/>
                </a:solidFill>
                <a:effectLst>
                  <a:outerShdw blurRad="76200" dist="50800" dir="5400000" algn="tl" rotWithShape="0">
                    <a:srgbClr val="000000">
                      <a:alpha val="65000"/>
                    </a:srgbClr>
                  </a:outerShdw>
                </a:effectLst>
              </a:rPr>
              <a:t>День семьи, любви и верности</a:t>
            </a:r>
            <a:endParaRPr lang="ru-RU" sz="6000" b="1" spc="50" dirty="0">
              <a:ln w="11430"/>
              <a:solidFill>
                <a:srgbClr val="FF0000"/>
              </a:solidFill>
              <a:effectLst>
                <a:outerShdw blurRad="76200" dist="50800" dir="5400000" algn="tl" rotWithShape="0">
                  <a:srgbClr val="000000">
                    <a:alpha val="65000"/>
                  </a:srgbClr>
                </a:outerShdw>
              </a:effectLst>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l="-8000" r="-8000" b="-6000"/>
          </a:stretch>
        </a:blipFill>
        <a:effectLst/>
      </p:bgPr>
    </p:bg>
    <p:spTree>
      <p:nvGrpSpPr>
        <p:cNvPr id="1" name=""/>
        <p:cNvGrpSpPr/>
        <p:nvPr/>
      </p:nvGrpSpPr>
      <p:grpSpPr>
        <a:xfrm>
          <a:off x="0" y="0"/>
          <a:ext cx="0" cy="0"/>
          <a:chOff x="0" y="0"/>
          <a:chExt cx="0" cy="0"/>
        </a:xfrm>
      </p:grpSpPr>
      <p:pic>
        <p:nvPicPr>
          <p:cNvPr id="1027" name="Picture 3" descr="D:\Documents and Settings\БСХТ\Мои документы\Мои рисунки\День Семьи\7ya_1.jpg"/>
          <p:cNvPicPr>
            <a:picLocks noChangeAspect="1" noChangeArrowheads="1"/>
          </p:cNvPicPr>
          <p:nvPr/>
        </p:nvPicPr>
        <p:blipFill>
          <a:blip r:embed="rId4" cstate="screen"/>
          <a:srcRect/>
          <a:stretch>
            <a:fillRect/>
          </a:stretch>
        </p:blipFill>
        <p:spPr bwMode="auto">
          <a:xfrm>
            <a:off x="1187624" y="1484784"/>
            <a:ext cx="6696744" cy="4852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Подзаголовок 6"/>
          <p:cNvSpPr txBox="1">
            <a:spLocks/>
          </p:cNvSpPr>
          <p:nvPr/>
        </p:nvSpPr>
        <p:spPr>
          <a:xfrm>
            <a:off x="611560" y="4509120"/>
            <a:ext cx="2987824" cy="72008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32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mn-lt"/>
              <a:ea typeface="+mn-ea"/>
              <a:cs typeface="+mn-cs"/>
            </a:endParaRPr>
          </a:p>
        </p:txBody>
      </p:sp>
      <p:sp>
        <p:nvSpPr>
          <p:cNvPr id="10" name="Прямоугольник 9"/>
          <p:cNvSpPr/>
          <p:nvPr/>
        </p:nvSpPr>
        <p:spPr>
          <a:xfrm>
            <a:off x="827584" y="332656"/>
            <a:ext cx="7128792" cy="954107"/>
          </a:xfrm>
          <a:prstGeom prst="rect">
            <a:avLst/>
          </a:prstGeom>
        </p:spPr>
        <p:txBody>
          <a:bodyPr wrap="square">
            <a:spAutoFit/>
          </a:bodyPr>
          <a:lstStyle/>
          <a:p>
            <a:pPr indent="358775" algn="ctr"/>
            <a:r>
              <a:rPr lang="ru-RU" sz="2800" kern="1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Самая большая семья в России - Николая и Галины </a:t>
            </a:r>
            <a:r>
              <a:rPr lang="ru-RU" sz="2800" kern="13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Стремских</a:t>
            </a:r>
            <a:r>
              <a:rPr lang="ru-RU" sz="2800" kern="13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rPr>
              <a:t>.</a:t>
            </a:r>
            <a:endParaRPr lang="ru-RU" sz="2800" kern="13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Narrow" pitchFamily="34" charset="0"/>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1000" fill="hold"/>
                                        <p:tgtEl>
                                          <p:spTgt spid="1027"/>
                                        </p:tgtEl>
                                        <p:attrNameLst>
                                          <p:attrName>ppt_w</p:attrName>
                                        </p:attrNameLst>
                                      </p:cBhvr>
                                      <p:tavLst>
                                        <p:tav tm="0">
                                          <p:val>
                                            <p:strVal val="#ppt_w*0.70"/>
                                          </p:val>
                                        </p:tav>
                                        <p:tav tm="100000">
                                          <p:val>
                                            <p:strVal val="#ppt_w"/>
                                          </p:val>
                                        </p:tav>
                                      </p:tavLst>
                                    </p:anim>
                                    <p:anim calcmode="lin" valueType="num">
                                      <p:cBhvr>
                                        <p:cTn id="8" dur="1000" fill="hold"/>
                                        <p:tgtEl>
                                          <p:spTgt spid="1027"/>
                                        </p:tgtEl>
                                        <p:attrNameLst>
                                          <p:attrName>ppt_h</p:attrName>
                                        </p:attrNameLst>
                                      </p:cBhvr>
                                      <p:tavLst>
                                        <p:tav tm="0">
                                          <p:val>
                                            <p:strVal val="#ppt_h"/>
                                          </p:val>
                                        </p:tav>
                                        <p:tav tm="100000">
                                          <p:val>
                                            <p:strVal val="#ppt_h"/>
                                          </p:val>
                                        </p:tav>
                                      </p:tavLst>
                                    </p:anim>
                                    <p:animEffect transition="in" filter="fade">
                                      <p:cBhvr>
                                        <p:cTn id="9" dur="1000"/>
                                        <p:tgtEl>
                                          <p:spTgt spid="1027"/>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fade">
                                      <p:cBhvr>
                                        <p:cTn id="1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11</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семье человек не одинок</a:t>
            </a:r>
            <a:b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12</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Человек живет семьёй</a:t>
            </a:r>
            <a:br>
              <a:rPr lang="ru-RU"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endParaRPr lang="ru-RU"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13</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404664"/>
            <a:ext cx="5472608" cy="4955203"/>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r>
              <a:rPr lang="ru-RU" sz="2000" b="1" dirty="0" smtClean="0">
                <a:ln w="11430"/>
                <a:latin typeface="Ariston" pitchFamily="66" charset="0"/>
              </a:rPr>
              <a:t>Семья – то сказочный дворец! </a:t>
            </a:r>
            <a:br>
              <a:rPr lang="ru-RU" sz="2000" b="1" dirty="0" smtClean="0">
                <a:ln w="11430"/>
                <a:latin typeface="Ariston" pitchFamily="66" charset="0"/>
              </a:rPr>
            </a:br>
            <a:r>
              <a:rPr lang="ru-RU" sz="2000" b="1" dirty="0" smtClean="0">
                <a:ln w="11430"/>
                <a:latin typeface="Ariston" pitchFamily="66" charset="0"/>
              </a:rPr>
              <a:t>Построен пламенем двух любящих сердец, </a:t>
            </a:r>
            <a:br>
              <a:rPr lang="ru-RU" sz="2000" b="1" dirty="0" smtClean="0">
                <a:ln w="11430"/>
                <a:latin typeface="Ariston" pitchFamily="66" charset="0"/>
              </a:rPr>
            </a:br>
            <a:r>
              <a:rPr lang="ru-RU" sz="2000" b="1" dirty="0" smtClean="0">
                <a:ln w="11430"/>
                <a:latin typeface="Ariston" pitchFamily="66" charset="0"/>
              </a:rPr>
              <a:t>Обставлен добротой, заботой, уваженьем, </a:t>
            </a:r>
            <a:br>
              <a:rPr lang="ru-RU" sz="2000" b="1" dirty="0" smtClean="0">
                <a:ln w="11430"/>
                <a:latin typeface="Ariston" pitchFamily="66" charset="0"/>
              </a:rPr>
            </a:br>
            <a:r>
              <a:rPr lang="ru-RU" sz="2000" b="1" dirty="0" smtClean="0">
                <a:ln w="11430"/>
                <a:latin typeface="Ariston" pitchFamily="66" charset="0"/>
              </a:rPr>
              <a:t>Он наших душ святое продолженье. </a:t>
            </a:r>
          </a:p>
          <a:p>
            <a:r>
              <a:rPr lang="ru-RU" sz="2000" b="1" dirty="0" smtClean="0">
                <a:ln w="11430"/>
                <a:latin typeface="Ariston" pitchFamily="66" charset="0"/>
              </a:rPr>
              <a:t/>
            </a:r>
            <a:br>
              <a:rPr lang="ru-RU" sz="2000" b="1" dirty="0" smtClean="0">
                <a:ln w="11430"/>
                <a:latin typeface="Ariston" pitchFamily="66" charset="0"/>
              </a:rPr>
            </a:br>
            <a:r>
              <a:rPr lang="ru-RU" sz="2000" b="1" dirty="0" smtClean="0">
                <a:ln w="11430"/>
                <a:latin typeface="Ariston" pitchFamily="66" charset="0"/>
              </a:rPr>
              <a:t>Семья – то храм уюта, света! </a:t>
            </a:r>
            <a:br>
              <a:rPr lang="ru-RU" sz="2000" b="1" dirty="0" smtClean="0">
                <a:ln w="11430"/>
                <a:latin typeface="Ariston" pitchFamily="66" charset="0"/>
              </a:rPr>
            </a:br>
            <a:r>
              <a:rPr lang="ru-RU" sz="2000" b="1" dirty="0" smtClean="0">
                <a:ln w="11430"/>
                <a:latin typeface="Ariston" pitchFamily="66" charset="0"/>
              </a:rPr>
              <a:t>Сияньем глаз, улыбкой тёплою согретый, </a:t>
            </a:r>
            <a:br>
              <a:rPr lang="ru-RU" sz="2000" b="1" dirty="0" smtClean="0">
                <a:ln w="11430"/>
                <a:latin typeface="Ariston" pitchFamily="66" charset="0"/>
              </a:rPr>
            </a:br>
            <a:r>
              <a:rPr lang="ru-RU" sz="2000" b="1" dirty="0" smtClean="0">
                <a:ln w="11430"/>
                <a:latin typeface="Ariston" pitchFamily="66" charset="0"/>
              </a:rPr>
              <a:t>Искрящийся огнями радостных мгновений, </a:t>
            </a:r>
            <a:br>
              <a:rPr lang="ru-RU" sz="2000" b="1" dirty="0" smtClean="0">
                <a:ln w="11430"/>
                <a:latin typeface="Ariston" pitchFamily="66" charset="0"/>
              </a:rPr>
            </a:br>
            <a:r>
              <a:rPr lang="ru-RU" sz="2000" b="1" dirty="0" smtClean="0">
                <a:ln w="11430"/>
                <a:latin typeface="Ariston" pitchFamily="66" charset="0"/>
              </a:rPr>
              <a:t>Он лучшее из всех людских творений. </a:t>
            </a:r>
          </a:p>
          <a:p>
            <a:r>
              <a:rPr lang="ru-RU" sz="2000" b="1" dirty="0" smtClean="0">
                <a:ln w="11430"/>
                <a:latin typeface="Ariston" pitchFamily="66" charset="0"/>
              </a:rPr>
              <a:t/>
            </a:r>
            <a:br>
              <a:rPr lang="ru-RU" sz="2000" b="1" dirty="0" smtClean="0">
                <a:ln w="11430"/>
                <a:latin typeface="Ariston" pitchFamily="66" charset="0"/>
              </a:rPr>
            </a:br>
            <a:r>
              <a:rPr lang="ru-RU" sz="2000" b="1" dirty="0" smtClean="0">
                <a:ln w="11430"/>
                <a:latin typeface="Ariston" pitchFamily="66" charset="0"/>
              </a:rPr>
              <a:t>Семья – то мир и наши дети! </a:t>
            </a:r>
            <a:br>
              <a:rPr lang="ru-RU" sz="2000" b="1" dirty="0" smtClean="0">
                <a:ln w="11430"/>
                <a:latin typeface="Ariston" pitchFamily="66" charset="0"/>
              </a:rPr>
            </a:br>
            <a:r>
              <a:rPr lang="ru-RU" sz="2000" b="1" dirty="0" smtClean="0">
                <a:ln w="11430"/>
                <a:latin typeface="Ariston" pitchFamily="66" charset="0"/>
              </a:rPr>
              <a:t>Дороже и важней нет ничего на свете! </a:t>
            </a:r>
            <a:br>
              <a:rPr lang="ru-RU" sz="2000" b="1" dirty="0" smtClean="0">
                <a:ln w="11430"/>
                <a:latin typeface="Ariston" pitchFamily="66" charset="0"/>
              </a:rPr>
            </a:br>
            <a:r>
              <a:rPr lang="ru-RU" sz="2000" b="1" dirty="0" smtClean="0">
                <a:ln w="11430"/>
                <a:latin typeface="Ariston" pitchFamily="66" charset="0"/>
              </a:rPr>
              <a:t>Пусть мудрости и святости Богов нетленность </a:t>
            </a:r>
            <a:br>
              <a:rPr lang="ru-RU" sz="2000" b="1" dirty="0" smtClean="0">
                <a:ln w="11430"/>
                <a:latin typeface="Ariston" pitchFamily="66" charset="0"/>
              </a:rPr>
            </a:br>
            <a:r>
              <a:rPr lang="ru-RU" sz="2000" b="1" dirty="0" smtClean="0">
                <a:ln w="11430"/>
                <a:latin typeface="Ariston" pitchFamily="66" charset="0"/>
              </a:rPr>
              <a:t>Хранит наш дом, семью, любовь и верность </a:t>
            </a:r>
            <a:r>
              <a:rPr lang="ru-RU" b="1" dirty="0" smtClean="0">
                <a:ln w="11430"/>
                <a:latin typeface="Ariston" pitchFamily="66" charset="0"/>
              </a:rPr>
              <a:t/>
            </a:r>
            <a:br>
              <a:rPr lang="ru-RU" b="1" dirty="0" smtClean="0">
                <a:ln w="11430"/>
                <a:latin typeface="Ariston" pitchFamily="66" charset="0"/>
              </a:rPr>
            </a:br>
            <a:r>
              <a:rPr lang="ru-RU" b="1" dirty="0" smtClean="0">
                <a:ln w="11430"/>
                <a:latin typeface="Ariston" pitchFamily="66" charset="0"/>
              </a:rPr>
              <a:t/>
            </a:r>
            <a:br>
              <a:rPr lang="ru-RU" b="1" dirty="0" smtClean="0">
                <a:ln w="11430"/>
                <a:latin typeface="Ariston" pitchFamily="66" charset="0"/>
              </a:rPr>
            </a:br>
            <a:endParaRPr lang="ru-RU" b="1" dirty="0">
              <a:ln w="11430"/>
              <a:latin typeface="Ariston" pitchFamily="66"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14</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1000"/>
                                        <p:tgtEl>
                                          <p:spTgt spid="2">
                                            <p:txEl>
                                              <p:pRg st="1" end="1"/>
                                            </p:txEl>
                                          </p:spTgt>
                                        </p:tgtEl>
                                      </p:cBhvr>
                                    </p:animEffect>
                                    <p:anim calcmode="lin" valueType="num">
                                      <p:cBhvr>
                                        <p:cTn id="14"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4000"/>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15</a:t>
            </a:fld>
            <a:endParaRPr lang="ru-RU"/>
          </a:p>
        </p:txBody>
      </p:sp>
      <p:pic>
        <p:nvPicPr>
          <p:cNvPr id="2050" name="Picture 2" descr="D:\Documents and Settings\БСХТ\Мои документы\Мои рисунки\День Семьи\green_village_family_azsh.jpg"/>
          <p:cNvPicPr>
            <a:picLocks noChangeAspect="1" noChangeArrowheads="1"/>
          </p:cNvPicPr>
          <p:nvPr/>
        </p:nvPicPr>
        <p:blipFill>
          <a:blip r:embed="rId4" cstate="screen"/>
          <a:srcRect/>
          <a:stretch>
            <a:fillRect/>
          </a:stretch>
        </p:blipFill>
        <p:spPr bwMode="auto">
          <a:xfrm>
            <a:off x="539552" y="476672"/>
            <a:ext cx="2402831" cy="2330923"/>
          </a:xfrm>
          <a:prstGeom prst="rect">
            <a:avLst/>
          </a:prstGeom>
          <a:ln>
            <a:noFill/>
          </a:ln>
          <a:effectLst>
            <a:softEdge rad="112500"/>
          </a:effectLst>
        </p:spPr>
      </p:pic>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ppt_x</p:attrName>
                                        </p:attrNameLst>
                                      </p:cBhvr>
                                      <p:tavLst>
                                        <p:tav tm="0">
                                          <p:val>
                                            <p:strVal val="#ppt_x-.2"/>
                                          </p:val>
                                        </p:tav>
                                        <p:tav tm="100000">
                                          <p:val>
                                            <p:strVal val="#ppt_x"/>
                                          </p:val>
                                        </p:tav>
                                      </p:tavLst>
                                    </p:anim>
                                    <p:anim calcmode="lin" valueType="num">
                                      <p:cBhvr>
                                        <p:cTn id="8" dur="2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xmlns="" val="2206547025"/>
              </p:ext>
            </p:extLst>
          </p:nvPr>
        </p:nvGraphicFramePr>
        <p:xfrm>
          <a:off x="467544" y="836712"/>
          <a:ext cx="8229600" cy="15121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755576" y="332657"/>
            <a:ext cx="8064896" cy="6247864"/>
          </a:xfrm>
          <a:prstGeom prst="rect">
            <a:avLst/>
          </a:prstGeom>
        </p:spPr>
        <p:txBody>
          <a:bodyPr wrap="square">
            <a:spAutoFit/>
          </a:bodyPr>
          <a:lstStyle/>
          <a:p>
            <a:r>
              <a:rPr lang="ru-RU" sz="4000" dirty="0" smtClean="0">
                <a:solidFill>
                  <a:schemeClr val="bg1"/>
                </a:solidFill>
                <a:latin typeface="Ariston" pitchFamily="66" charset="0"/>
              </a:rPr>
              <a:t>Чтоб вместе счастья вам найти</a:t>
            </a:r>
          </a:p>
          <a:p>
            <a:r>
              <a:rPr lang="ru-RU" sz="4000" dirty="0" smtClean="0">
                <a:solidFill>
                  <a:schemeClr val="bg1"/>
                </a:solidFill>
                <a:latin typeface="Ariston" pitchFamily="66" charset="0"/>
              </a:rPr>
              <a:t>И горы и равнины нужно перейти. </a:t>
            </a:r>
          </a:p>
          <a:p>
            <a:r>
              <a:rPr lang="ru-RU" sz="4000" dirty="0" smtClean="0">
                <a:solidFill>
                  <a:schemeClr val="bg1"/>
                </a:solidFill>
                <a:latin typeface="Ariston" pitchFamily="66" charset="0"/>
              </a:rPr>
              <a:t>Построить кров, растить детей </a:t>
            </a:r>
          </a:p>
          <a:p>
            <a:r>
              <a:rPr lang="ru-RU" sz="4000" dirty="0" smtClean="0">
                <a:solidFill>
                  <a:schemeClr val="bg1"/>
                </a:solidFill>
                <a:latin typeface="Ariston" pitchFamily="66" charset="0"/>
              </a:rPr>
              <a:t>Любить себя, семью, друзей </a:t>
            </a:r>
          </a:p>
          <a:p>
            <a:r>
              <a:rPr lang="ru-RU" sz="4000" dirty="0" smtClean="0">
                <a:solidFill>
                  <a:schemeClr val="bg1"/>
                </a:solidFill>
                <a:latin typeface="Ariston" pitchFamily="66" charset="0"/>
              </a:rPr>
              <a:t>Печали вместе дружно пережить </a:t>
            </a:r>
          </a:p>
          <a:p>
            <a:r>
              <a:rPr lang="ru-RU" sz="4000" dirty="0" smtClean="0">
                <a:solidFill>
                  <a:schemeClr val="bg1"/>
                </a:solidFill>
                <a:latin typeface="Ariston" pitchFamily="66" charset="0"/>
              </a:rPr>
              <a:t>А ссоры и размолвки, как года </a:t>
            </a:r>
          </a:p>
          <a:p>
            <a:r>
              <a:rPr lang="ru-RU" sz="4000" dirty="0" smtClean="0">
                <a:solidFill>
                  <a:schemeClr val="bg1"/>
                </a:solidFill>
                <a:latin typeface="Ariston" pitchFamily="66" charset="0"/>
              </a:rPr>
              <a:t>Пройдут... Ведь вы одна единая семья! </a:t>
            </a:r>
            <a:br>
              <a:rPr lang="ru-RU" sz="4000" dirty="0" smtClean="0">
                <a:solidFill>
                  <a:schemeClr val="bg1"/>
                </a:solidFill>
                <a:latin typeface="Ariston" pitchFamily="66" charset="0"/>
              </a:rPr>
            </a:br>
            <a:r>
              <a:rPr lang="ru-RU" sz="4000" dirty="0" smtClean="0">
                <a:solidFill>
                  <a:schemeClr val="bg1"/>
                </a:solidFill>
                <a:latin typeface="Ariston" pitchFamily="66" charset="0"/>
              </a:rPr>
              <a:t/>
            </a:r>
            <a:br>
              <a:rPr lang="ru-RU" sz="4000" dirty="0" smtClean="0">
                <a:solidFill>
                  <a:schemeClr val="bg1"/>
                </a:solidFill>
                <a:latin typeface="Ariston" pitchFamily="66" charset="0"/>
              </a:rPr>
            </a:br>
            <a:endParaRPr lang="ru-RU" sz="4000" dirty="0">
              <a:solidFill>
                <a:schemeClr val="bg1"/>
              </a:solidFill>
              <a:latin typeface="Ariston" pitchFamily="66" charset="0"/>
            </a:endParaRPr>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1000"/>
                                        <p:tgtEl>
                                          <p:spTgt spid="4">
                                            <p:txEl>
                                              <p:pRg st="4" end="4"/>
                                            </p:txEl>
                                          </p:spTgt>
                                        </p:tgtEl>
                                      </p:cBhvr>
                                    </p:animEffect>
                                    <p:anim calcmode="lin" valueType="num">
                                      <p:cBhvr>
                                        <p:cTn id="3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1000"/>
                                        <p:tgtEl>
                                          <p:spTgt spid="4">
                                            <p:txEl>
                                              <p:pRg st="5" end="5"/>
                                            </p:txEl>
                                          </p:spTgt>
                                        </p:tgtEl>
                                      </p:cBhvr>
                                    </p:animEffect>
                                    <p:anim calcmode="lin" valueType="num">
                                      <p:cBhvr>
                                        <p:cTn id="3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1000"/>
                                        <p:tgtEl>
                                          <p:spTgt spid="4">
                                            <p:txEl>
                                              <p:pRg st="6" end="6"/>
                                            </p:txEl>
                                          </p:spTgt>
                                        </p:tgtEl>
                                      </p:cBhvr>
                                    </p:animEffect>
                                    <p:anim calcmode="lin" valueType="num">
                                      <p:cBhvr>
                                        <p:cTn id="4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b="-10000"/>
          </a:stretch>
        </a:blipFill>
        <a:effectLst/>
      </p:bgPr>
    </p:bg>
    <p:spTree>
      <p:nvGrpSpPr>
        <p:cNvPr id="1" name=""/>
        <p:cNvGrpSpPr/>
        <p:nvPr/>
      </p:nvGrpSpPr>
      <p:grpSpPr>
        <a:xfrm>
          <a:off x="0" y="0"/>
          <a:ext cx="0" cy="0"/>
          <a:chOff x="0" y="0"/>
          <a:chExt cx="0" cy="0"/>
        </a:xfrm>
      </p:grpSpPr>
      <p:sp>
        <p:nvSpPr>
          <p:cNvPr id="5" name="Содержимое 4"/>
          <p:cNvSpPr>
            <a:spLocks noGrp="1"/>
          </p:cNvSpPr>
          <p:nvPr>
            <p:ph idx="1"/>
          </p:nvPr>
        </p:nvSpPr>
        <p:spPr>
          <a:xfrm>
            <a:off x="457200" y="620688"/>
            <a:ext cx="8229600" cy="5505475"/>
          </a:xfrm>
        </p:spPr>
        <p:txBody>
          <a:bodyPr>
            <a:normAutofit lnSpcReduction="10000"/>
            <a:scene3d>
              <a:camera prst="orthographicFront"/>
              <a:lightRig rig="glow" dir="tl">
                <a:rot lat="0" lon="0" rev="5400000"/>
              </a:lightRig>
            </a:scene3d>
            <a:sp3d contourW="12700">
              <a:bevelT w="25400" h="25400"/>
              <a:contourClr>
                <a:schemeClr val="accent6">
                  <a:shade val="73000"/>
                </a:schemeClr>
              </a:contourClr>
            </a:sp3d>
          </a:bodyPr>
          <a:lstStyle/>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Где любовь и совет, там и горя нет. </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В семью, где лад, счастье дорогу не забывает.</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Семья - опора счастья.</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Добрая семья прибавит разума-ума.</a:t>
            </a:r>
          </a:p>
          <a:p>
            <a:pPr lvl="0" algn="ctr">
              <a:buNone/>
            </a:pPr>
            <a:r>
              <a:rPr lang="ru-RU" sz="4400" b="1" dirty="0" smtClean="0">
                <a:ln w="11430"/>
                <a:solidFill>
                  <a:srgbClr val="FF0000"/>
                </a:solidFill>
                <a:effectLst>
                  <a:outerShdw blurRad="80000" dist="40000" dir="5040000" algn="tl">
                    <a:srgbClr val="000000">
                      <a:alpha val="30000"/>
                    </a:srgbClr>
                  </a:outerShdw>
                </a:effectLst>
                <a:latin typeface="Ariston" pitchFamily="66" charset="0"/>
              </a:rPr>
              <a:t>Семья крепка ладом. </a:t>
            </a:r>
          </a:p>
          <a:p>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Номер слайда 1"/>
          <p:cNvSpPr>
            <a:spLocks noGrp="1"/>
          </p:cNvSpPr>
          <p:nvPr>
            <p:ph type="sldNum" sz="quarter" idx="12"/>
          </p:nvPr>
        </p:nvSpPr>
        <p:spPr/>
        <p:txBody>
          <a:bodyPr/>
          <a:lstStyle/>
          <a:p>
            <a:fld id="{725C68B6-61C2-468F-89AB-4B9F7531AA68}" type="slidenum">
              <a:rPr lang="ru-RU" smtClean="0"/>
              <a:pPr/>
              <a:t>3</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2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5">
                                            <p:txEl>
                                              <p:pRg st="0" end="0"/>
                                            </p:txEl>
                                          </p:spTgt>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2000" fill="hold"/>
                                        <p:tgtEl>
                                          <p:spTgt spid="5">
                                            <p:txEl>
                                              <p:pRg st="1" end="1"/>
                                            </p:txEl>
                                          </p:spTgt>
                                        </p:tgtEl>
                                        <p:attrNameLst>
                                          <p:attrName>ppt_w</p:attrName>
                                        </p:attrNameLst>
                                      </p:cBhvr>
                                      <p:tavLst>
                                        <p:tav tm="0">
                                          <p:val>
                                            <p:strVal val="#ppt_w*0.70"/>
                                          </p:val>
                                        </p:tav>
                                        <p:tav tm="100000">
                                          <p:val>
                                            <p:strVal val="#ppt_w"/>
                                          </p:val>
                                        </p:tav>
                                      </p:tavLst>
                                    </p:anim>
                                    <p:anim calcmode="lin" valueType="num">
                                      <p:cBhvr>
                                        <p:cTn id="14" dur="2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15" dur="2000"/>
                                        <p:tgtEl>
                                          <p:spTgt spid="5">
                                            <p:txEl>
                                              <p:pRg st="1" end="1"/>
                                            </p:txEl>
                                          </p:spTgt>
                                        </p:tgtEl>
                                      </p:cBhvr>
                                    </p:animEffect>
                                  </p:childTnLst>
                                </p:cTn>
                              </p:par>
                            </p:childTnLst>
                          </p:cTn>
                        </p:par>
                        <p:par>
                          <p:cTn id="16" fill="hold">
                            <p:stCondLst>
                              <p:cond delay="4000"/>
                            </p:stCondLst>
                            <p:childTnLst>
                              <p:par>
                                <p:cTn id="17" presetID="55" presetClass="entr" presetSubtype="0" fill="hold"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2000" fill="hold"/>
                                        <p:tgtEl>
                                          <p:spTgt spid="5">
                                            <p:txEl>
                                              <p:pRg st="2" end="2"/>
                                            </p:txEl>
                                          </p:spTgt>
                                        </p:tgtEl>
                                        <p:attrNameLst>
                                          <p:attrName>ppt_w</p:attrName>
                                        </p:attrNameLst>
                                      </p:cBhvr>
                                      <p:tavLst>
                                        <p:tav tm="0">
                                          <p:val>
                                            <p:strVal val="#ppt_w*0.70"/>
                                          </p:val>
                                        </p:tav>
                                        <p:tav tm="100000">
                                          <p:val>
                                            <p:strVal val="#ppt_w"/>
                                          </p:val>
                                        </p:tav>
                                      </p:tavLst>
                                    </p:anim>
                                    <p:anim calcmode="lin" valueType="num">
                                      <p:cBhvr>
                                        <p:cTn id="20" dur="2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21" dur="2000"/>
                                        <p:tgtEl>
                                          <p:spTgt spid="5">
                                            <p:txEl>
                                              <p:pRg st="2" end="2"/>
                                            </p:txEl>
                                          </p:spTgt>
                                        </p:tgtEl>
                                      </p:cBhvr>
                                    </p:animEffect>
                                  </p:childTnLst>
                                </p:cTn>
                              </p:par>
                            </p:childTnLst>
                          </p:cTn>
                        </p:par>
                        <p:par>
                          <p:cTn id="22" fill="hold">
                            <p:stCondLst>
                              <p:cond delay="6000"/>
                            </p:stCondLst>
                            <p:childTnLst>
                              <p:par>
                                <p:cTn id="23" presetID="55" presetClass="entr" presetSubtype="0" fill="hold"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p:cTn id="25" dur="2000" fill="hold"/>
                                        <p:tgtEl>
                                          <p:spTgt spid="5">
                                            <p:txEl>
                                              <p:pRg st="3" end="3"/>
                                            </p:txEl>
                                          </p:spTgt>
                                        </p:tgtEl>
                                        <p:attrNameLst>
                                          <p:attrName>ppt_w</p:attrName>
                                        </p:attrNameLst>
                                      </p:cBhvr>
                                      <p:tavLst>
                                        <p:tav tm="0">
                                          <p:val>
                                            <p:strVal val="#ppt_w*0.70"/>
                                          </p:val>
                                        </p:tav>
                                        <p:tav tm="100000">
                                          <p:val>
                                            <p:strVal val="#ppt_w"/>
                                          </p:val>
                                        </p:tav>
                                      </p:tavLst>
                                    </p:anim>
                                    <p:anim calcmode="lin" valueType="num">
                                      <p:cBhvr>
                                        <p:cTn id="26" dur="2000" fill="hold"/>
                                        <p:tgtEl>
                                          <p:spTgt spid="5">
                                            <p:txEl>
                                              <p:pRg st="3" end="3"/>
                                            </p:txEl>
                                          </p:spTgt>
                                        </p:tgtEl>
                                        <p:attrNameLst>
                                          <p:attrName>ppt_h</p:attrName>
                                        </p:attrNameLst>
                                      </p:cBhvr>
                                      <p:tavLst>
                                        <p:tav tm="0">
                                          <p:val>
                                            <p:strVal val="#ppt_h"/>
                                          </p:val>
                                        </p:tav>
                                        <p:tav tm="100000">
                                          <p:val>
                                            <p:strVal val="#ppt_h"/>
                                          </p:val>
                                        </p:tav>
                                      </p:tavLst>
                                    </p:anim>
                                    <p:animEffect transition="in" filter="fade">
                                      <p:cBhvr>
                                        <p:cTn id="27" dur="2000"/>
                                        <p:tgtEl>
                                          <p:spTgt spid="5">
                                            <p:txEl>
                                              <p:pRg st="3" end="3"/>
                                            </p:txEl>
                                          </p:spTgt>
                                        </p:tgtEl>
                                      </p:cBhvr>
                                    </p:animEffect>
                                  </p:childTnLst>
                                </p:cTn>
                              </p:par>
                            </p:childTnLst>
                          </p:cTn>
                        </p:par>
                        <p:par>
                          <p:cTn id="28" fill="hold">
                            <p:stCondLst>
                              <p:cond delay="8000"/>
                            </p:stCondLst>
                            <p:childTnLst>
                              <p:par>
                                <p:cTn id="29" presetID="55" presetClass="entr" presetSubtype="0" fill="hold"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p:cTn id="31" dur="2000" fill="hold"/>
                                        <p:tgtEl>
                                          <p:spTgt spid="5">
                                            <p:txEl>
                                              <p:pRg st="4" end="4"/>
                                            </p:txEl>
                                          </p:spTgt>
                                        </p:tgtEl>
                                        <p:attrNameLst>
                                          <p:attrName>ppt_w</p:attrName>
                                        </p:attrNameLst>
                                      </p:cBhvr>
                                      <p:tavLst>
                                        <p:tav tm="0">
                                          <p:val>
                                            <p:strVal val="#ppt_w*0.70"/>
                                          </p:val>
                                        </p:tav>
                                        <p:tav tm="100000">
                                          <p:val>
                                            <p:strVal val="#ppt_w"/>
                                          </p:val>
                                        </p:tav>
                                      </p:tavLst>
                                    </p:anim>
                                    <p:anim calcmode="lin" valueType="num">
                                      <p:cBhvr>
                                        <p:cTn id="32" dur="2000" fill="hold"/>
                                        <p:tgtEl>
                                          <p:spTgt spid="5">
                                            <p:txEl>
                                              <p:pRg st="4" end="4"/>
                                            </p:txEl>
                                          </p:spTgt>
                                        </p:tgtEl>
                                        <p:attrNameLst>
                                          <p:attrName>ppt_h</p:attrName>
                                        </p:attrNameLst>
                                      </p:cBhvr>
                                      <p:tavLst>
                                        <p:tav tm="0">
                                          <p:val>
                                            <p:strVal val="#ppt_h"/>
                                          </p:val>
                                        </p:tav>
                                        <p:tav tm="100000">
                                          <p:val>
                                            <p:strVal val="#ppt_h"/>
                                          </p:val>
                                        </p:tav>
                                      </p:tavLst>
                                    </p:anim>
                                    <p:animEffect transition="in" filter="fade">
                                      <p:cBhvr>
                                        <p:cTn id="33"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51520" y="260648"/>
            <a:ext cx="518457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День Семьи сегодня в мире —</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Сколько вас в семье, четыре?</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Пусть скорее станет десять:</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Больше шума, гама, песен!</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Пусть семья растёт, крепчает,</a:t>
            </a:r>
            <a:b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br>
            <a:r>
              <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ea typeface="Times New Roman" pitchFamily="18" charset="0"/>
                <a:cs typeface="Times New Roman" pitchFamily="18" charset="0"/>
              </a:rPr>
              <a:t>Никогда не огорчает!</a:t>
            </a:r>
            <a:endParaRPr kumimoji="0" lang="ru-RU" b="1" i="0" u="none" strike="noStrike" spc="50" normalizeH="0" baseline="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egoe Print" pitchFamily="2"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1">
                                            <p:txEl>
                                              <p:pRg st="0" end="0"/>
                                            </p:txEl>
                                          </p:spTgt>
                                        </p:tgtEl>
                                        <p:attrNameLst>
                                          <p:attrName>style.visibility</p:attrName>
                                        </p:attrNameLst>
                                      </p:cBhvr>
                                      <p:to>
                                        <p:strVal val="visible"/>
                                      </p:to>
                                    </p:set>
                                    <p:animEffect transition="in" filter="fade">
                                      <p:cBhvr>
                                        <p:cTn id="7" dur="2000"/>
                                        <p:tgtEl>
                                          <p:spTgt spid="307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5</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404664"/>
            <a:ext cx="8460432" cy="2246769"/>
          </a:xfrm>
          <a:prstGeom prst="rect">
            <a:avLst/>
          </a:prstGeom>
        </p:spPr>
        <p:txBody>
          <a:bodyPr wrap="square">
            <a:spAutoFit/>
          </a:bodyPr>
          <a:lstStyle/>
          <a:p>
            <a:pPr algn="r"/>
            <a:r>
              <a:rPr lang="ru-RU" sz="2600" dirty="0" smtClean="0">
                <a:solidFill>
                  <a:schemeClr val="bg1"/>
                </a:solidFill>
                <a:latin typeface="Ariston" pitchFamily="66" charset="0"/>
              </a:rPr>
              <a:t>Пусть дом ваш будет полной чашей той, </a:t>
            </a:r>
            <a:br>
              <a:rPr lang="ru-RU" sz="2600" dirty="0" smtClean="0">
                <a:solidFill>
                  <a:schemeClr val="bg1"/>
                </a:solidFill>
                <a:latin typeface="Ariston" pitchFamily="66" charset="0"/>
              </a:rPr>
            </a:br>
            <a:r>
              <a:rPr lang="ru-RU" sz="2600" dirty="0" smtClean="0">
                <a:solidFill>
                  <a:schemeClr val="bg1"/>
                </a:solidFill>
                <a:latin typeface="Ariston" pitchFamily="66" charset="0"/>
              </a:rPr>
              <a:t>Чтоб год от года счастья зрел настой, </a:t>
            </a:r>
            <a:br>
              <a:rPr lang="ru-RU" sz="2600" dirty="0" smtClean="0">
                <a:solidFill>
                  <a:schemeClr val="bg1"/>
                </a:solidFill>
                <a:latin typeface="Ariston" pitchFamily="66" charset="0"/>
              </a:rPr>
            </a:br>
            <a:r>
              <a:rPr lang="ru-RU" sz="2600" dirty="0" smtClean="0">
                <a:solidFill>
                  <a:schemeClr val="bg1"/>
                </a:solidFill>
                <a:latin typeface="Ariston" pitchFamily="66" charset="0"/>
              </a:rPr>
              <a:t>Душа спокойна весела, легка, </a:t>
            </a:r>
            <a:br>
              <a:rPr lang="ru-RU" sz="2600" dirty="0" smtClean="0">
                <a:solidFill>
                  <a:schemeClr val="bg1"/>
                </a:solidFill>
                <a:latin typeface="Ariston" pitchFamily="66" charset="0"/>
              </a:rPr>
            </a:br>
            <a:r>
              <a:rPr lang="ru-RU" sz="2600" dirty="0" smtClean="0">
                <a:solidFill>
                  <a:schemeClr val="bg1"/>
                </a:solidFill>
                <a:latin typeface="Ariston" pitchFamily="66" charset="0"/>
              </a:rPr>
              <a:t>Семья всегда согласием крепка!</a:t>
            </a:r>
          </a:p>
          <a:p>
            <a:r>
              <a:rPr lang="ru-RU" dirty="0" smtClean="0"/>
              <a:t/>
            </a:r>
            <a:br>
              <a:rPr lang="ru-RU" dirty="0" smtClean="0"/>
            </a:br>
            <a:endParaRPr lang="ru-RU" dirty="0"/>
          </a:p>
        </p:txBody>
      </p:sp>
      <p:sp>
        <p:nvSpPr>
          <p:cNvPr id="3" name="Номер слайда 2"/>
          <p:cNvSpPr>
            <a:spLocks noGrp="1"/>
          </p:cNvSpPr>
          <p:nvPr>
            <p:ph type="sldNum" sz="quarter" idx="12"/>
          </p:nvPr>
        </p:nvSpPr>
        <p:spPr/>
        <p:txBody>
          <a:bodyPr/>
          <a:lstStyle/>
          <a:p>
            <a:fld id="{725C68B6-61C2-468F-89AB-4B9F7531AA68}" type="slidenum">
              <a:rPr lang="ru-RU" smtClean="0"/>
              <a:pPr/>
              <a:t>7</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2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blip>
          <a:srcRect/>
          <a:stretch>
            <a:fillRect/>
          </a:stretch>
        </a:blipFill>
        <a:effectLst/>
      </p:bgPr>
    </p:bg>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spTree>
  </p:cSld>
  <p:clrMapOvr>
    <a:masterClrMapping/>
  </p:clrMapOvr>
  <p:transition spd="med" advClick="0" advTm="10000">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srcRect/>
          <a:tile tx="0" ty="0" sx="100000" sy="100000" flip="none" algn="tl"/>
        </a:blipFill>
        <a:effectLst/>
      </p:bgPr>
    </p:bg>
    <p:spTree>
      <p:nvGrpSpPr>
        <p:cNvPr id="1" name=""/>
        <p:cNvGrpSpPr/>
        <p:nvPr/>
      </p:nvGrpSpPr>
      <p:grpSpPr>
        <a:xfrm>
          <a:off x="0" y="0"/>
          <a:ext cx="0" cy="0"/>
          <a:chOff x="0" y="0"/>
          <a:chExt cx="0" cy="0"/>
        </a:xfrm>
      </p:grpSpPr>
      <p:pic>
        <p:nvPicPr>
          <p:cNvPr id="38914" name="Picture 2" descr="D:\Documents and Settings\БСХТ\Мои документы\Мои рисунки\День Семьи\4cc53-image013.jpg"/>
          <p:cNvPicPr>
            <a:picLocks noChangeAspect="1" noChangeArrowheads="1"/>
          </p:cNvPicPr>
          <p:nvPr/>
        </p:nvPicPr>
        <p:blipFill>
          <a:blip r:embed="rId4" cstate="screen"/>
          <a:srcRect/>
          <a:stretch>
            <a:fillRect/>
          </a:stretch>
        </p:blipFill>
        <p:spPr bwMode="auto">
          <a:xfrm>
            <a:off x="467544" y="260648"/>
            <a:ext cx="3816424" cy="4992416"/>
          </a:xfrm>
          <a:prstGeom prst="rect">
            <a:avLst/>
          </a:prstGeom>
          <a:noFill/>
        </p:spPr>
      </p:pic>
      <p:pic>
        <p:nvPicPr>
          <p:cNvPr id="38915" name="Picture 3" descr="D:\Documents and Settings\БСХТ\Мои документы\Мои рисунки\День Семьи\50964412.jpg"/>
          <p:cNvPicPr>
            <a:picLocks noChangeAspect="1" noChangeArrowheads="1"/>
          </p:cNvPicPr>
          <p:nvPr/>
        </p:nvPicPr>
        <p:blipFill>
          <a:blip r:embed="rId5" cstate="screen"/>
          <a:srcRect/>
          <a:stretch>
            <a:fillRect/>
          </a:stretch>
        </p:blipFill>
        <p:spPr bwMode="auto">
          <a:xfrm>
            <a:off x="4860032" y="1325544"/>
            <a:ext cx="3765798" cy="51537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Номер слайда 3"/>
          <p:cNvSpPr>
            <a:spLocks noGrp="1"/>
          </p:cNvSpPr>
          <p:nvPr>
            <p:ph type="sldNum" sz="quarter" idx="12"/>
          </p:nvPr>
        </p:nvSpPr>
        <p:spPr/>
        <p:txBody>
          <a:bodyPr/>
          <a:lstStyle/>
          <a:p>
            <a:fld id="{725C68B6-61C2-468F-89AB-4B9F7531AA68}" type="slidenum">
              <a:rPr lang="ru-RU" smtClean="0"/>
              <a:pPr/>
              <a:t>9</a:t>
            </a:fld>
            <a:endParaRPr lang="ru-RU"/>
          </a:p>
        </p:txBody>
      </p:sp>
    </p:spTree>
  </p:cSld>
  <p:clrMapOvr>
    <a:masterClrMapping/>
  </p:clrMapOvr>
  <p:transition spd="med" advClick="0" advTm="10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p:cTn id="7" dur="2000" fill="hold"/>
                                        <p:tgtEl>
                                          <p:spTgt spid="38914"/>
                                        </p:tgtEl>
                                        <p:attrNameLst>
                                          <p:attrName>ppt_w</p:attrName>
                                        </p:attrNameLst>
                                      </p:cBhvr>
                                      <p:tavLst>
                                        <p:tav tm="0">
                                          <p:val>
                                            <p:strVal val="#ppt_w*0.70"/>
                                          </p:val>
                                        </p:tav>
                                        <p:tav tm="100000">
                                          <p:val>
                                            <p:strVal val="#ppt_w"/>
                                          </p:val>
                                        </p:tav>
                                      </p:tavLst>
                                    </p:anim>
                                    <p:anim calcmode="lin" valueType="num">
                                      <p:cBhvr>
                                        <p:cTn id="8" dur="2000" fill="hold"/>
                                        <p:tgtEl>
                                          <p:spTgt spid="38914"/>
                                        </p:tgtEl>
                                        <p:attrNameLst>
                                          <p:attrName>ppt_h</p:attrName>
                                        </p:attrNameLst>
                                      </p:cBhvr>
                                      <p:tavLst>
                                        <p:tav tm="0">
                                          <p:val>
                                            <p:strVal val="#ppt_h"/>
                                          </p:val>
                                        </p:tav>
                                        <p:tav tm="100000">
                                          <p:val>
                                            <p:strVal val="#ppt_h"/>
                                          </p:val>
                                        </p:tav>
                                      </p:tavLst>
                                    </p:anim>
                                    <p:animEffect transition="in" filter="fade">
                                      <p:cBhvr>
                                        <p:cTn id="9" dur="2000"/>
                                        <p:tgtEl>
                                          <p:spTgt spid="38914"/>
                                        </p:tgtEl>
                                      </p:cBhvr>
                                    </p:animEffect>
                                  </p:childTnLst>
                                </p:cTn>
                              </p:par>
                            </p:childTnLst>
                          </p:cTn>
                        </p:par>
                        <p:par>
                          <p:cTn id="10" fill="hold">
                            <p:stCondLst>
                              <p:cond delay="2000"/>
                            </p:stCondLst>
                            <p:childTnLst>
                              <p:par>
                                <p:cTn id="11" presetID="55" presetClass="entr" presetSubtype="0" fill="hold" nodeType="afterEffect">
                                  <p:stCondLst>
                                    <p:cond delay="0"/>
                                  </p:stCondLst>
                                  <p:childTnLst>
                                    <p:set>
                                      <p:cBhvr>
                                        <p:cTn id="12" dur="1" fill="hold">
                                          <p:stCondLst>
                                            <p:cond delay="0"/>
                                          </p:stCondLst>
                                        </p:cTn>
                                        <p:tgtEl>
                                          <p:spTgt spid="38915"/>
                                        </p:tgtEl>
                                        <p:attrNameLst>
                                          <p:attrName>style.visibility</p:attrName>
                                        </p:attrNameLst>
                                      </p:cBhvr>
                                      <p:to>
                                        <p:strVal val="visible"/>
                                      </p:to>
                                    </p:set>
                                    <p:anim calcmode="lin" valueType="num">
                                      <p:cBhvr>
                                        <p:cTn id="13" dur="2000" fill="hold"/>
                                        <p:tgtEl>
                                          <p:spTgt spid="38915"/>
                                        </p:tgtEl>
                                        <p:attrNameLst>
                                          <p:attrName>ppt_w</p:attrName>
                                        </p:attrNameLst>
                                      </p:cBhvr>
                                      <p:tavLst>
                                        <p:tav tm="0">
                                          <p:val>
                                            <p:strVal val="#ppt_w*0.70"/>
                                          </p:val>
                                        </p:tav>
                                        <p:tav tm="100000">
                                          <p:val>
                                            <p:strVal val="#ppt_w"/>
                                          </p:val>
                                        </p:tav>
                                      </p:tavLst>
                                    </p:anim>
                                    <p:anim calcmode="lin" valueType="num">
                                      <p:cBhvr>
                                        <p:cTn id="14" dur="2000" fill="hold"/>
                                        <p:tgtEl>
                                          <p:spTgt spid="38915"/>
                                        </p:tgtEl>
                                        <p:attrNameLst>
                                          <p:attrName>ppt_h</p:attrName>
                                        </p:attrNameLst>
                                      </p:cBhvr>
                                      <p:tavLst>
                                        <p:tav tm="0">
                                          <p:val>
                                            <p:strVal val="#ppt_h"/>
                                          </p:val>
                                        </p:tav>
                                        <p:tav tm="100000">
                                          <p:val>
                                            <p:strVal val="#ppt_h"/>
                                          </p:val>
                                        </p:tav>
                                      </p:tavLst>
                                    </p:anim>
                                    <p:animEffect transition="in" filter="fade">
                                      <p:cBhvr>
                                        <p:cTn id="15" dur="20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1645</Words>
  <Application>Microsoft Office PowerPoint</Application>
  <PresentationFormat>Экран (4:3)</PresentationFormat>
  <Paragraphs>149</Paragraphs>
  <Slides>17</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День семьи, любви и верности</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В семье человек не одинок </vt:lpstr>
      <vt:lpstr>Человек живет семьёй </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1</cp:lastModifiedBy>
  <cp:revision>63</cp:revision>
  <dcterms:modified xsi:type="dcterms:W3CDTF">2001-12-31T22:33:36Z</dcterms:modified>
</cp:coreProperties>
</file>