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60" r:id="rId6"/>
    <p:sldId id="261" r:id="rId7"/>
    <p:sldId id="259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3" autoAdjust="0"/>
    <p:restoredTop sz="9466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59997-A475-4104-941F-CA20DD22A7DA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8D59-48FF-43EE-A276-5068FA7EA1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71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8D59-48FF-43EE-A276-5068FA7EA17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30EB-FD8D-4AAA-9566-14252B6CCD07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8BCD-C066-418D-B4F3-967B633FB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2130425"/>
            <a:ext cx="5929322" cy="1470025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Итоговое</a:t>
            </a:r>
            <a:br>
              <a:rPr lang="ru-RU" sz="6600" b="1" dirty="0" smtClean="0"/>
            </a:br>
            <a:r>
              <a:rPr lang="ru-RU" sz="6600" b="1" dirty="0" smtClean="0"/>
              <a:t> родительское собрание</a:t>
            </a:r>
            <a:br>
              <a:rPr lang="ru-RU" sz="6600" b="1" dirty="0" smtClean="0"/>
            </a:br>
            <a:r>
              <a:rPr lang="ru-RU" sz="6600" b="1" dirty="0" smtClean="0"/>
              <a:t> в 1 классе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3886200"/>
            <a:ext cx="1688232" cy="11269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5" name="Picture 1" descr="C:\Users\Ангелина\Pictures\roditeli_i_deti_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0"/>
            <a:ext cx="4000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Повестка дня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Итоги </a:t>
            </a:r>
            <a:r>
              <a:rPr lang="ru-RU" dirty="0"/>
              <a:t>обучения в 1 классе.</a:t>
            </a:r>
          </a:p>
          <a:p>
            <a:pPr lvl="0"/>
            <a:r>
              <a:rPr lang="ru-RU" dirty="0"/>
              <a:t>Влияние школьной нагрузки на здоровье наших детей (результаты медицинского осмотра).</a:t>
            </a:r>
          </a:p>
          <a:p>
            <a:pPr lvl="0"/>
            <a:r>
              <a:rPr lang="ru-RU" dirty="0"/>
              <a:t>Организационное завершение учебного года (праздник окончания 1 класса).</a:t>
            </a:r>
          </a:p>
          <a:p>
            <a:pPr lvl="0"/>
            <a:r>
              <a:rPr lang="ru-RU" dirty="0"/>
              <a:t>Организация летнего отдыха учащихся. Инструктаж родителей о правилах поведения детьми в период летних каникул.</a:t>
            </a:r>
          </a:p>
          <a:p>
            <a:pPr lvl="0"/>
            <a:r>
              <a:rPr lang="ru-RU" dirty="0"/>
              <a:t>Приобретение учебников и учебных пособий для 2 класса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ТАБЛИЦА ТРЕБОВАНИЙ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к </a:t>
            </a:r>
            <a:r>
              <a:rPr lang="ru-RU" sz="2800" dirty="0"/>
              <a:t>умениям учащихся по </a:t>
            </a:r>
            <a:r>
              <a:rPr lang="ru-RU" sz="3200" dirty="0" smtClean="0">
                <a:solidFill>
                  <a:srgbClr val="C00000"/>
                </a:solidFill>
              </a:rPr>
              <a:t>литературному </a:t>
            </a:r>
            <a:r>
              <a:rPr lang="ru-RU" sz="3200" dirty="0">
                <a:solidFill>
                  <a:srgbClr val="C00000"/>
                </a:solidFill>
              </a:rPr>
              <a:t>чтению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2400" dirty="0"/>
              <a:t>(программный </a:t>
            </a:r>
            <a:r>
              <a:rPr lang="ru-RU" sz="2400" dirty="0" smtClean="0"/>
              <a:t>минимум 1-й класс)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осмысленно</a:t>
            </a:r>
            <a:r>
              <a:rPr lang="ru-RU" dirty="0"/>
              <a:t>, правильно </a:t>
            </a:r>
            <a:r>
              <a:rPr lang="ru-RU" dirty="0" smtClean="0"/>
              <a:t>читать целыми </a:t>
            </a:r>
            <a:r>
              <a:rPr lang="ru-RU" dirty="0"/>
              <a:t>словами;</a:t>
            </a:r>
          </a:p>
          <a:p>
            <a:r>
              <a:rPr lang="ru-RU" baseline="0" dirty="0" smtClean="0"/>
              <a:t> </a:t>
            </a:r>
            <a:r>
              <a:rPr lang="ru-RU" dirty="0"/>
              <a:t>высказывать </a:t>
            </a:r>
            <a:r>
              <a:rPr lang="ru-RU" dirty="0" smtClean="0"/>
              <a:t>своё отношение </a:t>
            </a:r>
            <a:r>
              <a:rPr lang="ru-RU" dirty="0"/>
              <a:t>к </a:t>
            </a:r>
            <a:r>
              <a:rPr lang="ru-RU" dirty="0" smtClean="0"/>
              <a:t>героям прочитанных произведений;</a:t>
            </a:r>
            <a:endParaRPr lang="ru-RU" dirty="0"/>
          </a:p>
          <a:p>
            <a:r>
              <a:rPr lang="ru-RU" baseline="0" dirty="0" smtClean="0"/>
              <a:t> </a:t>
            </a:r>
            <a:r>
              <a:rPr lang="ru-RU" dirty="0"/>
              <a:t>соотносить </a:t>
            </a:r>
            <a:r>
              <a:rPr lang="ru-RU" dirty="0" smtClean="0"/>
              <a:t>автора</a:t>
            </a:r>
            <a:r>
              <a:rPr lang="ru-RU" dirty="0"/>
              <a:t>, название и </a:t>
            </a:r>
            <a:r>
              <a:rPr lang="ru-RU" dirty="0" smtClean="0"/>
              <a:t>героев прочитанных произведений;</a:t>
            </a:r>
          </a:p>
          <a:p>
            <a:r>
              <a:rPr lang="ru-RU" dirty="0" smtClean="0"/>
              <a:t> </a:t>
            </a:r>
            <a:r>
              <a:rPr lang="ru-RU" dirty="0"/>
              <a:t>отвечать на вопросы учителя </a:t>
            </a:r>
            <a:r>
              <a:rPr lang="ru-RU" dirty="0" smtClean="0"/>
              <a:t>по содержанию </a:t>
            </a:r>
            <a:r>
              <a:rPr lang="ru-RU" dirty="0"/>
              <a:t>прочитанного;</a:t>
            </a:r>
          </a:p>
          <a:p>
            <a:r>
              <a:rPr lang="ru-RU" baseline="0" dirty="0" smtClean="0"/>
              <a:t> </a:t>
            </a:r>
            <a:r>
              <a:rPr lang="ru-RU" dirty="0"/>
              <a:t>подробно пересказывать текст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различать </a:t>
            </a:r>
            <a:r>
              <a:rPr lang="ru-RU" dirty="0" smtClean="0"/>
              <a:t>рассказы </a:t>
            </a:r>
            <a:r>
              <a:rPr lang="ru-RU" dirty="0"/>
              <a:t>и </a:t>
            </a:r>
            <a:r>
              <a:rPr lang="ru-RU" dirty="0" smtClean="0"/>
              <a:t>стихотворения;</a:t>
            </a:r>
          </a:p>
          <a:p>
            <a:r>
              <a:rPr lang="ru-RU" dirty="0" smtClean="0"/>
              <a:t> </a:t>
            </a:r>
            <a:r>
              <a:rPr lang="ru-RU" dirty="0"/>
              <a:t>составлять устный рассказ </a:t>
            </a:r>
            <a:r>
              <a:rPr lang="ru-RU" dirty="0" smtClean="0"/>
              <a:t>по картинке</a:t>
            </a:r>
            <a:r>
              <a:rPr lang="ru-RU" dirty="0"/>
              <a:t>;</a:t>
            </a:r>
          </a:p>
          <a:p>
            <a:r>
              <a:rPr lang="ru-RU" baseline="0" dirty="0" smtClean="0"/>
              <a:t> </a:t>
            </a:r>
            <a:r>
              <a:rPr lang="ru-RU" dirty="0"/>
              <a:t>заучивать наизусть </a:t>
            </a:r>
            <a:r>
              <a:rPr lang="ru-RU" dirty="0" smtClean="0"/>
              <a:t>небольшие стихотворения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ТАБЛИЦА ПРЕДМЕТНЫХ ТРЕБОВАНИЙ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к умениям учащихся по </a:t>
            </a:r>
            <a:r>
              <a:rPr lang="ru-RU" sz="3200" b="1" dirty="0" smtClean="0">
                <a:solidFill>
                  <a:srgbClr val="C00000"/>
                </a:solidFill>
              </a:rPr>
              <a:t>русскому языку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/>
              <a:t>(1-й класс)</a:t>
            </a:r>
          </a:p>
          <a:p>
            <a:r>
              <a:rPr lang="ru-RU" dirty="0" smtClean="0"/>
              <a:t>                                         </a:t>
            </a:r>
          </a:p>
          <a:p>
            <a:endParaRPr lang="ru-RU" b="1" dirty="0"/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Интеллектуально-речевые умения:</a:t>
            </a:r>
          </a:p>
          <a:p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85992"/>
            <a:ext cx="842965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•</a:t>
            </a:r>
            <a:r>
              <a:rPr lang="ru-RU" sz="3200" baseline="0" dirty="0" smtClean="0"/>
              <a:t> </a:t>
            </a:r>
            <a:r>
              <a:rPr lang="ru-RU" sz="3200" dirty="0" smtClean="0"/>
              <a:t>составлять предложения </a:t>
            </a:r>
            <a:r>
              <a:rPr lang="ru-RU" sz="3200" dirty="0"/>
              <a:t>из слов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ru-RU" sz="3200" baseline="0" dirty="0" smtClean="0"/>
              <a:t>• </a:t>
            </a:r>
            <a:r>
              <a:rPr lang="ru-RU" sz="3200" dirty="0"/>
              <a:t>отличать текст </a:t>
            </a:r>
            <a:r>
              <a:rPr lang="ru-RU" sz="3200" dirty="0" smtClean="0"/>
              <a:t>от набора </a:t>
            </a:r>
            <a:r>
              <a:rPr lang="ru-RU" sz="3200" dirty="0"/>
              <a:t>предложений</a:t>
            </a:r>
            <a:r>
              <a:rPr lang="ru-RU" sz="3200" dirty="0" smtClean="0"/>
              <a:t>;</a:t>
            </a:r>
          </a:p>
          <a:p>
            <a:r>
              <a:rPr lang="ru-RU" sz="3200" i="1" dirty="0" smtClean="0"/>
              <a:t>•</a:t>
            </a:r>
            <a:r>
              <a:rPr lang="ru-RU" sz="3200" dirty="0" smtClean="0"/>
              <a:t> составлять небольшой текст и записывать его с помощью учителя; </a:t>
            </a:r>
          </a:p>
          <a:p>
            <a:r>
              <a:rPr lang="ru-RU" sz="3200" i="1" dirty="0" smtClean="0"/>
              <a:t>• </a:t>
            </a:r>
            <a:r>
              <a:rPr lang="ru-RU" sz="3200" dirty="0" smtClean="0"/>
              <a:t>правильно списывать слова, предложения, текст; проверять написанное, сравнивая с образцом;</a:t>
            </a:r>
          </a:p>
          <a:p>
            <a:endParaRPr lang="ru-RU" sz="2800" i="1" dirty="0" smtClean="0"/>
          </a:p>
          <a:p>
            <a:r>
              <a:rPr lang="ru-RU" sz="2800" i="1" dirty="0" smtClean="0"/>
              <a:t> </a:t>
            </a:r>
          </a:p>
          <a:p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50099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Учебно-языковые умения:</a:t>
            </a:r>
          </a:p>
          <a:p>
            <a:r>
              <a:rPr lang="ru-RU" baseline="0" dirty="0" smtClean="0"/>
              <a:t> </a:t>
            </a:r>
            <a:r>
              <a:rPr lang="ru-RU" sz="3200" i="1" dirty="0" smtClean="0"/>
              <a:t> </a:t>
            </a:r>
          </a:p>
          <a:p>
            <a:r>
              <a:rPr lang="ru-RU" sz="3200" i="1" dirty="0" smtClean="0"/>
              <a:t>• </a:t>
            </a:r>
            <a:r>
              <a:rPr lang="ru-RU" sz="3200" dirty="0" smtClean="0"/>
              <a:t>различать гласные и согласные звуки, согласные звонкие и глухие (парные</a:t>
            </a:r>
          </a:p>
          <a:p>
            <a:r>
              <a:rPr lang="ru-RU" sz="3200" dirty="0" smtClean="0"/>
              <a:t>и непарные), твёрдые и мягкие;</a:t>
            </a:r>
          </a:p>
          <a:p>
            <a:r>
              <a:rPr lang="ru-RU" sz="3200" i="1" dirty="0" smtClean="0"/>
              <a:t>• делить слова на слоги, </a:t>
            </a:r>
            <a:r>
              <a:rPr lang="ru-RU" sz="3200" dirty="0" smtClean="0"/>
              <a:t>ставить ударение;</a:t>
            </a:r>
          </a:p>
          <a:p>
            <a:r>
              <a:rPr lang="ru-RU" sz="3200" i="1" dirty="0" smtClean="0"/>
              <a:t>• находить корень в группе доступных однокоренных слов;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1537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 Правописные умения:</a:t>
            </a:r>
          </a:p>
          <a:p>
            <a:endParaRPr lang="ru-RU" baseline="0" dirty="0" smtClean="0"/>
          </a:p>
          <a:p>
            <a:r>
              <a:rPr lang="ru-RU" baseline="0" dirty="0" smtClean="0"/>
              <a:t> </a:t>
            </a:r>
            <a:r>
              <a:rPr lang="ru-RU" sz="2800" baseline="0" dirty="0" smtClean="0"/>
              <a:t>• </a:t>
            </a:r>
            <a:r>
              <a:rPr lang="ru-RU" sz="2800" dirty="0" smtClean="0"/>
              <a:t>писать большую букву в начале предложения, в именах собственных;</a:t>
            </a:r>
          </a:p>
          <a:p>
            <a:r>
              <a:rPr lang="ru-RU" sz="2800" baseline="0" dirty="0" smtClean="0"/>
              <a:t>• </a:t>
            </a:r>
            <a:r>
              <a:rPr lang="ru-RU" sz="2800" dirty="0" smtClean="0"/>
              <a:t>писать буквы </a:t>
            </a:r>
            <a:r>
              <a:rPr lang="ru-RU" sz="2800" i="1" dirty="0" smtClean="0"/>
              <a:t>и, у, а после </a:t>
            </a:r>
            <a:r>
              <a:rPr lang="ru-RU" sz="2800" dirty="0" smtClean="0"/>
              <a:t>букв шипящих (в буквосочетаниях </a:t>
            </a:r>
            <a:r>
              <a:rPr lang="ru-RU" sz="2800" i="1" dirty="0" err="1" smtClean="0"/>
              <a:t>жи</a:t>
            </a:r>
            <a:r>
              <a:rPr lang="ru-RU" sz="2800" i="1" dirty="0" smtClean="0"/>
              <a:t>–</a:t>
            </a:r>
            <a:r>
              <a:rPr lang="ru-RU" sz="2800" i="1" dirty="0" err="1" smtClean="0"/>
              <a:t>ши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ча</a:t>
            </a:r>
            <a:r>
              <a:rPr lang="ru-RU" sz="2800" i="1" dirty="0" smtClean="0"/>
              <a:t>–</a:t>
            </a:r>
            <a:r>
              <a:rPr lang="ru-RU" sz="2800" i="1" dirty="0" err="1" smtClean="0"/>
              <a:t>ща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чу-щу</a:t>
            </a:r>
            <a:r>
              <a:rPr lang="ru-RU" sz="2800" i="1" dirty="0" smtClean="0"/>
              <a:t>);</a:t>
            </a:r>
          </a:p>
          <a:p>
            <a:r>
              <a:rPr lang="ru-RU" sz="2800" i="1" dirty="0" smtClean="0"/>
              <a:t>• обозначать мягкость согласных на письме с помощью </a:t>
            </a:r>
            <a:r>
              <a:rPr lang="ru-RU" sz="2800" i="1" dirty="0" err="1" smtClean="0"/>
              <a:t>ь</a:t>
            </a:r>
            <a:r>
              <a:rPr lang="ru-RU" sz="2800" i="1" dirty="0" smtClean="0"/>
              <a:t>;</a:t>
            </a:r>
          </a:p>
          <a:p>
            <a:r>
              <a:rPr lang="ru-RU" sz="2800" i="1" dirty="0" smtClean="0"/>
              <a:t>•  не употреблять </a:t>
            </a:r>
            <a:r>
              <a:rPr lang="ru-RU" sz="2800" i="1" dirty="0" err="1" smtClean="0"/>
              <a:t>ь</a:t>
            </a:r>
            <a:r>
              <a:rPr lang="ru-RU" sz="2800" i="1" dirty="0" smtClean="0"/>
              <a:t> в буквосочетаниях </a:t>
            </a:r>
            <a:r>
              <a:rPr lang="ru-RU" sz="2800" i="1" dirty="0" err="1" smtClean="0"/>
              <a:t>чк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чн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нч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нщ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щн</a:t>
            </a:r>
            <a:r>
              <a:rPr lang="ru-RU" sz="2800" i="1" dirty="0" smtClean="0"/>
              <a:t>;</a:t>
            </a:r>
          </a:p>
          <a:p>
            <a:r>
              <a:rPr lang="ru-RU" sz="2800" i="1" dirty="0" smtClean="0"/>
              <a:t>• писать изученные слова с непроверяемой буквой безударного гласного в корне;</a:t>
            </a:r>
          </a:p>
          <a:p>
            <a:r>
              <a:rPr lang="ru-RU" sz="2800" i="1" dirty="0" smtClean="0"/>
              <a:t>• ставить знаки препинания в конце предложения;</a:t>
            </a:r>
          </a:p>
          <a:p>
            <a:r>
              <a:rPr lang="ru-RU" sz="2800" i="1" dirty="0" smtClean="0"/>
              <a:t>• делить слова на части для переноса.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80186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Предметными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результатами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изучения курса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Математика»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1-м классе являются формирование следующих умений.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1-й уровень (необходимый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знание названий и последовательности чисел от 1 до 20; разрядный состав чисел от 11 до 20;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знание названий и обозначений операций сложения и вычитания;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использовать знание таблицы сложения однозначных чисел и соответствующих случаев вычитания в пределах 10 (на уровне навыка);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сравнивать группы предметов с помощью составления пар;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читать, записывать и сравнивать числа в пределах 20;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находить значения выражений, содержащих одно действие (сложение или вычитание);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решать простые задачи: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 раскрывающие смысл действий сложения и вычитания;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 задачи, при решении которых используются понятия «увеличить на, уменьшить на ...»;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задачи на разностное сравнение;</a:t>
            </a:r>
            <a:endParaRPr lang="ru-RU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lang="ru-RU" sz="2000" baseline="0" dirty="0" smtClean="0"/>
              <a:t>•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распознавать геометрические фигуры: точку, прямую, луч, кривую незамкнутую, кривую замкнутую, круг, овал, отрезок, ломаную, угол, многоугольник, прямоугольник, квадрат.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4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4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6709529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2–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уровень (программный)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Учащиеся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должны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уметь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процессе вычислений осознанно  следовать алгоритму сложения и вычитания в пределах 20;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использовать в речи названия компонентов и результатов действий сложения и вычитания, использовать знание зависимости между ними в процессе поиска решения и при оценке результатов действий;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использовать в процессе вычислений знание переместительного свойства сложения;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использовать в процессе измерения знание единиц измерения длины, объёма и массы (сантиметр, дециметр, литр, килограмм);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использовать при вычислениях алгоритм нахождения значения выражений без скобок, содержащих два действия (сложение и/или вычитание);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сравнивать, складывать и вычитать именованные числа;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решать уравнения вида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±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=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решать задачи в два действия на сложение и вычитание;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узнавать и называть плоские геометрические фигуры: треугольник, четырёхугольник, пятиугольник, шестиугольник, многоугольник; выделять из множества четырёхугольников прямоугольники, из множества прямоугольников – квадраты, из множества углов – прямой угол;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определять длину данного отрезка;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7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решать арифметические ребусы и числовые головоломки, содержащие не более двух действий.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Учебные пособия для 2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рабочая тетрадь по литературному чтению;</a:t>
            </a:r>
          </a:p>
          <a:p>
            <a:r>
              <a:rPr lang="ru-RU" sz="2800" dirty="0"/>
              <a:t>т</a:t>
            </a:r>
            <a:r>
              <a:rPr lang="ru-RU" sz="2800" dirty="0" smtClean="0"/>
              <a:t>етрадь для проверочных и контрольных работ по русскому языку;</a:t>
            </a:r>
          </a:p>
          <a:p>
            <a:r>
              <a:rPr lang="ru-RU" sz="2800" dirty="0"/>
              <a:t>т</a:t>
            </a:r>
            <a:r>
              <a:rPr lang="ru-RU" sz="2800" dirty="0" smtClean="0"/>
              <a:t>етрадь для проверочных и контрольных работ по математике;</a:t>
            </a:r>
          </a:p>
          <a:p>
            <a:r>
              <a:rPr lang="ru-RU" sz="2800" dirty="0"/>
              <a:t>т</a:t>
            </a:r>
            <a:r>
              <a:rPr lang="ru-RU" sz="2800" dirty="0" smtClean="0"/>
              <a:t>етрадь для проверочных и контрольных работ по окружающему миру;</a:t>
            </a:r>
          </a:p>
          <a:p>
            <a:r>
              <a:rPr lang="ru-RU" sz="2800" dirty="0"/>
              <a:t>р</a:t>
            </a:r>
            <a:r>
              <a:rPr lang="ru-RU" sz="2800" dirty="0" smtClean="0"/>
              <a:t>абочая тетрадь по английскому языку;</a:t>
            </a:r>
          </a:p>
          <a:p>
            <a:r>
              <a:rPr lang="ru-RU" sz="2800" dirty="0"/>
              <a:t>р</a:t>
            </a:r>
            <a:r>
              <a:rPr lang="ru-RU" sz="2800" dirty="0" smtClean="0"/>
              <a:t>абочая тетрадь по технологии;</a:t>
            </a:r>
          </a:p>
          <a:p>
            <a:r>
              <a:rPr lang="ru-RU" sz="2800" dirty="0"/>
              <a:t>р</a:t>
            </a:r>
            <a:r>
              <a:rPr lang="ru-RU" sz="2800" dirty="0" smtClean="0"/>
              <a:t>абочая тетрадь по ИЗО</a:t>
            </a:r>
          </a:p>
        </p:txBody>
      </p:sp>
    </p:spTree>
    <p:extLst>
      <p:ext uri="{BB962C8B-B14F-4D97-AF65-F5344CB8AC3E}">
        <p14:creationId xmlns:p14="http://schemas.microsoft.com/office/powerpoint/2010/main" val="34486120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637</Words>
  <Application>Microsoft Office PowerPoint</Application>
  <PresentationFormat>Экран (4:3)</PresentationFormat>
  <Paragraphs>87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Итоговое  родительское собрание  в 1 классе</vt:lpstr>
      <vt:lpstr>Повестка дня</vt:lpstr>
      <vt:lpstr>ТАБЛИЦА ТРЕБОВАНИЙ к умениям учащихся по литературному чтению (программный минимум 1-й класс)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Учебные пособия для 2 класса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 родительское собрание  в 1 классе</dc:title>
  <dc:creator>Ангелина</dc:creator>
  <cp:lastModifiedBy>Admin</cp:lastModifiedBy>
  <cp:revision>23</cp:revision>
  <dcterms:created xsi:type="dcterms:W3CDTF">2012-05-09T10:45:24Z</dcterms:created>
  <dcterms:modified xsi:type="dcterms:W3CDTF">2019-02-05T19:06:38Z</dcterms:modified>
</cp:coreProperties>
</file>