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sldIdLst>
    <p:sldId id="257" r:id="rId2"/>
    <p:sldId id="259" r:id="rId3"/>
    <p:sldId id="267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54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</p:sldIdLst>
  <p:sldSz cx="9144000" cy="5143500" type="screen16x9"/>
  <p:notesSz cx="6858000" cy="9144000"/>
  <p:embeddedFontLst>
    <p:embeddedFont>
      <p:font typeface="Merriweather" panose="00000500000000000000" pitchFamily="2" charset="-5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5534" userDrawn="1">
          <p15:clr>
            <a:srgbClr val="A4A3A4"/>
          </p15:clr>
        </p15:guide>
        <p15:guide id="3" orient="horz" pos="3003" userDrawn="1">
          <p15:clr>
            <a:srgbClr val="A4A3A4"/>
          </p15:clr>
        </p15:guide>
        <p15:guide id="4" pos="299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26" userDrawn="1">
          <p15:clr>
            <a:srgbClr val="A4A3A4"/>
          </p15:clr>
        </p15:guide>
        <p15:guide id="7" pos="1837" userDrawn="1">
          <p15:clr>
            <a:srgbClr val="A4A3A4"/>
          </p15:clr>
        </p15:guide>
        <p15:guide id="8" pos="2064" userDrawn="1">
          <p15:clr>
            <a:srgbClr val="A4A3A4"/>
          </p15:clr>
        </p15:guide>
        <p15:guide id="9" pos="3674" userDrawn="1">
          <p15:clr>
            <a:srgbClr val="A4A3A4"/>
          </p15:clr>
        </p15:guide>
        <p15:guide id="10" pos="3923" userDrawn="1">
          <p15:clr>
            <a:srgbClr val="A4A3A4"/>
          </p15:clr>
        </p15:guide>
        <p15:guide id="11" orient="horz" pos="1938" userDrawn="1">
          <p15:clr>
            <a:srgbClr val="A4A3A4"/>
          </p15:clr>
        </p15:guide>
        <p15:guide id="12" pos="42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A6"/>
    <a:srgbClr val="6E2B02"/>
    <a:srgbClr val="A86ED4"/>
    <a:srgbClr val="F2DE00"/>
    <a:srgbClr val="F2CA00"/>
    <a:srgbClr val="5720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0" autoAdjust="0"/>
    <p:restoredTop sz="91748" autoAdjust="0"/>
  </p:normalViewPr>
  <p:slideViewPr>
    <p:cSldViewPr snapToGrid="0" showGuides="1">
      <p:cViewPr varScale="1">
        <p:scale>
          <a:sx n="92" d="100"/>
          <a:sy n="92" d="100"/>
        </p:scale>
        <p:origin x="882" y="78"/>
      </p:cViewPr>
      <p:guideLst>
        <p:guide orient="horz" pos="237"/>
        <p:guide pos="5534"/>
        <p:guide orient="horz" pos="3003"/>
        <p:guide pos="2993"/>
        <p:guide pos="2767"/>
        <p:guide pos="226"/>
        <p:guide pos="1837"/>
        <p:guide pos="2064"/>
        <p:guide pos="3674"/>
        <p:guide pos="3923"/>
        <p:guide orient="horz" pos="1938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702AD-3DFE-4CDA-9126-E7ACCC55879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59BA-81AF-4926-A7CC-B5861BD42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2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 надо подставить ссылки,</a:t>
            </a:r>
            <a:r>
              <a:rPr lang="ru-RU" baseline="0" dirty="0" smtClean="0"/>
              <a:t> либо сделать сами названия гиперссылками с переходом на сайт.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2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0299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5012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5069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14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6820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2668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231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7522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7855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800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419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A9A6-A7C6-4281-A39F-5DC6615D86C6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C33-7088-481A-939B-C850E0D4C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3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semapping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mapul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freemind.sourceforge.net" TargetMode="External"/><Relationship Id="rId11" Type="http://schemas.openxmlformats.org/officeDocument/2006/relationships/hyperlink" Target="https://www.mindmeister.com/" TargetMode="External"/><Relationship Id="rId5" Type="http://schemas.openxmlformats.org/officeDocument/2006/relationships/hyperlink" Target="http://www.xmind.net/" TargetMode="External"/><Relationship Id="rId10" Type="http://schemas.openxmlformats.org/officeDocument/2006/relationships/hyperlink" Target="https://bubbl.us/" TargetMode="External"/><Relationship Id="rId4" Type="http://schemas.openxmlformats.org/officeDocument/2006/relationships/hyperlink" Target="https://coggle.it/?lang=ru" TargetMode="External"/><Relationship Id="rId9" Type="http://schemas.openxmlformats.org/officeDocument/2006/relationships/hyperlink" Target="https://mindnod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58775" y="780180"/>
            <a:ext cx="5473700" cy="3583140"/>
            <a:chOff x="358775" y="376238"/>
            <a:chExt cx="5473700" cy="3583140"/>
          </a:xfrm>
        </p:grpSpPr>
        <p:sp>
          <p:nvSpPr>
            <p:cNvPr id="5" name="TextBox 4"/>
            <p:cNvSpPr txBox="1"/>
            <p:nvPr/>
          </p:nvSpPr>
          <p:spPr>
            <a:xfrm>
              <a:off x="358775" y="376238"/>
              <a:ext cx="5473700" cy="2462213"/>
            </a:xfrm>
            <a:prstGeom prst="rect">
              <a:avLst/>
            </a:prstGeom>
            <a:noFill/>
          </p:spPr>
          <p:txBody>
            <a:bodyPr wrap="square" lIns="360000" tIns="0" rIns="0" bIns="0" rtlCol="0">
              <a:spAutoFit/>
            </a:bodyPr>
            <a:lstStyle/>
            <a:p>
              <a:r>
                <a:rPr lang="ru-RU" sz="3200" b="1" dirty="0">
                  <a:solidFill>
                    <a:srgbClr val="5300A6"/>
                  </a:solidFill>
                  <a:latin typeface="+mj-lt"/>
                </a:rPr>
                <a:t>Использование приёмов составления </a:t>
              </a:r>
              <a:r>
                <a:rPr lang="ru-RU" sz="3200" b="1" dirty="0" smtClean="0">
                  <a:solidFill>
                    <a:srgbClr val="5300A6"/>
                  </a:solidFill>
                  <a:latin typeface="+mj-lt"/>
                </a:rPr>
                <a:t>ментальной карты </a:t>
              </a:r>
              <a:r>
                <a:rPr lang="ru-RU" sz="3200" b="1" dirty="0">
                  <a:solidFill>
                    <a:srgbClr val="5300A6"/>
                  </a:solidFill>
                  <a:latin typeface="+mj-lt"/>
                </a:rPr>
                <a:t>и </a:t>
              </a:r>
              <a:r>
                <a:rPr lang="ru-RU" sz="3200" b="1" dirty="0" smtClean="0">
                  <a:solidFill>
                    <a:srgbClr val="5300A6"/>
                  </a:solidFill>
                  <a:latin typeface="+mj-lt"/>
                </a:rPr>
                <a:t>кластера </a:t>
              </a:r>
              <a:r>
                <a:rPr lang="en-US" sz="3200" b="1" dirty="0" smtClean="0">
                  <a:solidFill>
                    <a:srgbClr val="5300A6"/>
                  </a:solidFill>
                  <a:latin typeface="+mj-lt"/>
                </a:rPr>
                <a:t/>
              </a:r>
              <a:br>
                <a:rPr lang="en-US" sz="3200" b="1" dirty="0" smtClean="0">
                  <a:solidFill>
                    <a:srgbClr val="5300A6"/>
                  </a:solidFill>
                  <a:latin typeface="+mj-lt"/>
                </a:rPr>
              </a:br>
              <a:r>
                <a:rPr lang="ru-RU" sz="3200" b="1" dirty="0" smtClean="0">
                  <a:solidFill>
                    <a:srgbClr val="5300A6"/>
                  </a:solidFill>
                  <a:latin typeface="+mj-lt"/>
                </a:rPr>
                <a:t>на </a:t>
              </a:r>
              <a:r>
                <a:rPr lang="ru-RU" sz="3200" b="1" dirty="0">
                  <a:solidFill>
                    <a:srgbClr val="5300A6"/>
                  </a:solidFill>
                  <a:latin typeface="+mj-lt"/>
                </a:rPr>
                <a:t>современном уроке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953" y="3266881"/>
              <a:ext cx="4385436" cy="692497"/>
            </a:xfrm>
            <a:prstGeom prst="rect">
              <a:avLst/>
            </a:prstGeom>
            <a:noFill/>
          </p:spPr>
          <p:txBody>
            <a:bodyPr wrap="square" lIns="360000" tIns="0" rIns="0" bIns="0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ru-RU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Кагукина Т. </a:t>
              </a:r>
              <a:r>
                <a:rPr lang="ru-R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В.,</a:t>
              </a:r>
            </a:p>
            <a:p>
              <a:pPr>
                <a:lnSpc>
                  <a:spcPct val="125000"/>
                </a:lnSpc>
              </a:pPr>
              <a:r>
                <a:rPr lang="ru-R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учитель английского языка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20759" y="3076575"/>
              <a:ext cx="5013291" cy="0"/>
            </a:xfrm>
            <a:prstGeom prst="line">
              <a:avLst/>
            </a:prstGeom>
            <a:ln w="19050" cap="rnd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264" y="780180"/>
            <a:ext cx="2904736" cy="35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85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5" y="376238"/>
            <a:ext cx="5473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Последовательность составления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ментальных карт:</a:t>
            </a:r>
            <a:endParaRPr lang="ru-RU" sz="2400" kern="2400" spc="-5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775" y="1245304"/>
            <a:ext cx="4033838" cy="366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ru-RU" sz="1400" dirty="0"/>
              <a:t>В центре листа, расположенного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 </a:t>
            </a:r>
            <a:r>
              <a:rPr lang="ru-RU" sz="1400" dirty="0"/>
              <a:t>горизонтали (альбомный </a:t>
            </a:r>
            <a:r>
              <a:rPr lang="ru-RU" sz="1400" dirty="0" smtClean="0"/>
              <a:t>вариант</a:t>
            </a:r>
            <a:r>
              <a:rPr lang="ru-RU" sz="1400" dirty="0"/>
              <a:t>),  рисуется ядро </a:t>
            </a:r>
            <a:r>
              <a:rPr lang="ru-RU" sz="1400" dirty="0" smtClean="0"/>
              <a:t>—</a:t>
            </a:r>
            <a:r>
              <a:rPr lang="ru-RU" sz="1400" dirty="0"/>
              <a:t> основное понятие/тема/ключевой образ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 smtClean="0"/>
          </a:p>
          <a:p>
            <a:pPr marL="266700" indent="-266700">
              <a:buFont typeface="+mj-lt"/>
              <a:buAutoNum type="arabicPeriod"/>
            </a:pPr>
            <a:r>
              <a:rPr lang="ru-RU" sz="1400" dirty="0"/>
              <a:t>Начиная с правого верхнего угла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по </a:t>
            </a:r>
            <a:r>
              <a:rPr lang="ru-RU" sz="1400" dirty="0"/>
              <a:t>часовой стрелке </a:t>
            </a:r>
            <a:r>
              <a:rPr lang="ru-RU" sz="1400" dirty="0" smtClean="0"/>
              <a:t>от </a:t>
            </a:r>
            <a:r>
              <a:rPr lang="ru-RU" sz="1400" dirty="0"/>
              <a:t>ядра рисуются ветки первого уровня/разделы, на которых пишутся слова, раскрывающие центральную идею.</a:t>
            </a:r>
          </a:p>
          <a:p>
            <a:pPr marL="266700" indent="-266700">
              <a:buFont typeface="+mj-lt"/>
              <a:buAutoNum type="arabicPeriod"/>
            </a:pPr>
            <a:endParaRPr lang="ru-RU" sz="1400" dirty="0" smtClean="0"/>
          </a:p>
          <a:p>
            <a:pPr marL="266700" indent="-266700">
              <a:buFont typeface="+mj-lt"/>
              <a:buAutoNum type="arabicPeriod"/>
            </a:pPr>
            <a:r>
              <a:rPr lang="ru-RU" sz="1400" dirty="0"/>
              <a:t>От веток первого уровня отходят ветки второго уровня, своего рода разукрупнения, уточнения.</a:t>
            </a:r>
          </a:p>
          <a:p>
            <a:pPr marL="266700" indent="-266700">
              <a:buFont typeface="+mj-lt"/>
              <a:buAutoNum type="arabicPeriod"/>
            </a:pPr>
            <a:endParaRPr lang="ru-RU" sz="1400" dirty="0" smtClean="0"/>
          </a:p>
          <a:p>
            <a:pPr marL="266700" indent="-266700">
              <a:buFont typeface="+mj-lt"/>
              <a:buAutoNum type="arabicPeriod"/>
            </a:pPr>
            <a:r>
              <a:rPr lang="ru-RU" sz="1400" dirty="0"/>
              <a:t>Слова по возможности пишутся печатными </a:t>
            </a:r>
            <a:r>
              <a:rPr lang="ru-RU" sz="1400" dirty="0" smtClean="0"/>
              <a:t>буквами.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51388" y="1245304"/>
            <a:ext cx="4033838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6700" indent="-266700">
              <a:buFont typeface="+mj-lt"/>
              <a:buAutoNum type="arabicPeriod" startAt="5"/>
            </a:pPr>
            <a:r>
              <a:rPr lang="ru-RU" sz="1400" dirty="0"/>
              <a:t>Записываются только ключевые слова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не предложения</a:t>
            </a:r>
            <a:r>
              <a:rPr lang="ru-RU" sz="1400" dirty="0" smtClean="0"/>
              <a:t>).</a:t>
            </a:r>
            <a:br>
              <a:rPr lang="ru-RU" sz="1400" dirty="0" smtClean="0"/>
            </a:br>
            <a:endParaRPr lang="ru-RU" sz="1400" dirty="0" smtClean="0"/>
          </a:p>
          <a:p>
            <a:pPr marL="266700" indent="-266700">
              <a:buFont typeface="+mj-lt"/>
              <a:buAutoNum type="arabicPeriod" startAt="5"/>
            </a:pPr>
            <a:r>
              <a:rPr lang="ru-RU" sz="1400" dirty="0"/>
              <a:t>Разные уровни </a:t>
            </a:r>
            <a:r>
              <a:rPr lang="ru-RU" sz="1400" dirty="0" smtClean="0"/>
              <a:t>или</a:t>
            </a:r>
            <a:r>
              <a:rPr lang="ru-RU" sz="1400" dirty="0"/>
              <a:t> ветки выделяются цветами. Везде, где возможно, добавляются рисунки, пиктограммы, символы, ассоциирующиеся с ключевыми словами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2306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2633" y="1833086"/>
            <a:ext cx="365998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F2DE00"/>
                </a:solidFill>
                <a:latin typeface="+mj-lt"/>
              </a:rPr>
              <a:t>Как составить ментальную </a:t>
            </a:r>
            <a:r>
              <a:rPr lang="ru-RU" sz="3200" b="1" dirty="0" smtClean="0">
                <a:solidFill>
                  <a:srgbClr val="F2DE00"/>
                </a:solidFill>
                <a:latin typeface="+mj-lt"/>
              </a:rPr>
              <a:t/>
            </a:r>
            <a:br>
              <a:rPr lang="ru-RU" sz="3200" b="1" dirty="0" smtClean="0">
                <a:solidFill>
                  <a:srgbClr val="F2DE00"/>
                </a:solidFill>
                <a:latin typeface="+mj-lt"/>
              </a:rPr>
            </a:br>
            <a:r>
              <a:rPr lang="ru-RU" sz="3200" b="1" dirty="0" smtClean="0">
                <a:solidFill>
                  <a:srgbClr val="F2DE00"/>
                </a:solidFill>
                <a:latin typeface="+mj-lt"/>
              </a:rPr>
              <a:t>карту</a:t>
            </a:r>
            <a:r>
              <a:rPr lang="ru-RU" sz="3200" b="1" dirty="0">
                <a:solidFill>
                  <a:srgbClr val="F2DE00"/>
                </a:solidFill>
                <a:latin typeface="+mj-lt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76056" y="1107136"/>
            <a:ext cx="4483779" cy="2929228"/>
          </a:xfrm>
          <a:prstGeom prst="rect">
            <a:avLst/>
          </a:prstGeom>
          <a:solidFill>
            <a:srgbClr val="F2DE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65881" y="2228850"/>
            <a:ext cx="1221468" cy="685800"/>
          </a:xfrm>
          <a:prstGeom prst="rect">
            <a:avLst/>
          </a:prstGeom>
          <a:solidFill>
            <a:srgbClr val="A86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главная мысль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4368006" y="1849993"/>
            <a:ext cx="1945708" cy="757714"/>
          </a:xfrm>
          <a:prstGeom prst="arc">
            <a:avLst>
              <a:gd name="adj1" fmla="val 15551669"/>
              <a:gd name="adj2" fmla="val 0"/>
            </a:avLst>
          </a:prstGeom>
          <a:ln w="38100">
            <a:solidFill>
              <a:srgbClr val="6E2B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flipH="1">
            <a:off x="6914128" y="1849993"/>
            <a:ext cx="1945708" cy="757714"/>
          </a:xfrm>
          <a:prstGeom prst="arc">
            <a:avLst>
              <a:gd name="adj1" fmla="val 15551669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flipV="1">
            <a:off x="4368006" y="2535793"/>
            <a:ext cx="1945708" cy="757714"/>
          </a:xfrm>
          <a:prstGeom prst="arc">
            <a:avLst>
              <a:gd name="adj1" fmla="val 15551669"/>
              <a:gd name="adj2" fmla="val 0"/>
            </a:avLst>
          </a:prstGeom>
          <a:ln w="38100">
            <a:solidFill>
              <a:srgbClr val="5300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flipH="1" flipV="1">
            <a:off x="6914128" y="2535793"/>
            <a:ext cx="1945708" cy="757714"/>
          </a:xfrm>
          <a:prstGeom prst="arc">
            <a:avLst>
              <a:gd name="adj1" fmla="val 15551669"/>
              <a:gd name="adj2" fmla="val 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368006" y="1535864"/>
            <a:ext cx="903516" cy="846457"/>
          </a:xfrm>
          <a:custGeom>
            <a:avLst/>
            <a:gdLst>
              <a:gd name="connsiteX0" fmla="*/ 0 w 903516"/>
              <a:gd name="connsiteY0" fmla="*/ 664028 h 664028"/>
              <a:gd name="connsiteX1" fmla="*/ 903514 w 903516"/>
              <a:gd name="connsiteY1" fmla="*/ 239485 h 664028"/>
              <a:gd name="connsiteX2" fmla="*/ 10886 w 903516"/>
              <a:gd name="connsiteY2" fmla="*/ 0 h 664028"/>
              <a:gd name="connsiteX3" fmla="*/ 10886 w 903516"/>
              <a:gd name="connsiteY3" fmla="*/ 0 h 6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3516" h="664028">
                <a:moveTo>
                  <a:pt x="0" y="664028"/>
                </a:moveTo>
                <a:cubicBezTo>
                  <a:pt x="450850" y="507092"/>
                  <a:pt x="901700" y="350156"/>
                  <a:pt x="903514" y="239485"/>
                </a:cubicBezTo>
                <a:cubicBezTo>
                  <a:pt x="905328" y="128814"/>
                  <a:pt x="10886" y="0"/>
                  <a:pt x="10886" y="0"/>
                </a:cubicBezTo>
                <a:lnTo>
                  <a:pt x="10886" y="0"/>
                </a:lnTo>
              </a:path>
            </a:pathLst>
          </a:custGeom>
          <a:noFill/>
          <a:ln w="19050">
            <a:solidFill>
              <a:srgbClr val="6E2B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368006" y="1849993"/>
            <a:ext cx="903516" cy="109100"/>
          </a:xfrm>
          <a:prstGeom prst="line">
            <a:avLst/>
          </a:prstGeom>
          <a:ln w="19050">
            <a:solidFill>
              <a:srgbClr val="6E2B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4376057" y="1328057"/>
            <a:ext cx="206829" cy="413657"/>
          </a:xfrm>
          <a:custGeom>
            <a:avLst/>
            <a:gdLst>
              <a:gd name="connsiteX0" fmla="*/ 10886 w 206829"/>
              <a:gd name="connsiteY0" fmla="*/ 0 h 413657"/>
              <a:gd name="connsiteX1" fmla="*/ 206829 w 206829"/>
              <a:gd name="connsiteY1" fmla="*/ 250372 h 413657"/>
              <a:gd name="connsiteX2" fmla="*/ 10886 w 206829"/>
              <a:gd name="connsiteY2" fmla="*/ 413657 h 413657"/>
              <a:gd name="connsiteX3" fmla="*/ 10886 w 206829"/>
              <a:gd name="connsiteY3" fmla="*/ 413657 h 413657"/>
              <a:gd name="connsiteX4" fmla="*/ 0 w 206829"/>
              <a:gd name="connsiteY4" fmla="*/ 402772 h 41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829" h="413657">
                <a:moveTo>
                  <a:pt x="10886" y="0"/>
                </a:moveTo>
                <a:cubicBezTo>
                  <a:pt x="108857" y="90714"/>
                  <a:pt x="206829" y="181429"/>
                  <a:pt x="206829" y="250372"/>
                </a:cubicBezTo>
                <a:cubicBezTo>
                  <a:pt x="206829" y="319315"/>
                  <a:pt x="10886" y="413657"/>
                  <a:pt x="10886" y="413657"/>
                </a:cubicBezTo>
                <a:lnTo>
                  <a:pt x="10886" y="413657"/>
                </a:lnTo>
                <a:lnTo>
                  <a:pt x="0" y="402772"/>
                </a:lnTo>
              </a:path>
            </a:pathLst>
          </a:custGeom>
          <a:noFill/>
          <a:ln w="19050">
            <a:solidFill>
              <a:srgbClr val="6E2B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376057" y="2166257"/>
            <a:ext cx="228600" cy="391886"/>
          </a:xfrm>
          <a:custGeom>
            <a:avLst/>
            <a:gdLst>
              <a:gd name="connsiteX0" fmla="*/ 0 w 228600"/>
              <a:gd name="connsiteY0" fmla="*/ 0 h 391886"/>
              <a:gd name="connsiteX1" fmla="*/ 228600 w 228600"/>
              <a:gd name="connsiteY1" fmla="*/ 108858 h 391886"/>
              <a:gd name="connsiteX2" fmla="*/ 0 w 228600"/>
              <a:gd name="connsiteY2" fmla="*/ 391886 h 391886"/>
              <a:gd name="connsiteX3" fmla="*/ 0 w 228600"/>
              <a:gd name="connsiteY3" fmla="*/ 391886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" h="391886">
                <a:moveTo>
                  <a:pt x="0" y="0"/>
                </a:moveTo>
                <a:cubicBezTo>
                  <a:pt x="114300" y="21772"/>
                  <a:pt x="228600" y="43544"/>
                  <a:pt x="228600" y="108858"/>
                </a:cubicBezTo>
                <a:cubicBezTo>
                  <a:pt x="228600" y="174172"/>
                  <a:pt x="0" y="391886"/>
                  <a:pt x="0" y="391886"/>
                </a:cubicBezTo>
                <a:lnTo>
                  <a:pt x="0" y="391886"/>
                </a:lnTo>
              </a:path>
            </a:pathLst>
          </a:custGeom>
          <a:noFill/>
          <a:ln w="19050">
            <a:solidFill>
              <a:srgbClr val="6E2B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4362982" y="2777014"/>
            <a:ext cx="903516" cy="1230086"/>
            <a:chOff x="4368006" y="2777014"/>
            <a:chExt cx="903516" cy="1230086"/>
          </a:xfrm>
        </p:grpSpPr>
        <p:sp>
          <p:nvSpPr>
            <p:cNvPr id="23" name="Полилиния 22"/>
            <p:cNvSpPr/>
            <p:nvPr/>
          </p:nvSpPr>
          <p:spPr>
            <a:xfrm>
              <a:off x="4368006" y="2984821"/>
              <a:ext cx="903516" cy="846457"/>
            </a:xfrm>
            <a:custGeom>
              <a:avLst/>
              <a:gdLst>
                <a:gd name="connsiteX0" fmla="*/ 0 w 903516"/>
                <a:gd name="connsiteY0" fmla="*/ 664028 h 664028"/>
                <a:gd name="connsiteX1" fmla="*/ 903514 w 903516"/>
                <a:gd name="connsiteY1" fmla="*/ 239485 h 664028"/>
                <a:gd name="connsiteX2" fmla="*/ 10886 w 903516"/>
                <a:gd name="connsiteY2" fmla="*/ 0 h 664028"/>
                <a:gd name="connsiteX3" fmla="*/ 10886 w 903516"/>
                <a:gd name="connsiteY3" fmla="*/ 0 h 66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516" h="664028">
                  <a:moveTo>
                    <a:pt x="0" y="664028"/>
                  </a:moveTo>
                  <a:cubicBezTo>
                    <a:pt x="450850" y="507092"/>
                    <a:pt x="901700" y="350156"/>
                    <a:pt x="903514" y="239485"/>
                  </a:cubicBezTo>
                  <a:cubicBezTo>
                    <a:pt x="905328" y="128814"/>
                    <a:pt x="10886" y="0"/>
                    <a:pt x="10886" y="0"/>
                  </a:cubicBezTo>
                  <a:lnTo>
                    <a:pt x="10886" y="0"/>
                  </a:lnTo>
                </a:path>
              </a:pathLst>
            </a:custGeom>
            <a:noFill/>
            <a:ln w="19050">
              <a:solidFill>
                <a:srgbClr val="5300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4368006" y="3298950"/>
              <a:ext cx="903516" cy="109100"/>
            </a:xfrm>
            <a:prstGeom prst="line">
              <a:avLst/>
            </a:prstGeom>
            <a:ln w="19050">
              <a:solidFill>
                <a:srgbClr val="5300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олилиния 24"/>
            <p:cNvSpPr/>
            <p:nvPr/>
          </p:nvSpPr>
          <p:spPr>
            <a:xfrm>
              <a:off x="4376057" y="2777014"/>
              <a:ext cx="206829" cy="413657"/>
            </a:xfrm>
            <a:custGeom>
              <a:avLst/>
              <a:gdLst>
                <a:gd name="connsiteX0" fmla="*/ 10886 w 206829"/>
                <a:gd name="connsiteY0" fmla="*/ 0 h 413657"/>
                <a:gd name="connsiteX1" fmla="*/ 206829 w 206829"/>
                <a:gd name="connsiteY1" fmla="*/ 250372 h 413657"/>
                <a:gd name="connsiteX2" fmla="*/ 10886 w 206829"/>
                <a:gd name="connsiteY2" fmla="*/ 413657 h 413657"/>
                <a:gd name="connsiteX3" fmla="*/ 10886 w 206829"/>
                <a:gd name="connsiteY3" fmla="*/ 413657 h 413657"/>
                <a:gd name="connsiteX4" fmla="*/ 0 w 206829"/>
                <a:gd name="connsiteY4" fmla="*/ 402772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29" h="413657">
                  <a:moveTo>
                    <a:pt x="10886" y="0"/>
                  </a:moveTo>
                  <a:cubicBezTo>
                    <a:pt x="108857" y="90714"/>
                    <a:pt x="206829" y="181429"/>
                    <a:pt x="206829" y="250372"/>
                  </a:cubicBezTo>
                  <a:cubicBezTo>
                    <a:pt x="206829" y="319315"/>
                    <a:pt x="10886" y="413657"/>
                    <a:pt x="10886" y="413657"/>
                  </a:cubicBezTo>
                  <a:lnTo>
                    <a:pt x="10886" y="413657"/>
                  </a:lnTo>
                  <a:lnTo>
                    <a:pt x="0" y="402772"/>
                  </a:lnTo>
                </a:path>
              </a:pathLst>
            </a:custGeom>
            <a:noFill/>
            <a:ln w="19050">
              <a:solidFill>
                <a:srgbClr val="5300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376057" y="3615214"/>
              <a:ext cx="228600" cy="391886"/>
            </a:xfrm>
            <a:custGeom>
              <a:avLst/>
              <a:gdLst>
                <a:gd name="connsiteX0" fmla="*/ 0 w 228600"/>
                <a:gd name="connsiteY0" fmla="*/ 0 h 391886"/>
                <a:gd name="connsiteX1" fmla="*/ 228600 w 228600"/>
                <a:gd name="connsiteY1" fmla="*/ 108858 h 391886"/>
                <a:gd name="connsiteX2" fmla="*/ 0 w 228600"/>
                <a:gd name="connsiteY2" fmla="*/ 391886 h 391886"/>
                <a:gd name="connsiteX3" fmla="*/ 0 w 228600"/>
                <a:gd name="connsiteY3" fmla="*/ 391886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91886">
                  <a:moveTo>
                    <a:pt x="0" y="0"/>
                  </a:moveTo>
                  <a:cubicBezTo>
                    <a:pt x="114300" y="21772"/>
                    <a:pt x="228600" y="43544"/>
                    <a:pt x="228600" y="108858"/>
                  </a:cubicBezTo>
                  <a:cubicBezTo>
                    <a:pt x="228600" y="174172"/>
                    <a:pt x="0" y="391886"/>
                    <a:pt x="0" y="391886"/>
                  </a:cubicBezTo>
                  <a:lnTo>
                    <a:pt x="0" y="391886"/>
                  </a:lnTo>
                </a:path>
              </a:pathLst>
            </a:custGeom>
            <a:noFill/>
            <a:ln w="19050">
              <a:solidFill>
                <a:srgbClr val="5300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 flipH="1" flipV="1">
            <a:off x="7956320" y="2535586"/>
            <a:ext cx="903516" cy="1295692"/>
            <a:chOff x="4368006" y="2777014"/>
            <a:chExt cx="903516" cy="1295692"/>
          </a:xfrm>
        </p:grpSpPr>
        <p:sp>
          <p:nvSpPr>
            <p:cNvPr id="29" name="Полилиния 28"/>
            <p:cNvSpPr/>
            <p:nvPr/>
          </p:nvSpPr>
          <p:spPr>
            <a:xfrm>
              <a:off x="4368006" y="2984821"/>
              <a:ext cx="903516" cy="909576"/>
            </a:xfrm>
            <a:custGeom>
              <a:avLst/>
              <a:gdLst>
                <a:gd name="connsiteX0" fmla="*/ 0 w 903516"/>
                <a:gd name="connsiteY0" fmla="*/ 664028 h 664028"/>
                <a:gd name="connsiteX1" fmla="*/ 903514 w 903516"/>
                <a:gd name="connsiteY1" fmla="*/ 239485 h 664028"/>
                <a:gd name="connsiteX2" fmla="*/ 10886 w 903516"/>
                <a:gd name="connsiteY2" fmla="*/ 0 h 664028"/>
                <a:gd name="connsiteX3" fmla="*/ 10886 w 903516"/>
                <a:gd name="connsiteY3" fmla="*/ 0 h 66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516" h="664028">
                  <a:moveTo>
                    <a:pt x="0" y="664028"/>
                  </a:moveTo>
                  <a:cubicBezTo>
                    <a:pt x="450850" y="507092"/>
                    <a:pt x="901700" y="350156"/>
                    <a:pt x="903514" y="239485"/>
                  </a:cubicBezTo>
                  <a:cubicBezTo>
                    <a:pt x="905328" y="128814"/>
                    <a:pt x="10886" y="0"/>
                    <a:pt x="10886" y="0"/>
                  </a:cubicBezTo>
                  <a:lnTo>
                    <a:pt x="1088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1"/>
            </p:cNvCxnSpPr>
            <p:nvPr/>
          </p:nvCxnSpPr>
          <p:spPr>
            <a:xfrm flipH="1">
              <a:off x="4368200" y="3312864"/>
              <a:ext cx="903320" cy="3214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олилиния 30"/>
            <p:cNvSpPr/>
            <p:nvPr/>
          </p:nvSpPr>
          <p:spPr>
            <a:xfrm>
              <a:off x="4376057" y="2777014"/>
              <a:ext cx="206829" cy="413657"/>
            </a:xfrm>
            <a:custGeom>
              <a:avLst/>
              <a:gdLst>
                <a:gd name="connsiteX0" fmla="*/ 10886 w 206829"/>
                <a:gd name="connsiteY0" fmla="*/ 0 h 413657"/>
                <a:gd name="connsiteX1" fmla="*/ 206829 w 206829"/>
                <a:gd name="connsiteY1" fmla="*/ 250372 h 413657"/>
                <a:gd name="connsiteX2" fmla="*/ 10886 w 206829"/>
                <a:gd name="connsiteY2" fmla="*/ 413657 h 413657"/>
                <a:gd name="connsiteX3" fmla="*/ 10886 w 206829"/>
                <a:gd name="connsiteY3" fmla="*/ 413657 h 413657"/>
                <a:gd name="connsiteX4" fmla="*/ 0 w 206829"/>
                <a:gd name="connsiteY4" fmla="*/ 402772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29" h="413657">
                  <a:moveTo>
                    <a:pt x="10886" y="0"/>
                  </a:moveTo>
                  <a:cubicBezTo>
                    <a:pt x="108857" y="90714"/>
                    <a:pt x="206829" y="181429"/>
                    <a:pt x="206829" y="250372"/>
                  </a:cubicBezTo>
                  <a:cubicBezTo>
                    <a:pt x="206829" y="319315"/>
                    <a:pt x="10886" y="413657"/>
                    <a:pt x="10886" y="413657"/>
                  </a:cubicBezTo>
                  <a:lnTo>
                    <a:pt x="10886" y="413657"/>
                  </a:lnTo>
                  <a:lnTo>
                    <a:pt x="0" y="402772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376057" y="3680820"/>
              <a:ext cx="228600" cy="391886"/>
            </a:xfrm>
            <a:custGeom>
              <a:avLst/>
              <a:gdLst>
                <a:gd name="connsiteX0" fmla="*/ 0 w 228600"/>
                <a:gd name="connsiteY0" fmla="*/ 0 h 391886"/>
                <a:gd name="connsiteX1" fmla="*/ 228600 w 228600"/>
                <a:gd name="connsiteY1" fmla="*/ 108858 h 391886"/>
                <a:gd name="connsiteX2" fmla="*/ 0 w 228600"/>
                <a:gd name="connsiteY2" fmla="*/ 391886 h 391886"/>
                <a:gd name="connsiteX3" fmla="*/ 0 w 228600"/>
                <a:gd name="connsiteY3" fmla="*/ 391886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91886">
                  <a:moveTo>
                    <a:pt x="0" y="0"/>
                  </a:moveTo>
                  <a:cubicBezTo>
                    <a:pt x="114300" y="21772"/>
                    <a:pt x="228600" y="43544"/>
                    <a:pt x="228600" y="108858"/>
                  </a:cubicBezTo>
                  <a:cubicBezTo>
                    <a:pt x="228600" y="174172"/>
                    <a:pt x="0" y="391886"/>
                    <a:pt x="0" y="391886"/>
                  </a:cubicBezTo>
                  <a:lnTo>
                    <a:pt x="0" y="391886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 flipH="1" flipV="1">
            <a:off x="7964371" y="1143499"/>
            <a:ext cx="903516" cy="1230086"/>
            <a:chOff x="4368006" y="2777014"/>
            <a:chExt cx="903516" cy="1230086"/>
          </a:xfrm>
        </p:grpSpPr>
        <p:sp>
          <p:nvSpPr>
            <p:cNvPr id="34" name="Полилиния 33"/>
            <p:cNvSpPr/>
            <p:nvPr/>
          </p:nvSpPr>
          <p:spPr>
            <a:xfrm>
              <a:off x="4368006" y="2984821"/>
              <a:ext cx="903516" cy="846457"/>
            </a:xfrm>
            <a:custGeom>
              <a:avLst/>
              <a:gdLst>
                <a:gd name="connsiteX0" fmla="*/ 0 w 903516"/>
                <a:gd name="connsiteY0" fmla="*/ 664028 h 664028"/>
                <a:gd name="connsiteX1" fmla="*/ 903514 w 903516"/>
                <a:gd name="connsiteY1" fmla="*/ 239485 h 664028"/>
                <a:gd name="connsiteX2" fmla="*/ 10886 w 903516"/>
                <a:gd name="connsiteY2" fmla="*/ 0 h 664028"/>
                <a:gd name="connsiteX3" fmla="*/ 10886 w 903516"/>
                <a:gd name="connsiteY3" fmla="*/ 0 h 66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3516" h="664028">
                  <a:moveTo>
                    <a:pt x="0" y="664028"/>
                  </a:moveTo>
                  <a:cubicBezTo>
                    <a:pt x="450850" y="507092"/>
                    <a:pt x="901700" y="350156"/>
                    <a:pt x="903514" y="239485"/>
                  </a:cubicBezTo>
                  <a:cubicBezTo>
                    <a:pt x="905328" y="128814"/>
                    <a:pt x="10886" y="0"/>
                    <a:pt x="10886" y="0"/>
                  </a:cubicBezTo>
                  <a:lnTo>
                    <a:pt x="10886" y="0"/>
                  </a:ln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H="1">
              <a:off x="4384108" y="3298949"/>
              <a:ext cx="887414" cy="1022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Полилиния 35"/>
            <p:cNvSpPr/>
            <p:nvPr/>
          </p:nvSpPr>
          <p:spPr>
            <a:xfrm>
              <a:off x="4376057" y="2777014"/>
              <a:ext cx="206829" cy="413657"/>
            </a:xfrm>
            <a:custGeom>
              <a:avLst/>
              <a:gdLst>
                <a:gd name="connsiteX0" fmla="*/ 10886 w 206829"/>
                <a:gd name="connsiteY0" fmla="*/ 0 h 413657"/>
                <a:gd name="connsiteX1" fmla="*/ 206829 w 206829"/>
                <a:gd name="connsiteY1" fmla="*/ 250372 h 413657"/>
                <a:gd name="connsiteX2" fmla="*/ 10886 w 206829"/>
                <a:gd name="connsiteY2" fmla="*/ 413657 h 413657"/>
                <a:gd name="connsiteX3" fmla="*/ 10886 w 206829"/>
                <a:gd name="connsiteY3" fmla="*/ 413657 h 413657"/>
                <a:gd name="connsiteX4" fmla="*/ 0 w 206829"/>
                <a:gd name="connsiteY4" fmla="*/ 402772 h 41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29" h="413657">
                  <a:moveTo>
                    <a:pt x="10886" y="0"/>
                  </a:moveTo>
                  <a:cubicBezTo>
                    <a:pt x="108857" y="90714"/>
                    <a:pt x="206829" y="181429"/>
                    <a:pt x="206829" y="250372"/>
                  </a:cubicBezTo>
                  <a:cubicBezTo>
                    <a:pt x="206829" y="319315"/>
                    <a:pt x="10886" y="413657"/>
                    <a:pt x="10886" y="413657"/>
                  </a:cubicBezTo>
                  <a:lnTo>
                    <a:pt x="10886" y="413657"/>
                  </a:lnTo>
                  <a:lnTo>
                    <a:pt x="0" y="402772"/>
                  </a:ln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4376057" y="3615214"/>
              <a:ext cx="228600" cy="391886"/>
            </a:xfrm>
            <a:custGeom>
              <a:avLst/>
              <a:gdLst>
                <a:gd name="connsiteX0" fmla="*/ 0 w 228600"/>
                <a:gd name="connsiteY0" fmla="*/ 0 h 391886"/>
                <a:gd name="connsiteX1" fmla="*/ 228600 w 228600"/>
                <a:gd name="connsiteY1" fmla="*/ 108858 h 391886"/>
                <a:gd name="connsiteX2" fmla="*/ 0 w 228600"/>
                <a:gd name="connsiteY2" fmla="*/ 391886 h 391886"/>
                <a:gd name="connsiteX3" fmla="*/ 0 w 228600"/>
                <a:gd name="connsiteY3" fmla="*/ 391886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391886">
                  <a:moveTo>
                    <a:pt x="0" y="0"/>
                  </a:moveTo>
                  <a:cubicBezTo>
                    <a:pt x="114300" y="21772"/>
                    <a:pt x="228600" y="43544"/>
                    <a:pt x="228600" y="108858"/>
                  </a:cubicBezTo>
                  <a:cubicBezTo>
                    <a:pt x="228600" y="174172"/>
                    <a:pt x="0" y="391886"/>
                    <a:pt x="0" y="391886"/>
                  </a:cubicBezTo>
                  <a:lnTo>
                    <a:pt x="0" y="391886"/>
                  </a:ln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348910" y="160321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тема 1</a:t>
            </a:r>
            <a:endParaRPr lang="ru-RU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323114" y="333326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тема 4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97658" y="160321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тема 2</a:t>
            </a:r>
            <a:endParaRPr lang="ru-RU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697658" y="3333266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тема 3</a:t>
            </a:r>
            <a:endParaRPr lang="ru-RU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582886" y="1362587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подтема 1.1</a:t>
            </a:r>
            <a:endParaRPr lang="ru-RU" sz="900" dirty="0"/>
          </a:p>
        </p:txBody>
      </p:sp>
      <p:sp>
        <p:nvSpPr>
          <p:cNvPr id="43" name="TextBox 42"/>
          <p:cNvSpPr txBox="1"/>
          <p:nvPr/>
        </p:nvSpPr>
        <p:spPr>
          <a:xfrm>
            <a:off x="4358310" y="1687866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подтема 1.2</a:t>
            </a:r>
            <a:endParaRPr lang="ru-RU" sz="900" dirty="0"/>
          </a:p>
        </p:txBody>
      </p:sp>
      <p:sp>
        <p:nvSpPr>
          <p:cNvPr id="44" name="TextBox 43"/>
          <p:cNvSpPr txBox="1"/>
          <p:nvPr/>
        </p:nvSpPr>
        <p:spPr>
          <a:xfrm>
            <a:off x="4660785" y="2155236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подтема 1.3</a:t>
            </a:r>
            <a:endParaRPr lang="ru-RU" sz="900" dirty="0"/>
          </a:p>
        </p:txBody>
      </p:sp>
      <p:sp>
        <p:nvSpPr>
          <p:cNvPr id="45" name="TextBox 44"/>
          <p:cNvSpPr txBox="1"/>
          <p:nvPr/>
        </p:nvSpPr>
        <p:spPr>
          <a:xfrm>
            <a:off x="7596809" y="126629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подтема 2.1</a:t>
            </a:r>
            <a:endParaRPr lang="ru-RU" sz="900" dirty="0"/>
          </a:p>
        </p:txBody>
      </p:sp>
      <p:sp>
        <p:nvSpPr>
          <p:cNvPr id="46" name="TextBox 45"/>
          <p:cNvSpPr txBox="1"/>
          <p:nvPr/>
        </p:nvSpPr>
        <p:spPr>
          <a:xfrm>
            <a:off x="7928880" y="160267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подтема 2.2</a:t>
            </a:r>
            <a:endParaRPr lang="ru-RU" sz="900" dirty="0"/>
          </a:p>
        </p:txBody>
      </p:sp>
      <p:sp>
        <p:nvSpPr>
          <p:cNvPr id="47" name="TextBox 46"/>
          <p:cNvSpPr txBox="1"/>
          <p:nvPr/>
        </p:nvSpPr>
        <p:spPr>
          <a:xfrm>
            <a:off x="7662126" y="2083357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подтема 2.3</a:t>
            </a:r>
            <a:endParaRPr lang="ru-RU" sz="900" dirty="0"/>
          </a:p>
        </p:txBody>
      </p:sp>
      <p:sp>
        <p:nvSpPr>
          <p:cNvPr id="48" name="TextBox 47"/>
          <p:cNvSpPr txBox="1"/>
          <p:nvPr/>
        </p:nvSpPr>
        <p:spPr>
          <a:xfrm>
            <a:off x="7596809" y="2713895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подтема 3.1</a:t>
            </a:r>
            <a:endParaRPr lang="ru-RU" sz="900" dirty="0"/>
          </a:p>
        </p:txBody>
      </p:sp>
      <p:sp>
        <p:nvSpPr>
          <p:cNvPr id="49" name="TextBox 48"/>
          <p:cNvSpPr txBox="1"/>
          <p:nvPr/>
        </p:nvSpPr>
        <p:spPr>
          <a:xfrm>
            <a:off x="7893381" y="3058201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подтема 3.2</a:t>
            </a:r>
            <a:endParaRPr lang="ru-RU" sz="900" dirty="0"/>
          </a:p>
        </p:txBody>
      </p:sp>
      <p:sp>
        <p:nvSpPr>
          <p:cNvPr id="52" name="TextBox 51"/>
          <p:cNvSpPr txBox="1"/>
          <p:nvPr/>
        </p:nvSpPr>
        <p:spPr>
          <a:xfrm>
            <a:off x="7707369" y="3585035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/>
              <a:t>подтема 3.3</a:t>
            </a:r>
            <a:endParaRPr lang="ru-RU" sz="900" dirty="0"/>
          </a:p>
        </p:txBody>
      </p:sp>
      <p:sp>
        <p:nvSpPr>
          <p:cNvPr id="53" name="TextBox 52"/>
          <p:cNvSpPr txBox="1"/>
          <p:nvPr/>
        </p:nvSpPr>
        <p:spPr>
          <a:xfrm>
            <a:off x="4592299" y="2843219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подтема 4.1</a:t>
            </a:r>
            <a:endParaRPr lang="ru-RU" sz="900" dirty="0"/>
          </a:p>
        </p:txBody>
      </p:sp>
      <p:sp>
        <p:nvSpPr>
          <p:cNvPr id="54" name="TextBox 53"/>
          <p:cNvSpPr txBox="1"/>
          <p:nvPr/>
        </p:nvSpPr>
        <p:spPr>
          <a:xfrm>
            <a:off x="4368711" y="313617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подтема 4.2</a:t>
            </a:r>
            <a:endParaRPr lang="ru-RU" sz="900" dirty="0"/>
          </a:p>
        </p:txBody>
      </p:sp>
      <p:sp>
        <p:nvSpPr>
          <p:cNvPr id="55" name="TextBox 54"/>
          <p:cNvSpPr txBox="1"/>
          <p:nvPr/>
        </p:nvSpPr>
        <p:spPr>
          <a:xfrm>
            <a:off x="4623770" y="3627016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подтема 4.3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531360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4" y="376238"/>
            <a:ext cx="73564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При составлении ментальной карты важно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:</a:t>
            </a:r>
            <a:endParaRPr lang="ru-RU" sz="2400" kern="2400" spc="-5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775" y="892879"/>
            <a:ext cx="4033838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ru-RU" sz="1400" dirty="0" smtClean="0"/>
              <a:t>Помещать </a:t>
            </a:r>
            <a:r>
              <a:rPr lang="ru-RU" sz="1400" dirty="0"/>
              <a:t>слова </a:t>
            </a:r>
            <a:r>
              <a:rPr lang="ru-RU" sz="1400" dirty="0" smtClean="0"/>
              <a:t>именно на ветках</a:t>
            </a:r>
            <a:r>
              <a:rPr lang="ru-RU" sz="1400" dirty="0"/>
              <a:t>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 </a:t>
            </a:r>
            <a:r>
              <a:rPr lang="ru-RU" sz="1400" dirty="0"/>
              <a:t>не в кругах, прямоугольниках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 smtClean="0"/>
          </a:p>
          <a:p>
            <a:pPr marL="266700" indent="-266700">
              <a:buFont typeface="+mj-lt"/>
              <a:buAutoNum type="arabicPeriod"/>
            </a:pPr>
            <a:r>
              <a:rPr lang="ru-RU" sz="1400" dirty="0" smtClean="0"/>
              <a:t>Использовать гибкие ветки. </a:t>
            </a:r>
            <a:r>
              <a:rPr lang="ru-RU" sz="1400" dirty="0"/>
              <a:t>Рисование ментальной карты в </a:t>
            </a:r>
            <a:r>
              <a:rPr lang="ru-RU" sz="1400" dirty="0" smtClean="0"/>
              <a:t>виде</a:t>
            </a:r>
            <a:r>
              <a:rPr lang="ru-RU" sz="1400" dirty="0"/>
              <a:t> </a:t>
            </a:r>
            <a:r>
              <a:rPr lang="ru-RU" sz="1400" dirty="0" smtClean="0"/>
              <a:t>традиционной схемы противоречит идее </a:t>
            </a:r>
            <a:r>
              <a:rPr lang="ru-RU" sz="1400" dirty="0"/>
              <a:t>ментальной карты.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marL="266700" indent="-266700">
              <a:buFont typeface="+mj-lt"/>
              <a:buAutoNum type="arabicPeriod"/>
            </a:pPr>
            <a:r>
              <a:rPr lang="ru-RU" sz="1400" dirty="0"/>
              <a:t>П</a:t>
            </a:r>
            <a:r>
              <a:rPr lang="ru-RU" sz="1400" dirty="0" smtClean="0"/>
              <a:t>исать</a:t>
            </a:r>
            <a:r>
              <a:rPr lang="ru-RU" sz="1400" dirty="0"/>
              <a:t> </a:t>
            </a:r>
            <a:r>
              <a:rPr lang="ru-RU" sz="1400" dirty="0" smtClean="0"/>
              <a:t>на </a:t>
            </a:r>
            <a:r>
              <a:rPr lang="ru-RU" sz="1400" dirty="0"/>
              <a:t>каждой линии только одно ключевое слово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 smtClean="0"/>
          </a:p>
          <a:p>
            <a:pPr marL="266700" indent="-266700">
              <a:buFont typeface="+mj-lt"/>
              <a:buAutoNum type="arabicPeriod"/>
            </a:pPr>
            <a:r>
              <a:rPr lang="ru-RU" sz="1400" dirty="0" smtClean="0"/>
              <a:t>Все </a:t>
            </a:r>
            <a:r>
              <a:rPr lang="ru-RU" sz="1400" dirty="0"/>
              <a:t>сложные понятия </a:t>
            </a:r>
            <a:r>
              <a:rPr lang="ru-RU" sz="1400" dirty="0" smtClean="0"/>
              <a:t>сводить</a:t>
            </a:r>
            <a:r>
              <a:rPr lang="ru-RU" sz="1400" dirty="0"/>
              <a:t> </a:t>
            </a:r>
            <a:r>
              <a:rPr lang="ru-RU" sz="1400" dirty="0" smtClean="0"/>
              <a:t>к </a:t>
            </a:r>
            <a:r>
              <a:rPr lang="ru-RU" sz="1400" dirty="0"/>
              <a:t>простым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endParaRPr lang="ru-RU" sz="1400" dirty="0" smtClean="0"/>
          </a:p>
          <a:p>
            <a:pPr marL="266700" indent="-266700">
              <a:buFont typeface="+mj-lt"/>
              <a:buAutoNum type="arabicPeriod"/>
            </a:pPr>
            <a:r>
              <a:rPr lang="ru-RU" sz="1400" dirty="0"/>
              <a:t>Записи вести печатными буквами, 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ясно </a:t>
            </a:r>
            <a:r>
              <a:rPr lang="ru-RU" sz="1400" dirty="0"/>
              <a:t>и </a:t>
            </a:r>
            <a:r>
              <a:rPr lang="ru-RU" sz="1400" dirty="0" smtClean="0"/>
              <a:t>чётко.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/>
          </a:p>
          <a:p>
            <a:pPr marL="266700" indent="-266700">
              <a:buFont typeface="+mj-lt"/>
              <a:buAutoNum type="arabicPeriod"/>
            </a:pPr>
            <a:r>
              <a:rPr lang="ru-RU" sz="1400" dirty="0" smtClean="0"/>
              <a:t>Все </a:t>
            </a:r>
            <a:r>
              <a:rPr lang="ru-RU" sz="1400" dirty="0"/>
              <a:t>повторяемые элементы обозначать одним символом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51388" y="892879"/>
            <a:ext cx="403383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6700" indent="-266700">
              <a:buFont typeface="+mj-lt"/>
              <a:buAutoNum type="arabicPeriod" startAt="7"/>
            </a:pPr>
            <a:r>
              <a:rPr lang="ru-RU" sz="1400" dirty="0" smtClean="0"/>
              <a:t>Размер </a:t>
            </a:r>
            <a:r>
              <a:rPr lang="ru-RU" sz="1400" dirty="0"/>
              <a:t>букв и </a:t>
            </a:r>
            <a:r>
              <a:rPr lang="ru-RU" sz="1400" dirty="0" smtClean="0"/>
              <a:t>толщину </a:t>
            </a:r>
            <a:r>
              <a:rPr lang="ru-RU" sz="1400" dirty="0"/>
              <a:t>линий изменять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зависимости от степени важности ключевого слова</a:t>
            </a:r>
            <a:r>
              <a:rPr lang="ru-RU" sz="1400" dirty="0" smtClean="0"/>
              <a:t>.</a:t>
            </a:r>
          </a:p>
          <a:p>
            <a:pPr marL="266700" indent="-266700">
              <a:buFont typeface="+mj-lt"/>
              <a:buAutoNum type="arabicPeriod" startAt="7"/>
            </a:pPr>
            <a:endParaRPr lang="ru-RU" sz="1400" dirty="0"/>
          </a:p>
          <a:p>
            <a:pPr marL="266700" indent="-266700">
              <a:buFont typeface="+mj-lt"/>
              <a:buAutoNum type="arabicPeriod" startAt="7"/>
            </a:pPr>
            <a:r>
              <a:rPr lang="ru-RU" sz="1400" dirty="0"/>
              <a:t>И</a:t>
            </a:r>
            <a:r>
              <a:rPr lang="ru-RU" sz="1400" dirty="0" smtClean="0"/>
              <a:t>спользовать </a:t>
            </a:r>
            <a:r>
              <a:rPr lang="ru-RU" sz="1400" dirty="0"/>
              <a:t>разные цвета для основных ветвей. </a:t>
            </a:r>
            <a:endParaRPr lang="ru-RU" sz="1400" dirty="0" smtClean="0"/>
          </a:p>
          <a:p>
            <a:pPr marL="266700" indent="-266700">
              <a:buFont typeface="+mj-lt"/>
              <a:buAutoNum type="arabicPeriod" startAt="7"/>
            </a:pPr>
            <a:endParaRPr lang="ru-RU" sz="1400" dirty="0"/>
          </a:p>
          <a:p>
            <a:pPr marL="266700" indent="-266700">
              <a:buFont typeface="+mj-lt"/>
              <a:buAutoNum type="arabicPeriod" startAt="7"/>
            </a:pPr>
            <a:r>
              <a:rPr lang="ru-RU" sz="1400" dirty="0"/>
              <a:t>Н</a:t>
            </a:r>
            <a:r>
              <a:rPr lang="ru-RU" sz="1400" dirty="0" smtClean="0"/>
              <a:t>е </a:t>
            </a:r>
            <a:r>
              <a:rPr lang="ru-RU" sz="1400" dirty="0"/>
              <a:t>оставлять пустого места,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но </a:t>
            </a:r>
            <a:r>
              <a:rPr lang="ru-RU" sz="1400" dirty="0"/>
              <a:t>и не создавать </a:t>
            </a:r>
            <a:r>
              <a:rPr lang="ru-RU" sz="1400" dirty="0" smtClean="0"/>
              <a:t>ветви </a:t>
            </a:r>
            <a:r>
              <a:rPr lang="ru-RU" sz="1400" dirty="0"/>
              <a:t>слишком плотно. </a:t>
            </a:r>
          </a:p>
        </p:txBody>
      </p:sp>
    </p:spTree>
    <p:extLst>
      <p:ext uri="{BB962C8B-B14F-4D97-AF65-F5344CB8AC3E}">
        <p14:creationId xmlns:p14="http://schemas.microsoft.com/office/powerpoint/2010/main" val="2721368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5" y="376238"/>
            <a:ext cx="54737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Оптимальными интервалами времени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для </a:t>
            </a:r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повторения пройденного материала являются следующие: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68105" y="2021533"/>
            <a:ext cx="4033838" cy="584776"/>
            <a:chOff x="368105" y="2105240"/>
            <a:chExt cx="4033838" cy="5847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68105" y="2474572"/>
              <a:ext cx="403383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/>
                <a:t>Повторение </a:t>
              </a:r>
              <a:r>
                <a:rPr lang="ru-RU" sz="1400" dirty="0"/>
                <a:t>в течение 10 </a:t>
              </a:r>
              <a:r>
                <a:rPr lang="ru-RU" sz="1400" dirty="0" smtClean="0"/>
                <a:t>минут.</a:t>
              </a:r>
              <a:endParaRPr lang="ru-RU" sz="14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8105" y="2105240"/>
              <a:ext cx="2219518" cy="369332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ru-RU" sz="1800" dirty="0">
                  <a:latin typeface="+mj-lt"/>
                  <a:ea typeface="Calibri" panose="020F0502020204030204" pitchFamily="34" charset="0"/>
                </a:rPr>
                <a:t>Спустя 10 минут 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68105" y="2758379"/>
            <a:ext cx="4033838" cy="584776"/>
            <a:chOff x="368105" y="2941690"/>
            <a:chExt cx="4033838" cy="58477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68105" y="3311022"/>
              <a:ext cx="403383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/>
                <a:t>Повторение </a:t>
              </a:r>
              <a:r>
                <a:rPr lang="ru-RU" sz="1400" dirty="0"/>
                <a:t>в течение </a:t>
              </a:r>
              <a:r>
                <a:rPr lang="ru-RU" sz="1400" dirty="0" smtClean="0"/>
                <a:t>2-4 минут.</a:t>
              </a:r>
              <a:endParaRPr lang="ru-RU" sz="14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8105" y="2941690"/>
              <a:ext cx="1972656" cy="369332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ru-RU" sz="1800" dirty="0">
                  <a:latin typeface="+mj-lt"/>
                  <a:ea typeface="Calibri" panose="020F0502020204030204" pitchFamily="34" charset="0"/>
                </a:rPr>
                <a:t>Спустя 1 </a:t>
              </a:r>
              <a:r>
                <a:rPr lang="ru-RU" sz="1800" dirty="0" smtClean="0">
                  <a:latin typeface="+mj-lt"/>
                  <a:ea typeface="Calibri" panose="020F0502020204030204" pitchFamily="34" charset="0"/>
                </a:rPr>
                <a:t>сутки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8105" y="3495225"/>
            <a:ext cx="4033838" cy="584776"/>
            <a:chOff x="368105" y="3778140"/>
            <a:chExt cx="4033838" cy="58477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68105" y="4147472"/>
              <a:ext cx="403383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/>
                <a:t>Повторение </a:t>
              </a:r>
              <a:r>
                <a:rPr lang="ru-RU" sz="1400" dirty="0"/>
                <a:t>в течение 2 </a:t>
              </a:r>
              <a:r>
                <a:rPr lang="ru-RU" sz="1400" dirty="0" smtClean="0"/>
                <a:t>минут.</a:t>
              </a:r>
              <a:endParaRPr lang="ru-RU" sz="14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8105" y="3778140"/>
              <a:ext cx="2176237" cy="369332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ru-RU" sz="1800" dirty="0">
                  <a:latin typeface="+mj-lt"/>
                  <a:ea typeface="Calibri" panose="020F0502020204030204" pitchFamily="34" charset="0"/>
                </a:rPr>
                <a:t>Спустя 1 </a:t>
              </a:r>
              <a:r>
                <a:rPr lang="ru-RU" sz="1800" dirty="0" smtClean="0">
                  <a:latin typeface="+mj-lt"/>
                  <a:ea typeface="Calibri" panose="020F0502020204030204" pitchFamily="34" charset="0"/>
                </a:rPr>
                <a:t>неделю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68105" y="4232070"/>
            <a:ext cx="4033838" cy="584776"/>
            <a:chOff x="368105" y="4399146"/>
            <a:chExt cx="4033838" cy="58477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68105" y="4768478"/>
              <a:ext cx="403383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/>
                <a:t>Повторение </a:t>
              </a:r>
              <a:r>
                <a:rPr lang="ru-RU" sz="1400" dirty="0"/>
                <a:t>в течение 2 </a:t>
              </a:r>
              <a:r>
                <a:rPr lang="ru-RU" sz="1400" dirty="0" smtClean="0"/>
                <a:t>минут.</a:t>
              </a:r>
              <a:endParaRPr lang="ru-RU" sz="14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8105" y="4399146"/>
              <a:ext cx="2011128" cy="369332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ru-RU" sz="1800" dirty="0">
                  <a:latin typeface="+mj-lt"/>
                  <a:ea typeface="Calibri" panose="020F0502020204030204" pitchFamily="34" charset="0"/>
                </a:rPr>
                <a:t>Спустя 1 месяц 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86106" y="2021533"/>
            <a:ext cx="4033838" cy="584776"/>
            <a:chOff x="368105" y="3778140"/>
            <a:chExt cx="4033838" cy="584776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368105" y="4147472"/>
              <a:ext cx="403383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/>
                <a:t>Повторение </a:t>
              </a:r>
              <a:r>
                <a:rPr lang="ru-RU" sz="1400" dirty="0"/>
                <a:t>в течение 2 </a:t>
              </a:r>
              <a:r>
                <a:rPr lang="ru-RU" sz="1400" dirty="0" smtClean="0"/>
                <a:t>минут.</a:t>
              </a:r>
              <a:endParaRPr lang="ru-RU" sz="1400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68105" y="3778140"/>
              <a:ext cx="2176237" cy="369332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ru-RU" sz="1800" dirty="0">
                  <a:latin typeface="+mj-lt"/>
                  <a:ea typeface="Calibri" panose="020F0502020204030204" pitchFamily="34" charset="0"/>
                </a:rPr>
                <a:t>Спустя 3 месяца 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86106" y="2758378"/>
            <a:ext cx="4033838" cy="584776"/>
            <a:chOff x="368105" y="4399146"/>
            <a:chExt cx="4033838" cy="58477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68105" y="4768478"/>
              <a:ext cx="403383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/>
                <a:t>Повторение </a:t>
              </a:r>
              <a:r>
                <a:rPr lang="ru-RU" sz="1400" dirty="0"/>
                <a:t>в течение 2 </a:t>
              </a:r>
              <a:r>
                <a:rPr lang="ru-RU" sz="1400" dirty="0" smtClean="0"/>
                <a:t>минут.</a:t>
              </a:r>
              <a:endParaRPr lang="ru-RU" sz="14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68105" y="4399146"/>
              <a:ext cx="2336537" cy="369332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ru-RU" sz="1800" dirty="0">
                  <a:latin typeface="+mj-lt"/>
                  <a:ea typeface="Calibri" panose="020F0502020204030204" pitchFamily="34" charset="0"/>
                </a:rPr>
                <a:t>Спустя 6 месяцев 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586106" y="3495225"/>
            <a:ext cx="4033838" cy="584776"/>
            <a:chOff x="368105" y="4399146"/>
            <a:chExt cx="4033838" cy="58477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68105" y="4768478"/>
              <a:ext cx="4033838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400" dirty="0" smtClean="0"/>
                <a:t>Повторение </a:t>
              </a:r>
              <a:r>
                <a:rPr lang="ru-RU" sz="1400" dirty="0"/>
                <a:t>в течение 2 </a:t>
              </a:r>
              <a:r>
                <a:rPr lang="ru-RU" sz="1400" dirty="0" smtClean="0"/>
                <a:t>минут.</a:t>
              </a:r>
              <a:endParaRPr lang="ru-RU" sz="1400" dirty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68105" y="4399146"/>
              <a:ext cx="1656864" cy="369332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ru-RU" sz="1800" dirty="0">
                  <a:latin typeface="+mj-lt"/>
                  <a:ea typeface="Calibri" panose="020F0502020204030204" pitchFamily="34" charset="0"/>
                </a:rPr>
                <a:t>Спустя 1 год </a:t>
              </a:r>
              <a:endParaRPr lang="ru-RU" sz="1800" dirty="0">
                <a:latin typeface="+mj-lt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586650" y="379926"/>
            <a:ext cx="2198575" cy="2881467"/>
          </a:xfrm>
          <a:prstGeom prst="rect">
            <a:avLst/>
          </a:prstGeom>
          <a:solidFill>
            <a:srgbClr val="F2DE00">
              <a:alpha val="60000"/>
            </a:srgbClr>
          </a:solidFill>
        </p:spPr>
        <p:txBody>
          <a:bodyPr wrap="square" lIns="180000" tIns="360000" rIns="180000" bIns="36000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ru-RU" sz="1600" dirty="0" smtClean="0">
                <a:latin typeface="+mj-lt"/>
                <a:ea typeface="Times New Roman"/>
              </a:rPr>
              <a:t>Чтобы </a:t>
            </a:r>
            <a:r>
              <a:rPr lang="ru-RU" sz="1600" dirty="0">
                <a:latin typeface="+mj-lt"/>
                <a:ea typeface="Times New Roman"/>
              </a:rPr>
              <a:t>карта </a:t>
            </a:r>
            <a:r>
              <a:rPr lang="ru-RU" sz="1600" dirty="0" smtClean="0">
                <a:latin typeface="+mj-lt"/>
                <a:ea typeface="Times New Roman"/>
              </a:rPr>
              <a:t>отложилась </a:t>
            </a:r>
            <a:br>
              <a:rPr lang="ru-RU" sz="1600" dirty="0" smtClean="0">
                <a:latin typeface="+mj-lt"/>
                <a:ea typeface="Times New Roman"/>
              </a:rPr>
            </a:br>
            <a:r>
              <a:rPr lang="ru-RU" sz="1600" dirty="0" smtClean="0">
                <a:latin typeface="+mj-lt"/>
                <a:ea typeface="Times New Roman"/>
              </a:rPr>
              <a:t>в </a:t>
            </a:r>
            <a:r>
              <a:rPr lang="ru-RU" sz="1600" dirty="0">
                <a:latin typeface="+mj-lt"/>
                <a:ea typeface="Times New Roman"/>
              </a:rPr>
              <a:t>долговременной </a:t>
            </a:r>
            <a:r>
              <a:rPr lang="ru-RU" sz="1600" dirty="0" smtClean="0">
                <a:latin typeface="+mj-lt"/>
                <a:ea typeface="Times New Roman"/>
              </a:rPr>
              <a:t>памяти, </a:t>
            </a:r>
            <a:br>
              <a:rPr lang="ru-RU" sz="1600" dirty="0" smtClean="0">
                <a:latin typeface="+mj-lt"/>
                <a:ea typeface="Times New Roman"/>
              </a:rPr>
            </a:br>
            <a:r>
              <a:rPr lang="ru-RU" sz="1600" dirty="0" smtClean="0">
                <a:latin typeface="+mj-lt"/>
                <a:ea typeface="Times New Roman"/>
              </a:rPr>
              <a:t>её необходимо</a:t>
            </a:r>
            <a:r>
              <a:rPr lang="ru-RU" sz="1600" dirty="0">
                <a:latin typeface="+mj-lt"/>
                <a:ea typeface="Times New Roman"/>
              </a:rPr>
              <a:t> </a:t>
            </a:r>
            <a:r>
              <a:rPr lang="ru-RU" sz="1600" dirty="0" smtClean="0">
                <a:latin typeface="+mj-lt"/>
                <a:ea typeface="Times New Roman"/>
              </a:rPr>
              <a:t/>
            </a:r>
            <a:br>
              <a:rPr lang="ru-RU" sz="1600" dirty="0" smtClean="0">
                <a:latin typeface="+mj-lt"/>
                <a:ea typeface="Times New Roman"/>
              </a:rPr>
            </a:br>
            <a:r>
              <a:rPr lang="ru-RU" sz="1600" dirty="0" smtClean="0">
                <a:latin typeface="+mj-lt"/>
                <a:ea typeface="Times New Roman"/>
              </a:rPr>
              <a:t>повторять</a:t>
            </a:r>
            <a:r>
              <a:rPr lang="ru-RU" sz="1600" dirty="0">
                <a:latin typeface="+mj-lt"/>
                <a:ea typeface="Times New Roman"/>
              </a:rPr>
              <a:t>. </a:t>
            </a:r>
            <a:endParaRPr lang="ru-RU" sz="1600" dirty="0"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930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4" y="376238"/>
            <a:ext cx="84264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Программы для построения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/>
            </a:r>
            <a:br>
              <a:rPr lang="ru-RU" sz="2400" kern="2400" spc="-50" dirty="0" smtClean="0">
                <a:solidFill>
                  <a:srgbClr val="5300A6"/>
                </a:solidFill>
                <a:latin typeface="+mj-lt"/>
              </a:rPr>
            </a:b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ментальных </a:t>
            </a:r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карт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775" y="1414463"/>
            <a:ext cx="2557464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kern="2400" spc="-50" dirty="0" smtClean="0">
                <a:latin typeface="+mj-lt"/>
              </a:rPr>
              <a:t>Coggle</a:t>
            </a:r>
            <a:endParaRPr lang="ru-RU" sz="1800" kern="2400" spc="-50" dirty="0" smtClean="0">
              <a:latin typeface="+mj-lt"/>
            </a:endParaRPr>
          </a:p>
          <a:p>
            <a:r>
              <a:rPr lang="en-US" sz="1400" kern="2400" spc="-50" dirty="0">
                <a:hlinkClick r:id="rId4"/>
              </a:rPr>
              <a:t>https://</a:t>
            </a:r>
            <a:r>
              <a:rPr lang="en-US" sz="1400" kern="2400" spc="-50" dirty="0" smtClean="0">
                <a:hlinkClick r:id="rId4"/>
              </a:rPr>
              <a:t>coggle.it</a:t>
            </a:r>
            <a:endParaRPr lang="ru-RU" sz="1400" kern="2400" spc="-50" dirty="0" smtClean="0"/>
          </a:p>
          <a:p>
            <a:endParaRPr lang="en-US" sz="1800" kern="2400" spc="-50" dirty="0">
              <a:latin typeface="+mj-lt"/>
            </a:endParaRPr>
          </a:p>
          <a:p>
            <a:r>
              <a:rPr lang="en-US" sz="1800" kern="2400" spc="-50" dirty="0" smtClean="0">
                <a:latin typeface="+mj-lt"/>
              </a:rPr>
              <a:t>Xmind</a:t>
            </a:r>
            <a:endParaRPr lang="ru-RU" sz="1800" kern="2400" spc="-50" dirty="0" smtClean="0">
              <a:latin typeface="+mj-lt"/>
            </a:endParaRPr>
          </a:p>
          <a:p>
            <a:r>
              <a:rPr lang="en-US" sz="1400" kern="2400" spc="-50" dirty="0">
                <a:hlinkClick r:id="rId5"/>
              </a:rPr>
              <a:t>http://</a:t>
            </a:r>
            <a:r>
              <a:rPr lang="en-US" sz="1400" kern="2400" spc="-50" dirty="0" smtClean="0">
                <a:hlinkClick r:id="rId5"/>
              </a:rPr>
              <a:t>www.xmind.net</a:t>
            </a:r>
            <a:endParaRPr lang="ru-RU" sz="1400" kern="2400" spc="-50" dirty="0" smtClean="0"/>
          </a:p>
          <a:p>
            <a:endParaRPr lang="en-US" sz="1800" kern="2400" spc="-50" dirty="0">
              <a:latin typeface="+mj-lt"/>
            </a:endParaRPr>
          </a:p>
          <a:p>
            <a:r>
              <a:rPr lang="en-US" sz="1800" kern="2400" spc="-50" dirty="0">
                <a:latin typeface="+mj-lt"/>
              </a:rPr>
              <a:t>Freemind </a:t>
            </a:r>
            <a:endParaRPr lang="ru-RU" sz="1800" kern="2400" spc="-50" dirty="0" smtClean="0">
              <a:latin typeface="+mj-lt"/>
            </a:endParaRPr>
          </a:p>
          <a:p>
            <a:r>
              <a:rPr lang="en-US" sz="1400" dirty="0">
                <a:hlinkClick r:id="rId6" action="ppaction://hlinkfile"/>
              </a:rPr>
              <a:t>freemind.sourceforge.net</a:t>
            </a:r>
            <a:endParaRPr lang="ru-RU" sz="1400" kern="2400" spc="-50" dirty="0"/>
          </a:p>
        </p:txBody>
      </p:sp>
      <p:sp>
        <p:nvSpPr>
          <p:cNvPr id="7" name="TextBox 6"/>
          <p:cNvSpPr txBox="1"/>
          <p:nvPr/>
        </p:nvSpPr>
        <p:spPr>
          <a:xfrm>
            <a:off x="6227761" y="1414463"/>
            <a:ext cx="2557464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kern="2400" spc="-50" dirty="0" smtClean="0">
                <a:latin typeface="+mj-lt"/>
              </a:rPr>
              <a:t>Mapul  </a:t>
            </a:r>
            <a:endParaRPr lang="ru-RU" sz="1800" kern="2400" spc="-50" dirty="0" smtClean="0">
              <a:latin typeface="+mj-lt"/>
            </a:endParaRPr>
          </a:p>
          <a:p>
            <a:r>
              <a:rPr lang="en-US" sz="1400" kern="2400" spc="-50" dirty="0">
                <a:hlinkClick r:id="rId7"/>
              </a:rPr>
              <a:t>http://</a:t>
            </a:r>
            <a:r>
              <a:rPr lang="en-US" sz="1400" kern="2400" spc="-50" dirty="0" smtClean="0">
                <a:hlinkClick r:id="rId7"/>
              </a:rPr>
              <a:t>www.mapul.com</a:t>
            </a:r>
            <a:endParaRPr lang="ru-RU" sz="1400" kern="2400" spc="-50" dirty="0" smtClean="0"/>
          </a:p>
          <a:p>
            <a:endParaRPr lang="ru-RU" sz="1800" kern="2400" spc="-50" dirty="0" smtClean="0">
              <a:latin typeface="+mj-lt"/>
            </a:endParaRPr>
          </a:p>
          <a:p>
            <a:r>
              <a:rPr lang="en-US" sz="1800" kern="2400" spc="-50" dirty="0" smtClean="0">
                <a:latin typeface="+mj-lt"/>
              </a:rPr>
              <a:t>WiseMapping </a:t>
            </a:r>
            <a:endParaRPr lang="ru-RU" sz="1800" kern="2400" spc="-50" dirty="0" smtClean="0">
              <a:latin typeface="+mj-lt"/>
            </a:endParaRPr>
          </a:p>
          <a:p>
            <a:r>
              <a:rPr lang="en-US" sz="1400" kern="2400" spc="-50" dirty="0">
                <a:hlinkClick r:id="rId8"/>
              </a:rPr>
              <a:t>http://</a:t>
            </a:r>
            <a:r>
              <a:rPr lang="en-US" sz="1400" kern="2400" spc="-50" dirty="0" smtClean="0">
                <a:hlinkClick r:id="rId8"/>
              </a:rPr>
              <a:t>www.wisemapping.com</a:t>
            </a:r>
            <a:endParaRPr lang="ru-RU" sz="1400" kern="2400" spc="-5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275011" y="1414463"/>
            <a:ext cx="2557464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kern="2400" spc="-50" dirty="0">
                <a:latin typeface="+mj-lt"/>
              </a:rPr>
              <a:t>MindNode </a:t>
            </a:r>
            <a:endParaRPr lang="ru-RU" sz="1800" kern="2400" spc="-50" dirty="0">
              <a:latin typeface="+mj-lt"/>
            </a:endParaRPr>
          </a:p>
          <a:p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mindnode.com</a:t>
            </a:r>
            <a:endParaRPr lang="ru-RU" sz="1400" dirty="0" smtClean="0"/>
          </a:p>
          <a:p>
            <a:endParaRPr lang="en-US" sz="1800" kern="2400" spc="-50" dirty="0">
              <a:latin typeface="+mj-lt"/>
            </a:endParaRPr>
          </a:p>
          <a:p>
            <a:r>
              <a:rPr lang="en-US" sz="1800" kern="2400" spc="-50" dirty="0" smtClean="0">
                <a:latin typeface="+mj-lt"/>
              </a:rPr>
              <a:t>Bubbl.us </a:t>
            </a:r>
            <a:endParaRPr lang="ru-RU" sz="1800" kern="2400" spc="-50" dirty="0">
              <a:latin typeface="+mj-lt"/>
            </a:endParaRPr>
          </a:p>
          <a:p>
            <a:r>
              <a:rPr lang="en-US" sz="1400" kern="2400" spc="-50" dirty="0">
                <a:hlinkClick r:id="rId10"/>
              </a:rPr>
              <a:t>https://</a:t>
            </a:r>
            <a:r>
              <a:rPr lang="en-US" sz="1400" kern="2400" spc="-50" dirty="0" smtClean="0">
                <a:hlinkClick r:id="rId10"/>
              </a:rPr>
              <a:t>bubbl.us</a:t>
            </a:r>
            <a:endParaRPr lang="ru-RU" sz="1400" kern="2400" spc="-50" dirty="0" smtClean="0"/>
          </a:p>
          <a:p>
            <a:endParaRPr lang="ru-RU" sz="1800" kern="2400" spc="-50" dirty="0" smtClean="0">
              <a:latin typeface="+mj-lt"/>
            </a:endParaRPr>
          </a:p>
          <a:p>
            <a:r>
              <a:rPr lang="en-US" sz="1800" kern="2400" spc="-50" dirty="0" smtClean="0">
                <a:latin typeface="+mj-lt"/>
              </a:rPr>
              <a:t>MindMeister </a:t>
            </a:r>
            <a:endParaRPr lang="ru-RU" sz="1800" kern="2400" spc="-50" dirty="0" smtClean="0">
              <a:latin typeface="+mj-lt"/>
            </a:endParaRPr>
          </a:p>
          <a:p>
            <a:r>
              <a:rPr lang="en-US" sz="1400" kern="2400" spc="-50" dirty="0">
                <a:hlinkClick r:id="rId11"/>
              </a:rPr>
              <a:t>https://</a:t>
            </a:r>
            <a:r>
              <a:rPr lang="en-US" sz="1400" kern="2400" spc="-50" dirty="0" smtClean="0">
                <a:hlinkClick r:id="rId11"/>
              </a:rPr>
              <a:t>www.mindmeister.com</a:t>
            </a:r>
            <a:endParaRPr lang="ru-RU" sz="1400" kern="2400" spc="-50" dirty="0" smtClean="0"/>
          </a:p>
        </p:txBody>
      </p:sp>
    </p:spTree>
    <p:extLst>
      <p:ext uri="{BB962C8B-B14F-4D97-AF65-F5344CB8AC3E}">
        <p14:creationId xmlns:p14="http://schemas.microsoft.com/office/powerpoint/2010/main" val="3487973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32632" y="1561904"/>
            <a:ext cx="8052593" cy="2050470"/>
            <a:chOff x="732632" y="376238"/>
            <a:chExt cx="8052593" cy="205047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32632" y="453892"/>
              <a:ext cx="5099843" cy="1886826"/>
              <a:chOff x="732632" y="1186683"/>
              <a:chExt cx="5099843" cy="188682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32633" y="1186683"/>
                <a:ext cx="493474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3200" b="1" dirty="0">
                    <a:solidFill>
                      <a:srgbClr val="F2DE00"/>
                    </a:solidFill>
                    <a:latin typeface="+mj-lt"/>
                  </a:rPr>
                  <a:t>Кластер —</a:t>
                </a: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732632" y="1726987"/>
                <a:ext cx="5099843" cy="13465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lnSpc>
                    <a:spcPct val="125000"/>
                  </a:lnSpc>
                  <a:spcAft>
                    <a:spcPts val="0"/>
                  </a:spcAft>
                </a:pPr>
                <a:r>
                  <a:rPr lang="ru-RU" sz="1400" dirty="0">
                    <a:solidFill>
                      <a:schemeClr val="bg1"/>
                    </a:solidFill>
                  </a:rPr>
                  <a:t>это графическая форма организации информации, когда выделяются основные смысловые единицы, которые фиксируются в виде схемы с обозначением всех связей между ними. Кластер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— </a:t>
                </a:r>
                <a:r>
                  <a:rPr lang="ru-RU" sz="1400" dirty="0">
                    <a:solidFill>
                      <a:schemeClr val="bg1"/>
                    </a:solidFill>
                  </a:rPr>
                  <a:t>изображение, способствующее систематизации и обобщению учебного материала.</a:t>
                </a: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6227763" y="376238"/>
              <a:ext cx="2557462" cy="2050470"/>
            </a:xfrm>
            <a:prstGeom prst="rect">
              <a:avLst/>
            </a:prstGeom>
            <a:solidFill>
              <a:srgbClr val="F2DE00">
                <a:alpha val="85000"/>
              </a:srgbClr>
            </a:solidFill>
          </p:spPr>
          <p:txBody>
            <a:bodyPr wrap="square" lIns="180000" tIns="360000" rIns="180000" bIns="360000">
              <a:spAutoFit/>
            </a:bodyPr>
            <a:lstStyle/>
            <a:p>
              <a:r>
                <a:rPr lang="ru-RU" sz="1200" dirty="0">
                  <a:ea typeface="Calibri"/>
                  <a:cs typeface="Times New Roman" pitchFamily="18" charset="0"/>
                </a:rPr>
                <a:t>Приём «Составление кластера» </a:t>
              </a:r>
              <a:r>
                <a:rPr lang="ru-RU" sz="1200" dirty="0" smtClean="0"/>
                <a:t>—</a:t>
              </a:r>
              <a:r>
                <a:rPr lang="ru-RU" sz="1200" dirty="0" smtClean="0">
                  <a:solidFill>
                    <a:schemeClr val="bg1"/>
                  </a:solidFill>
                </a:rPr>
                <a:t> </a:t>
              </a:r>
              <a:r>
                <a:rPr lang="ru-RU" sz="1200" dirty="0" smtClean="0"/>
                <a:t>это</a:t>
              </a:r>
              <a:r>
                <a:rPr lang="ru-RU" sz="1200" dirty="0" smtClean="0">
                  <a:solidFill>
                    <a:schemeClr val="bg1"/>
                  </a:solidFill>
                </a:rPr>
                <a:t> </a:t>
              </a:r>
              <a:r>
                <a:rPr lang="ru-RU" sz="1200" dirty="0" smtClean="0">
                  <a:ea typeface="Calibri"/>
                  <a:cs typeface="Times New Roman" pitchFamily="18" charset="0"/>
                </a:rPr>
                <a:t>приём </a:t>
              </a:r>
              <a:r>
                <a:rPr lang="ru-RU" sz="1200" dirty="0">
                  <a:ea typeface="Calibri"/>
                  <a:cs typeface="Times New Roman" pitchFamily="18" charset="0"/>
                </a:rPr>
                <a:t>систематизации информации, имеющей отношение </a:t>
              </a:r>
              <a:r>
                <a:rPr lang="ru-RU" sz="1200" dirty="0" smtClean="0">
                  <a:ea typeface="Calibri"/>
                  <a:cs typeface="Times New Roman" pitchFamily="18" charset="0"/>
                </a:rPr>
                <a:t/>
              </a:r>
              <a:br>
                <a:rPr lang="ru-RU" sz="1200" dirty="0" smtClean="0">
                  <a:ea typeface="Calibri"/>
                  <a:cs typeface="Times New Roman" pitchFamily="18" charset="0"/>
                </a:rPr>
              </a:br>
              <a:r>
                <a:rPr lang="ru-RU" sz="1200" dirty="0" smtClean="0">
                  <a:ea typeface="Calibri"/>
                  <a:cs typeface="Times New Roman" pitchFamily="18" charset="0"/>
                </a:rPr>
                <a:t>к </a:t>
              </a:r>
              <a:r>
                <a:rPr lang="ru-RU" sz="1200" dirty="0">
                  <a:ea typeface="Calibri"/>
                  <a:cs typeface="Times New Roman" pitchFamily="18" charset="0"/>
                </a:rPr>
                <a:t>изучаемому </a:t>
              </a:r>
              <a:r>
                <a:rPr lang="ru-RU" sz="1200" dirty="0" smtClean="0">
                  <a:ea typeface="Calibri"/>
                  <a:cs typeface="Times New Roman" pitchFamily="18" charset="0"/>
                </a:rPr>
                <a:t>объекту, </a:t>
              </a:r>
              <a:br>
                <a:rPr lang="ru-RU" sz="1200" dirty="0" smtClean="0">
                  <a:ea typeface="Calibri"/>
                  <a:cs typeface="Times New Roman" pitchFamily="18" charset="0"/>
                </a:rPr>
              </a:br>
              <a:r>
                <a:rPr lang="ru-RU" sz="1200" dirty="0" smtClean="0">
                  <a:ea typeface="Calibri"/>
                  <a:cs typeface="Times New Roman" pitchFamily="18" charset="0"/>
                </a:rPr>
                <a:t>в виде кластера </a:t>
              </a:r>
              <a:r>
                <a:rPr lang="ru-RU" sz="1200" dirty="0">
                  <a:ea typeface="Calibri"/>
                  <a:cs typeface="Times New Roman" pitchFamily="18" charset="0"/>
                </a:rPr>
                <a:t>(виноградной грозди). </a:t>
              </a:r>
              <a:endParaRPr lang="ru-RU" sz="12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290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4" y="376238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Суть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приёма «Составление </a:t>
            </a:r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кластера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»:</a:t>
            </a:r>
            <a:endParaRPr lang="ru-RU" sz="2400" kern="2400" spc="-5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8775" y="1158621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1</a:t>
            </a:r>
            <a:endParaRPr lang="ru-RU" sz="180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775" y="1830327"/>
            <a:ext cx="255746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latin typeface="+mj-lt"/>
              </a:rPr>
              <a:t>Выделить </a:t>
            </a:r>
            <a:r>
              <a:rPr lang="ru-RU" sz="1800" dirty="0">
                <a:latin typeface="+mj-lt"/>
              </a:rPr>
              <a:t>главную смысловую единицу (тема</a:t>
            </a:r>
            <a:r>
              <a:rPr lang="ru-RU" sz="1800" dirty="0" smtClean="0">
                <a:latin typeface="+mj-lt"/>
              </a:rPr>
              <a:t>).</a:t>
            </a:r>
            <a:endParaRPr lang="ru-RU" sz="1800" dirty="0"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293269" y="1158621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2</a:t>
            </a:r>
            <a:endParaRPr lang="ru-RU" sz="1800" dirty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76600" y="1826593"/>
            <a:ext cx="2555875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latin typeface="+mj-lt"/>
              </a:rPr>
              <a:t>Выделить </a:t>
            </a:r>
            <a:r>
              <a:rPr lang="ru-RU" sz="1800" dirty="0">
                <a:latin typeface="+mj-lt"/>
              </a:rPr>
              <a:t>связанные </a:t>
            </a:r>
            <a:r>
              <a:rPr lang="ru-RU" sz="1800" dirty="0" smtClean="0">
                <a:latin typeface="+mj-lt"/>
              </a:rPr>
              <a:t/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с </a:t>
            </a:r>
            <a:r>
              <a:rPr lang="ru-RU" sz="1800" dirty="0">
                <a:latin typeface="+mj-lt"/>
              </a:rPr>
              <a:t>ключевым </a:t>
            </a:r>
            <a:r>
              <a:rPr lang="ru-RU" sz="1800" dirty="0" smtClean="0">
                <a:latin typeface="+mj-lt"/>
              </a:rPr>
              <a:t>словом смысловые единицы </a:t>
            </a:r>
            <a:r>
              <a:rPr lang="ru-RU" sz="1800" dirty="0">
                <a:latin typeface="+mj-lt"/>
              </a:rPr>
              <a:t>(категории информации</a:t>
            </a:r>
            <a:r>
              <a:rPr lang="ru-RU" sz="1800" dirty="0" smtClean="0">
                <a:latin typeface="+mj-lt"/>
              </a:rPr>
              <a:t>).</a:t>
            </a:r>
            <a:endParaRPr lang="ru-RU" sz="1800" dirty="0">
              <a:latin typeface="+mj-lt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227763" y="1158621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3</a:t>
            </a:r>
            <a:endParaRPr lang="ru-RU" sz="18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34112" y="1826593"/>
            <a:ext cx="255111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00" dirty="0" smtClean="0">
                <a:latin typeface="+mj-lt"/>
              </a:rPr>
              <a:t>Конкретизировать фактами</a:t>
            </a:r>
            <a:br>
              <a:rPr lang="ru-RU" sz="1800" dirty="0" smtClean="0">
                <a:latin typeface="+mj-lt"/>
              </a:rPr>
            </a:br>
            <a:r>
              <a:rPr lang="ru-RU" sz="1800" dirty="0" smtClean="0">
                <a:latin typeface="+mj-lt"/>
              </a:rPr>
              <a:t>и </a:t>
            </a:r>
            <a:r>
              <a:rPr lang="ru-RU" sz="1800" dirty="0">
                <a:latin typeface="+mj-lt"/>
              </a:rPr>
              <a:t>мнениями.</a:t>
            </a:r>
          </a:p>
        </p:txBody>
      </p:sp>
    </p:spTree>
    <p:extLst>
      <p:ext uri="{BB962C8B-B14F-4D97-AF65-F5344CB8AC3E}">
        <p14:creationId xmlns:p14="http://schemas.microsoft.com/office/powerpoint/2010/main" val="138455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4" y="376238"/>
            <a:ext cx="84264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Последовательность действий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/>
            </a:r>
            <a:br>
              <a:rPr lang="ru-RU" sz="2400" kern="2400" spc="-50" dirty="0" smtClean="0">
                <a:solidFill>
                  <a:srgbClr val="5300A6"/>
                </a:solidFill>
                <a:latin typeface="+mj-lt"/>
              </a:rPr>
            </a:b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при </a:t>
            </a:r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составлении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кластера:</a:t>
            </a:r>
            <a:endParaRPr lang="ru-RU" sz="2400" kern="2400" spc="-5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775" y="1245304"/>
            <a:ext cx="4033838" cy="3662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ru-RU" sz="1400" dirty="0"/>
              <a:t>Посередине чистого листа (классной доски), документа Word, </a:t>
            </a:r>
            <a:r>
              <a:rPr lang="ru-RU" sz="1400" dirty="0" smtClean="0"/>
              <a:t>слайда </a:t>
            </a:r>
            <a:r>
              <a:rPr lang="ru-RU" sz="1400" dirty="0"/>
              <a:t>Power Point написать ключевое слово или предложение, которое является «сердцем» идеи, темы</a:t>
            </a:r>
            <a:r>
              <a:rPr lang="ru-RU" sz="1400" dirty="0" smtClean="0"/>
              <a:t>.</a:t>
            </a:r>
          </a:p>
          <a:p>
            <a:pPr marL="266700" indent="-266700">
              <a:buFont typeface="+mj-lt"/>
              <a:buAutoNum type="arabicPeriod"/>
            </a:pPr>
            <a:endParaRPr lang="ru-RU" sz="1400" dirty="0"/>
          </a:p>
          <a:p>
            <a:pPr marL="266700" indent="-266700">
              <a:buFont typeface="+mj-lt"/>
              <a:buAutoNum type="arabicPeriod"/>
            </a:pPr>
            <a:r>
              <a:rPr lang="ru-RU" sz="1400" dirty="0"/>
              <a:t>Вокруг </a:t>
            </a:r>
            <a:r>
              <a:rPr lang="ru-RU" sz="1400" dirty="0" smtClean="0"/>
              <a:t>набросать </a:t>
            </a:r>
            <a:r>
              <a:rPr lang="ru-RU" sz="1400" dirty="0"/>
              <a:t>слова или предложения, выражающие идеи, факты, образы, подходящие для данной </a:t>
            </a:r>
            <a:r>
              <a:rPr lang="ru-RU" sz="1400" dirty="0" smtClean="0"/>
              <a:t>темы</a:t>
            </a:r>
            <a:r>
              <a:rPr lang="ru-RU" sz="1400" dirty="0"/>
              <a:t> </a:t>
            </a:r>
            <a:r>
              <a:rPr lang="ru-RU" sz="1400" dirty="0" smtClean="0"/>
              <a:t>(модель </a:t>
            </a:r>
            <a:r>
              <a:rPr lang="ru-RU" sz="1400" dirty="0"/>
              <a:t>«</a:t>
            </a:r>
            <a:r>
              <a:rPr lang="ru-RU" sz="1400" dirty="0" smtClean="0"/>
              <a:t>планета </a:t>
            </a:r>
            <a:r>
              <a:rPr lang="ru-RU" sz="1400" dirty="0"/>
              <a:t>и </a:t>
            </a:r>
            <a:r>
              <a:rPr lang="ru-RU" sz="1400" dirty="0" smtClean="0"/>
              <a:t>её </a:t>
            </a:r>
            <a:r>
              <a:rPr lang="ru-RU" sz="1400" dirty="0"/>
              <a:t>спутники</a:t>
            </a:r>
            <a:r>
              <a:rPr lang="ru-RU" sz="1400" dirty="0" smtClean="0"/>
              <a:t>»).</a:t>
            </a:r>
          </a:p>
          <a:p>
            <a:pPr marL="266700" indent="-266700">
              <a:buFont typeface="+mj-lt"/>
              <a:buAutoNum type="arabicPeriod"/>
            </a:pPr>
            <a:endParaRPr lang="ru-RU" sz="1400" dirty="0"/>
          </a:p>
          <a:p>
            <a:pPr marL="266700" indent="-266700">
              <a:buFont typeface="+mj-lt"/>
              <a:buAutoNum type="arabicPeriod"/>
            </a:pPr>
            <a:r>
              <a:rPr lang="ru-RU" sz="1400" dirty="0"/>
              <a:t>По мере </a:t>
            </a:r>
            <a:r>
              <a:rPr lang="ru-RU" sz="1400" dirty="0" smtClean="0"/>
              <a:t>записи </a:t>
            </a:r>
            <a:r>
              <a:rPr lang="ru-RU" sz="1400" dirty="0"/>
              <a:t>появившиеся слова соединяются прямыми линиями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 </a:t>
            </a:r>
            <a:r>
              <a:rPr lang="ru-RU" sz="1400" dirty="0"/>
              <a:t>ключевым понятием. У каждого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из </a:t>
            </a:r>
            <a:r>
              <a:rPr lang="ru-RU" sz="1400" dirty="0"/>
              <a:t>«спутников» в свою очередь тоже появляются «спутники», устанавливаются новые логические связи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51388" y="1245304"/>
            <a:ext cx="403383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ru-RU" sz="1400" dirty="0"/>
              <a:t>Получается структура, которая графически отображает размышления, определяет информационное поле данной </a:t>
            </a:r>
            <a:r>
              <a:rPr lang="ru-RU" sz="1400" dirty="0" smtClean="0"/>
              <a:t>темы.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2862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2633" y="2079308"/>
            <a:ext cx="36599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>
                <a:solidFill>
                  <a:srgbClr val="F2DE00"/>
                </a:solidFill>
                <a:latin typeface="+mj-lt"/>
              </a:rPr>
              <a:t>Как составить кластер?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4368006" y="1107136"/>
            <a:ext cx="4392612" cy="2929228"/>
            <a:chOff x="4368006" y="1107136"/>
            <a:chExt cx="4392612" cy="292922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368006" y="1107136"/>
              <a:ext cx="4392612" cy="2929228"/>
            </a:xfrm>
            <a:prstGeom prst="rect">
              <a:avLst/>
            </a:prstGeom>
            <a:solidFill>
              <a:srgbClr val="F2DE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5903120" y="2169258"/>
              <a:ext cx="1261608" cy="725261"/>
            </a:xfrm>
            <a:prstGeom prst="ellipse">
              <a:avLst/>
            </a:prstGeom>
            <a:gradFill>
              <a:gsLst>
                <a:gs pos="0">
                  <a:srgbClr val="A86ED4"/>
                </a:gs>
                <a:gs pos="87352">
                  <a:srgbClr val="A86ED4">
                    <a:alpha val="61000"/>
                  </a:srgbClr>
                </a:gs>
                <a:gs pos="74000">
                  <a:srgbClr val="A86ED4">
                    <a:alpha val="83000"/>
                  </a:srgbClr>
                </a:gs>
                <a:gs pos="83000">
                  <a:srgbClr val="A86ED4">
                    <a:alpha val="76000"/>
                  </a:srgbClr>
                </a:gs>
                <a:gs pos="100000">
                  <a:srgbClr val="A86ED4">
                    <a:alpha val="75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Природа</a:t>
              </a:r>
              <a:endParaRPr lang="ru-RU" sz="1200" b="1" dirty="0"/>
            </a:p>
          </p:txBody>
        </p:sp>
        <p:sp>
          <p:nvSpPr>
            <p:cNvPr id="9" name="Овал 8"/>
            <p:cNvSpPr/>
            <p:nvPr/>
          </p:nvSpPr>
          <p:spPr>
            <a:xfrm rot="571718">
              <a:off x="4479617" y="1625311"/>
              <a:ext cx="1261608" cy="72526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познание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5855131" y="1174576"/>
              <a:ext cx="1261608" cy="72526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здоровье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20431546">
              <a:off x="7413627" y="1477114"/>
              <a:ext cx="1261608" cy="72526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доброта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 rot="1117048">
              <a:off x="7371654" y="2600903"/>
              <a:ext cx="1173318" cy="9874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пища, воздух, дом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5665739" y="3185592"/>
              <a:ext cx="1723046" cy="78954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материал для хозяйственной деятельности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20995181">
              <a:off x="4494442" y="2696398"/>
              <a:ext cx="1261608" cy="72526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красота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>
              <a:stCxn id="5" idx="0"/>
              <a:endCxn id="10" idx="4"/>
            </p:cNvCxnSpPr>
            <p:nvPr/>
          </p:nvCxnSpPr>
          <p:spPr>
            <a:xfrm flipH="1" flipV="1">
              <a:off x="6485935" y="1899837"/>
              <a:ext cx="47989" cy="2694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5" idx="7"/>
              <a:endCxn id="11" idx="2"/>
            </p:cNvCxnSpPr>
            <p:nvPr/>
          </p:nvCxnSpPr>
          <p:spPr>
            <a:xfrm flipV="1">
              <a:off x="6979970" y="2050044"/>
              <a:ext cx="469745" cy="2254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5" idx="5"/>
              <a:endCxn id="13" idx="2"/>
            </p:cNvCxnSpPr>
            <p:nvPr/>
          </p:nvCxnSpPr>
          <p:spPr>
            <a:xfrm>
              <a:off x="6979970" y="2788307"/>
              <a:ext cx="422383" cy="1190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5" idx="1"/>
              <a:endCxn id="9" idx="6"/>
            </p:cNvCxnSpPr>
            <p:nvPr/>
          </p:nvCxnSpPr>
          <p:spPr>
            <a:xfrm flipH="1" flipV="1">
              <a:off x="5732522" y="2092366"/>
              <a:ext cx="355356" cy="183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>
              <a:stCxn id="5" idx="3"/>
              <a:endCxn id="15" idx="6"/>
            </p:cNvCxnSpPr>
            <p:nvPr/>
          </p:nvCxnSpPr>
          <p:spPr>
            <a:xfrm flipH="1">
              <a:off x="5746313" y="2788307"/>
              <a:ext cx="341565" cy="1603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14" idx="0"/>
              <a:endCxn id="5" idx="4"/>
            </p:cNvCxnSpPr>
            <p:nvPr/>
          </p:nvCxnSpPr>
          <p:spPr>
            <a:xfrm flipV="1">
              <a:off x="6527262" y="2894519"/>
              <a:ext cx="6662" cy="2910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8114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4" y="376238"/>
            <a:ext cx="6518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Рекомендации по составлению кластера: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58775" y="1572030"/>
            <a:ext cx="4033838" cy="540000"/>
            <a:chOff x="358775" y="1572030"/>
            <a:chExt cx="4033838" cy="540000"/>
          </a:xfrm>
        </p:grpSpPr>
        <p:sp>
          <p:nvSpPr>
            <p:cNvPr id="11" name="Овал 10"/>
            <p:cNvSpPr/>
            <p:nvPr/>
          </p:nvSpPr>
          <p:spPr>
            <a:xfrm>
              <a:off x="358775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775" y="1626586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Не </a:t>
              </a:r>
              <a:r>
                <a:rPr lang="ru-RU" sz="1400" dirty="0"/>
                <a:t>стоит бояться излагать </a:t>
              </a:r>
              <a:r>
                <a:rPr lang="ru-RU" sz="1400" dirty="0" smtClean="0"/>
                <a:t>и </a:t>
              </a:r>
              <a:r>
                <a:rPr lang="ru-RU" sz="1400" dirty="0"/>
                <a:t>фиксировать </a:t>
              </a:r>
              <a:r>
                <a:rPr lang="ru-RU" sz="1400" dirty="0" smtClean="0"/>
                <a:t>всё, </a:t>
              </a:r>
              <a:r>
                <a:rPr lang="ru-RU" sz="1400" dirty="0"/>
                <a:t>что приходит на </a:t>
              </a:r>
              <a:r>
                <a:rPr lang="ru-RU" sz="1400" dirty="0" smtClean="0"/>
                <a:t>ум.</a:t>
              </a:r>
              <a:endParaRPr lang="ru-RU" sz="14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58775" y="2421664"/>
            <a:ext cx="4033838" cy="646331"/>
            <a:chOff x="358775" y="2316039"/>
            <a:chExt cx="4033838" cy="646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98775" y="2316039"/>
              <a:ext cx="3493838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В </a:t>
              </a:r>
              <a:r>
                <a:rPr lang="ru-RU" sz="1400" dirty="0"/>
                <a:t>ходе работы неверные или неточные высказывания могут быть исправлены или </a:t>
              </a:r>
              <a:r>
                <a:rPr lang="ru-RU" sz="1400" dirty="0" smtClean="0"/>
                <a:t>дополнены.</a:t>
              </a:r>
              <a:endParaRPr lang="ru-RU" sz="1400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58775" y="2373801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58775" y="3351741"/>
            <a:ext cx="4033838" cy="646331"/>
            <a:chOff x="358775" y="3152796"/>
            <a:chExt cx="4033838" cy="64633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898775" y="3152796"/>
              <a:ext cx="3493838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Дать </a:t>
              </a:r>
              <a:r>
                <a:rPr lang="ru-RU" sz="1400" dirty="0"/>
                <a:t>волю воображению и интуиции, продолжая работу до тех пор,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пока </a:t>
              </a:r>
              <a:r>
                <a:rPr lang="ru-RU" sz="1400" dirty="0"/>
                <a:t>не закончатся все </a:t>
              </a:r>
              <a:r>
                <a:rPr lang="ru-RU" sz="1400" dirty="0" smtClean="0"/>
                <a:t>идеи.</a:t>
              </a:r>
              <a:endParaRPr lang="ru-RU" sz="1400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58775" y="317868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58775" y="4227263"/>
            <a:ext cx="4033838" cy="540000"/>
            <a:chOff x="358775" y="4227263"/>
            <a:chExt cx="4033838" cy="5400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98775" y="4281819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Не </a:t>
              </a:r>
              <a:r>
                <a:rPr lang="ru-RU" sz="1400" dirty="0"/>
                <a:t>бояться значительного количества </a:t>
              </a:r>
              <a:r>
                <a:rPr lang="ru-RU" sz="1400" dirty="0" smtClean="0"/>
                <a:t>смысловых единиц.</a:t>
              </a:r>
              <a:endParaRPr lang="ru-RU" sz="1400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58775" y="4227263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51387" y="1518863"/>
            <a:ext cx="4033838" cy="646331"/>
            <a:chOff x="4751387" y="1518863"/>
            <a:chExt cx="4033838" cy="64633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291387" y="1518863"/>
              <a:ext cx="3493838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Попытаться </a:t>
              </a:r>
              <a:r>
                <a:rPr lang="ru-RU" sz="1400" dirty="0"/>
                <a:t>составить как можно больше связей между смысловыми </a:t>
              </a:r>
              <a:r>
                <a:rPr lang="ru-RU" sz="1400" dirty="0" smtClean="0"/>
                <a:t>единицами.</a:t>
              </a:r>
              <a:endParaRPr lang="ru-RU" sz="1400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751387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5</a:t>
              </a:r>
              <a:endParaRPr lang="ru-RU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116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32632" y="1335623"/>
            <a:ext cx="5099843" cy="2472255"/>
            <a:chOff x="732632" y="1186683"/>
            <a:chExt cx="5099843" cy="2472255"/>
          </a:xfrm>
        </p:grpSpPr>
        <p:sp>
          <p:nvSpPr>
            <p:cNvPr id="12" name="TextBox 11"/>
            <p:cNvSpPr txBox="1"/>
            <p:nvPr/>
          </p:nvSpPr>
          <p:spPr>
            <a:xfrm>
              <a:off x="732633" y="1186683"/>
              <a:ext cx="4934742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3200" b="1" dirty="0">
                  <a:solidFill>
                    <a:srgbClr val="F2DE00"/>
                  </a:solidFill>
                  <a:latin typeface="+mj-lt"/>
                </a:rPr>
                <a:t>М</a:t>
              </a:r>
              <a:r>
                <a:rPr lang="ru-RU" sz="3200" b="1" dirty="0" smtClean="0">
                  <a:solidFill>
                    <a:srgbClr val="F2DE00"/>
                  </a:solidFill>
                  <a:latin typeface="+mj-lt"/>
                </a:rPr>
                <a:t>ентальная карта </a:t>
              </a:r>
              <a:br>
                <a:rPr lang="ru-RU" sz="3200" b="1" dirty="0" smtClean="0">
                  <a:solidFill>
                    <a:srgbClr val="F2DE00"/>
                  </a:solidFill>
                  <a:latin typeface="+mj-lt"/>
                </a:rPr>
              </a:br>
              <a:r>
                <a:rPr lang="ru-RU" sz="3200" b="1" dirty="0" smtClean="0">
                  <a:solidFill>
                    <a:srgbClr val="F2DE00"/>
                  </a:solidFill>
                  <a:latin typeface="+mj-lt"/>
                </a:rPr>
                <a:t>и кластер —</a:t>
              </a:r>
              <a:endParaRPr lang="ru-RU" sz="3200" b="1" dirty="0">
                <a:solidFill>
                  <a:srgbClr val="F2DE00"/>
                </a:solidFill>
                <a:latin typeface="+mj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2632" y="2312416"/>
              <a:ext cx="5099843" cy="134652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25000"/>
                </a:lnSpc>
                <a:spcAft>
                  <a:spcPts val="0"/>
                </a:spcAft>
              </a:pPr>
              <a:r>
                <a:rPr lang="ru-RU" sz="1400" dirty="0" smtClean="0">
                  <a:solidFill>
                    <a:schemeClr val="bg1"/>
                  </a:solidFill>
                </a:rPr>
                <a:t>приёмы </a:t>
              </a:r>
              <a:r>
                <a:rPr lang="ru-RU" sz="1400" dirty="0">
                  <a:solidFill>
                    <a:schemeClr val="bg1"/>
                  </a:solidFill>
                </a:rPr>
                <a:t>технологии критического мышления. Критическое мышление — это: способность ставить новые, полные смысла вопросы; вырабатывать разнообразные, подкрепляющие аргументы; принимать независимые продуманные решения. 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1296209"/>
            <a:ext cx="2557461" cy="25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2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4" y="376238"/>
            <a:ext cx="84264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Применение кластера имеет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/>
            </a:r>
            <a:br>
              <a:rPr lang="ru-RU" sz="2400" kern="2400" spc="-50" dirty="0" smtClean="0">
                <a:solidFill>
                  <a:srgbClr val="5300A6"/>
                </a:solidFill>
                <a:latin typeface="+mj-lt"/>
              </a:rPr>
            </a:b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следующие </a:t>
            </a:r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достоинства: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8775" y="1572030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1</a:t>
            </a:r>
            <a:endParaRPr lang="ru-RU" sz="180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775" y="2297298"/>
            <a:ext cx="25574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/>
              <a:t>Он </a:t>
            </a:r>
            <a:r>
              <a:rPr lang="ru-RU" sz="1400" dirty="0"/>
              <a:t>позволяет охватить большой </a:t>
            </a:r>
            <a:r>
              <a:rPr lang="ru-RU" sz="1400" dirty="0" smtClean="0"/>
              <a:t>объём информации.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76600" y="2297298"/>
            <a:ext cx="2555875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В</a:t>
            </a:r>
            <a:r>
              <a:rPr lang="ru-RU" sz="1400" dirty="0" smtClean="0"/>
              <a:t>овлекает </a:t>
            </a:r>
            <a:r>
              <a:rPr lang="ru-RU" sz="1400" dirty="0"/>
              <a:t>всех участников коллектива в обучающий процесс, им это </a:t>
            </a:r>
            <a:r>
              <a:rPr lang="ru-RU" sz="1400" dirty="0" smtClean="0"/>
              <a:t>интересно.</a:t>
            </a:r>
            <a:endParaRPr lang="ru-RU" sz="1400" dirty="0"/>
          </a:p>
        </p:txBody>
      </p:sp>
      <p:sp>
        <p:nvSpPr>
          <p:cNvPr id="24" name="Овал 23"/>
          <p:cNvSpPr/>
          <p:nvPr/>
        </p:nvSpPr>
        <p:spPr>
          <a:xfrm>
            <a:off x="3276600" y="1572029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2</a:t>
            </a:r>
            <a:endParaRPr lang="ru-RU" sz="180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7763" y="2297298"/>
            <a:ext cx="255746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/>
              <a:t>Учащиеся </a:t>
            </a:r>
            <a:r>
              <a:rPr lang="ru-RU" sz="1400" dirty="0"/>
              <a:t>активны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открыты, у них не возникает страха ошибиться, высказать неверное суждение.</a:t>
            </a:r>
          </a:p>
        </p:txBody>
      </p:sp>
      <p:sp>
        <p:nvSpPr>
          <p:cNvPr id="25" name="Овал 24"/>
          <p:cNvSpPr/>
          <p:nvPr/>
        </p:nvSpPr>
        <p:spPr>
          <a:xfrm>
            <a:off x="6227763" y="1572029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3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265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4" y="376238"/>
            <a:ext cx="842645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В ходе работы над кластером формируются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/>
            </a:r>
            <a:br>
              <a:rPr lang="ru-RU" sz="2400" kern="2400" spc="-50" dirty="0" smtClean="0">
                <a:solidFill>
                  <a:srgbClr val="5300A6"/>
                </a:solidFill>
                <a:latin typeface="+mj-lt"/>
              </a:rPr>
            </a:b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и </a:t>
            </a:r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развиваются следующие умения: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58775" y="1572030"/>
            <a:ext cx="4033838" cy="540000"/>
            <a:chOff x="358775" y="1572030"/>
            <a:chExt cx="4033838" cy="540000"/>
          </a:xfrm>
        </p:grpSpPr>
        <p:sp>
          <p:nvSpPr>
            <p:cNvPr id="11" name="Овал 10"/>
            <p:cNvSpPr/>
            <p:nvPr/>
          </p:nvSpPr>
          <p:spPr>
            <a:xfrm>
              <a:off x="358775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775" y="1734306"/>
              <a:ext cx="3493838" cy="21544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/>
                <a:t>С</a:t>
              </a:r>
              <a:r>
                <a:rPr lang="ru-RU" sz="1400" dirty="0" smtClean="0"/>
                <a:t>тавить вопросы.</a:t>
              </a:r>
              <a:endParaRPr lang="ru-RU" sz="14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58775" y="2479426"/>
            <a:ext cx="4033838" cy="540000"/>
            <a:chOff x="358775" y="2373801"/>
            <a:chExt cx="4033838" cy="540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98775" y="2536079"/>
              <a:ext cx="3493838" cy="21544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Выделять главное.</a:t>
              </a:r>
              <a:endParaRPr lang="ru-RU" sz="1400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58775" y="2373801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58775" y="3351741"/>
            <a:ext cx="4033838" cy="646331"/>
            <a:chOff x="358775" y="3152796"/>
            <a:chExt cx="4033838" cy="64633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898775" y="3152796"/>
              <a:ext cx="3493838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Устанавливать </a:t>
              </a:r>
              <a:r>
                <a:rPr lang="ru-RU" sz="1400" dirty="0"/>
                <a:t>причинно-следственные связи и строить </a:t>
              </a:r>
              <a:r>
                <a:rPr lang="ru-RU" sz="1400" dirty="0" smtClean="0"/>
                <a:t>умозаключения.</a:t>
              </a:r>
              <a:endParaRPr lang="ru-RU" sz="1400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58775" y="317868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58775" y="4227263"/>
            <a:ext cx="4033838" cy="540000"/>
            <a:chOff x="358775" y="4227263"/>
            <a:chExt cx="4033838" cy="5400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98775" y="4281819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Переходить </a:t>
              </a:r>
              <a:r>
                <a:rPr lang="ru-RU" sz="1400" dirty="0"/>
                <a:t>от частностей к общему, понимая проблему в </a:t>
              </a:r>
              <a:r>
                <a:rPr lang="ru-RU" sz="1400" dirty="0" smtClean="0"/>
                <a:t>целом.</a:t>
              </a:r>
              <a:endParaRPr lang="ru-RU" sz="1400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58775" y="4227263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51387" y="1572030"/>
            <a:ext cx="4033838" cy="540000"/>
            <a:chOff x="4751387" y="1572030"/>
            <a:chExt cx="4033838" cy="540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291387" y="1734306"/>
              <a:ext cx="3493838" cy="21544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Сравнивать </a:t>
              </a:r>
              <a:r>
                <a:rPr lang="ru-RU" sz="1400" dirty="0"/>
                <a:t>и </a:t>
              </a:r>
              <a:r>
                <a:rPr lang="ru-RU" sz="1400" dirty="0" smtClean="0"/>
                <a:t>анализировать.</a:t>
              </a:r>
              <a:endParaRPr lang="ru-RU" sz="1400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751387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5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751387" y="2479426"/>
            <a:ext cx="4033838" cy="540000"/>
            <a:chOff x="4751387" y="1572030"/>
            <a:chExt cx="4033838" cy="540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291387" y="1734306"/>
              <a:ext cx="3493838" cy="21544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Проводить аналогии.</a:t>
              </a:r>
              <a:endParaRPr lang="ru-RU" sz="1400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751387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6</a:t>
              </a:r>
              <a:endParaRPr lang="ru-RU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814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5" y="376238"/>
            <a:ext cx="84264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Что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даёт </a:t>
            </a:r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применение метода кластера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/>
            </a:r>
            <a:br>
              <a:rPr lang="ru-RU" sz="2400" kern="2400" spc="-50" dirty="0" smtClean="0">
                <a:solidFill>
                  <a:srgbClr val="5300A6"/>
                </a:solidFill>
                <a:latin typeface="+mj-lt"/>
              </a:rPr>
            </a:b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на </a:t>
            </a:r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уроках учащимся?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58775" y="1344093"/>
            <a:ext cx="4033838" cy="540000"/>
            <a:chOff x="358775" y="1572030"/>
            <a:chExt cx="4033838" cy="540000"/>
          </a:xfrm>
        </p:grpSpPr>
        <p:sp>
          <p:nvSpPr>
            <p:cNvPr id="11" name="Овал 10"/>
            <p:cNvSpPr/>
            <p:nvPr/>
          </p:nvSpPr>
          <p:spPr>
            <a:xfrm>
              <a:off x="358775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775" y="1734306"/>
              <a:ext cx="3493838" cy="215444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Развивает </a:t>
              </a:r>
              <a:r>
                <a:rPr lang="ru-RU" sz="1400" dirty="0"/>
                <a:t>системное </a:t>
              </a:r>
              <a:r>
                <a:rPr lang="ru-RU" sz="1400" dirty="0" smtClean="0"/>
                <a:t>мышление.</a:t>
              </a:r>
              <a:endParaRPr lang="ru-RU" sz="1400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58775" y="2297966"/>
            <a:ext cx="4033838" cy="646331"/>
            <a:chOff x="358775" y="2320635"/>
            <a:chExt cx="4033838" cy="646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98775" y="2320635"/>
              <a:ext cx="3493838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Учит </a:t>
              </a:r>
              <a:r>
                <a:rPr lang="ru-RU" sz="1400" dirty="0"/>
                <a:t>учащихся систематизировать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не </a:t>
              </a:r>
              <a:r>
                <a:rPr lang="ru-RU" sz="1400" dirty="0"/>
                <a:t>только учебный материал,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но </a:t>
              </a:r>
              <a:r>
                <a:rPr lang="ru-RU" sz="1400" dirty="0"/>
                <a:t>и свои оценочные </a:t>
              </a:r>
              <a:r>
                <a:rPr lang="ru-RU" sz="1400" dirty="0" smtClean="0"/>
                <a:t>суждения.</a:t>
              </a:r>
              <a:endParaRPr lang="ru-RU" sz="1400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58775" y="2373801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58775" y="3358170"/>
            <a:ext cx="4033838" cy="1077218"/>
            <a:chOff x="358775" y="2910075"/>
            <a:chExt cx="4033838" cy="107721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898775" y="2910075"/>
              <a:ext cx="3493838" cy="107721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Учит </a:t>
              </a:r>
              <a:r>
                <a:rPr lang="ru-RU" sz="1400" dirty="0"/>
                <a:t>учащихся вырабатывать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sz="1400" dirty="0" smtClean="0"/>
                <a:t>и </a:t>
              </a:r>
              <a:r>
                <a:rPr lang="ru-RU" sz="1400"/>
                <a:t>высказывать </a:t>
              </a:r>
              <a:r>
                <a:rPr lang="ru-RU" sz="1400" smtClean="0"/>
                <a:t>своё </a:t>
              </a:r>
              <a:r>
                <a:rPr lang="ru-RU" sz="1400" dirty="0"/>
                <a:t>мнение, сформированное на основании наблюдений, опыта и новых полученных </a:t>
              </a:r>
              <a:r>
                <a:rPr lang="ru-RU" sz="1400" dirty="0" smtClean="0"/>
                <a:t>знаний.</a:t>
              </a:r>
              <a:endParaRPr lang="ru-RU" sz="1400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58775" y="317868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51387" y="1344093"/>
            <a:ext cx="4033838" cy="540000"/>
            <a:chOff x="4751387" y="1572030"/>
            <a:chExt cx="4033838" cy="540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291387" y="1627281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Развивает </a:t>
              </a:r>
              <a:r>
                <a:rPr lang="ru-RU" sz="1400" dirty="0"/>
                <a:t>навыки одновременного рассмотрения нескольких </a:t>
              </a:r>
              <a:r>
                <a:rPr lang="ru-RU" sz="1400" dirty="0" smtClean="0"/>
                <a:t>позиций.</a:t>
              </a:r>
              <a:endParaRPr lang="ru-RU" sz="1400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751387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751387" y="2351131"/>
            <a:ext cx="4033838" cy="540000"/>
            <a:chOff x="4751387" y="1572030"/>
            <a:chExt cx="4033838" cy="540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291387" y="1626586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Развивает </a:t>
              </a:r>
              <a:r>
                <a:rPr lang="ru-RU" sz="1400" dirty="0"/>
                <a:t>способность к творческой переработке </a:t>
              </a:r>
              <a:r>
                <a:rPr lang="ru-RU" sz="1400" dirty="0" smtClean="0"/>
                <a:t>информации.</a:t>
              </a:r>
              <a:endParaRPr lang="ru-RU" sz="1400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751387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5</a:t>
              </a:r>
              <a:endParaRPr lang="ru-RU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389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5" y="376238"/>
            <a:ext cx="54737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Концептуальные основы критического мышления: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58775" y="1572030"/>
            <a:ext cx="4033838" cy="540000"/>
            <a:chOff x="358775" y="1572030"/>
            <a:chExt cx="4033838" cy="540000"/>
          </a:xfrm>
        </p:grpSpPr>
        <p:sp>
          <p:nvSpPr>
            <p:cNvPr id="11" name="Овал 10"/>
            <p:cNvSpPr/>
            <p:nvPr/>
          </p:nvSpPr>
          <p:spPr>
            <a:xfrm>
              <a:off x="358775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775" y="1626586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Умение </a:t>
              </a:r>
              <a:r>
                <a:rPr lang="ru-RU" sz="1400" dirty="0"/>
                <a:t>учащихся управлять </a:t>
              </a:r>
              <a:r>
                <a:rPr lang="ru-RU" sz="1400" dirty="0" smtClean="0"/>
                <a:t>знаниями.</a:t>
              </a:r>
              <a:endParaRPr lang="ru-RU" sz="1400" dirty="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291387" y="1518863"/>
            <a:ext cx="3493838" cy="646331"/>
          </a:xfrm>
          <a:prstGeom prst="rect">
            <a:avLst/>
          </a:prstGeom>
        </p:spPr>
        <p:txBody>
          <a:bodyPr wrap="square" lIns="180000" tIns="0" rIns="0" bIns="0">
            <a:spAutoFit/>
          </a:bodyPr>
          <a:lstStyle/>
          <a:p>
            <a:r>
              <a:rPr lang="ru-RU" sz="1400" dirty="0" smtClean="0"/>
              <a:t>Объективная </a:t>
            </a:r>
            <a:r>
              <a:rPr lang="ru-RU" sz="1400" dirty="0"/>
              <a:t>оценка положительных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отрицательных сторон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познаваемом объекте.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58775" y="2421664"/>
            <a:ext cx="4033838" cy="646331"/>
            <a:chOff x="358775" y="2316039"/>
            <a:chExt cx="4033838" cy="64633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898775" y="2316039"/>
              <a:ext cx="3493838" cy="646331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Конструирование </a:t>
              </a:r>
              <a:r>
                <a:rPr lang="ru-RU" sz="1400" dirty="0"/>
                <a:t>собственного знания, которое рождается в процессе </a:t>
              </a:r>
              <a:r>
                <a:rPr lang="ru-RU" sz="1400" dirty="0" smtClean="0"/>
                <a:t>обучения.</a:t>
              </a:r>
              <a:endParaRPr lang="ru-RU" sz="1400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58775" y="2373801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58775" y="3377629"/>
            <a:ext cx="4033838" cy="540000"/>
            <a:chOff x="358775" y="3178684"/>
            <a:chExt cx="4033838" cy="54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898775" y="3233240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Коммуникативно-деятельностный </a:t>
              </a:r>
              <a:r>
                <a:rPr lang="ru-RU" sz="1400" dirty="0"/>
                <a:t>принцип </a:t>
              </a:r>
              <a:r>
                <a:rPr lang="ru-RU" sz="1400" dirty="0" smtClean="0"/>
                <a:t>обучения.</a:t>
              </a:r>
              <a:endParaRPr lang="ru-RU" sz="1400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58775" y="317868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58775" y="4227263"/>
            <a:ext cx="4033838" cy="540000"/>
            <a:chOff x="358775" y="4227263"/>
            <a:chExt cx="4033838" cy="5400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98775" y="4281819"/>
              <a:ext cx="3493838" cy="43088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400" dirty="0" smtClean="0"/>
                <a:t>Партн</a:t>
              </a:r>
              <a:r>
                <a:rPr lang="ru-RU" sz="1400" dirty="0"/>
                <a:t>ё</a:t>
              </a:r>
              <a:r>
                <a:rPr lang="ru-RU" sz="1400" dirty="0" smtClean="0"/>
                <a:t>рские </a:t>
              </a:r>
              <a:r>
                <a:rPr lang="ru-RU" sz="1400" dirty="0"/>
                <a:t>отношения между педагогом и </a:t>
              </a:r>
              <a:r>
                <a:rPr lang="ru-RU" sz="1400" dirty="0" smtClean="0"/>
                <a:t>обучаемыми.</a:t>
              </a:r>
              <a:endParaRPr lang="ru-RU" sz="1400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58775" y="4227263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</p:grpSp>
      <p:sp>
        <p:nvSpPr>
          <p:cNvPr id="27" name="Овал 26"/>
          <p:cNvSpPr/>
          <p:nvPr/>
        </p:nvSpPr>
        <p:spPr>
          <a:xfrm>
            <a:off x="4751387" y="1572030"/>
            <a:ext cx="540000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+mj-lt"/>
              </a:rPr>
              <a:t>5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0732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5" y="376238"/>
            <a:ext cx="842645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Течение процесса критического мышления </a:t>
            </a:r>
            <a:br>
              <a:rPr lang="ru-RU" sz="2400" kern="2400" spc="-50" dirty="0" smtClean="0">
                <a:solidFill>
                  <a:srgbClr val="5300A6"/>
                </a:solidFill>
                <a:latin typeface="+mj-lt"/>
              </a:rPr>
            </a:b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при решении проблемной задачи происходит следующим образом:</a:t>
            </a:r>
            <a:endParaRPr lang="ru-RU" sz="2400" kern="2400" spc="-5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8775" y="2036422"/>
            <a:ext cx="403383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/>
              <a:t>Порождение </a:t>
            </a:r>
            <a:r>
              <a:rPr lang="ru-RU" sz="1400" dirty="0"/>
              <a:t>или столкновение с проблемой (требует рефлексивного и личностного уровней </a:t>
            </a:r>
            <a:r>
              <a:rPr lang="ru-RU" sz="1400" dirty="0" smtClean="0"/>
              <a:t>мышления). Результативным </a:t>
            </a:r>
            <a:r>
              <a:rPr lang="ru-RU" sz="1400" dirty="0"/>
              <a:t>завершением этого этапа является осознание </a:t>
            </a:r>
            <a:r>
              <a:rPr lang="ru-RU" sz="1400" dirty="0" smtClean="0"/>
              <a:t>задачи.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8105" y="1667090"/>
            <a:ext cx="812082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1800" dirty="0">
                <a:latin typeface="+mj-lt"/>
                <a:ea typeface="Calibri" panose="020F0502020204030204" pitchFamily="34" charset="0"/>
              </a:rPr>
              <a:t>I </a:t>
            </a:r>
            <a:r>
              <a:rPr lang="ru-RU" sz="1800" dirty="0" smtClean="0">
                <a:latin typeface="+mj-lt"/>
                <a:ea typeface="Calibri" panose="020F0502020204030204" pitchFamily="34" charset="0"/>
              </a:rPr>
              <a:t>этап</a:t>
            </a:r>
            <a:endParaRPr lang="ru-RU" sz="1800" dirty="0"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8775" y="3698034"/>
            <a:ext cx="4033838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роисходит </a:t>
            </a:r>
            <a:r>
              <a:rPr lang="ru-RU" sz="1400" dirty="0"/>
              <a:t>попытка преодолеть затруднения с помощью имеющихся предметных способов действий и знаний, которых не хватает (мыслительный процесс разворачивается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на </a:t>
            </a:r>
            <a:r>
              <a:rPr lang="ru-RU" sz="1400" dirty="0"/>
              <a:t>операционном и предметном уровнях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68105" y="3328702"/>
            <a:ext cx="905056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1800" dirty="0" smtClean="0">
                <a:latin typeface="+mj-lt"/>
                <a:ea typeface="Calibri" panose="020F0502020204030204" pitchFamily="34" charset="0"/>
              </a:rPr>
              <a:t>II </a:t>
            </a:r>
            <a:r>
              <a:rPr lang="ru-RU" sz="1800" dirty="0" smtClean="0">
                <a:latin typeface="+mj-lt"/>
                <a:ea typeface="Calibri" panose="020F0502020204030204" pitchFamily="34" charset="0"/>
              </a:rPr>
              <a:t>этап</a:t>
            </a:r>
            <a:endParaRPr lang="ru-RU" sz="18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42058" y="2036422"/>
            <a:ext cx="4033838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/>
              <a:t>Переструктурирование </a:t>
            </a:r>
            <a:r>
              <a:rPr lang="ru-RU" sz="1400" dirty="0"/>
              <a:t>способов действий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знаний, выработка нового взгляда, новых </a:t>
            </a:r>
            <a:r>
              <a:rPr lang="ru-RU" sz="1400" dirty="0" smtClean="0"/>
              <a:t>диспозиций. Завершается </a:t>
            </a:r>
            <a:r>
              <a:rPr lang="ru-RU" sz="1400" dirty="0"/>
              <a:t>озарением (процесс мышления осуществляется на рефлексивном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личностном уровнях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51388" y="1667090"/>
            <a:ext cx="998030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1800" dirty="0" smtClean="0">
                <a:latin typeface="+mj-lt"/>
                <a:ea typeface="Calibri" panose="020F0502020204030204" pitchFamily="34" charset="0"/>
              </a:rPr>
              <a:t>III </a:t>
            </a:r>
            <a:r>
              <a:rPr lang="ru-RU" sz="1800" dirty="0" smtClean="0">
                <a:latin typeface="+mj-lt"/>
                <a:ea typeface="Calibri" panose="020F0502020204030204" pitchFamily="34" charset="0"/>
              </a:rPr>
              <a:t>этап</a:t>
            </a:r>
            <a:endParaRPr lang="ru-RU" sz="1800" dirty="0">
              <a:latin typeface="+mj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42058" y="3698034"/>
            <a:ext cx="403383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/>
              <a:t>Обоснование </a:t>
            </a:r>
            <a:r>
              <a:rPr lang="ru-RU" sz="1400" dirty="0"/>
              <a:t>найденного решения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представление результатов </a:t>
            </a:r>
            <a:r>
              <a:rPr lang="ru-RU" sz="1400" dirty="0" smtClean="0"/>
              <a:t>исследования. Требует развёртывания </a:t>
            </a:r>
            <a:r>
              <a:rPr lang="ru-RU" sz="1400" dirty="0"/>
              <a:t>мысли на всех уровнях.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51388" y="3328702"/>
            <a:ext cx="965970" cy="3693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1800" dirty="0" smtClean="0">
                <a:latin typeface="+mj-lt"/>
                <a:ea typeface="Calibri" panose="020F0502020204030204" pitchFamily="34" charset="0"/>
              </a:rPr>
              <a:t>IV </a:t>
            </a:r>
            <a:r>
              <a:rPr lang="ru-RU" sz="1800" dirty="0" smtClean="0">
                <a:latin typeface="+mj-lt"/>
                <a:ea typeface="Calibri" panose="020F0502020204030204" pitchFamily="34" charset="0"/>
              </a:rPr>
              <a:t>этап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9710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4" y="376238"/>
            <a:ext cx="68611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Критическое мышление учащихся связано с развитием у них ряда качеств: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58775" y="1453896"/>
            <a:ext cx="4033838" cy="554403"/>
            <a:chOff x="358775" y="1572030"/>
            <a:chExt cx="4033838" cy="554403"/>
          </a:xfrm>
        </p:grpSpPr>
        <p:sp>
          <p:nvSpPr>
            <p:cNvPr id="11" name="Овал 10"/>
            <p:cNvSpPr/>
            <p:nvPr/>
          </p:nvSpPr>
          <p:spPr>
            <a:xfrm>
              <a:off x="358775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775" y="1572435"/>
              <a:ext cx="3493838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Готовность </a:t>
              </a:r>
              <a:r>
                <a:rPr lang="ru-RU" sz="1800" dirty="0" smtClean="0">
                  <a:latin typeface="+mj-lt"/>
                </a:rPr>
                <a:t/>
              </a:r>
              <a:br>
                <a:rPr lang="ru-RU" sz="1800" dirty="0" smtClean="0">
                  <a:latin typeface="+mj-lt"/>
                </a:rPr>
              </a:br>
              <a:r>
                <a:rPr lang="ru-RU" sz="1800" dirty="0" smtClean="0">
                  <a:latin typeface="+mj-lt"/>
                </a:rPr>
                <a:t>к </a:t>
              </a:r>
              <a:r>
                <a:rPr lang="ru-RU" sz="1800" dirty="0">
                  <a:latin typeface="+mj-lt"/>
                </a:rPr>
                <a:t>планированию.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8775" y="2383153"/>
            <a:ext cx="4033838" cy="540000"/>
            <a:chOff x="358775" y="2522172"/>
            <a:chExt cx="4033838" cy="540000"/>
          </a:xfrm>
        </p:grpSpPr>
        <p:sp>
          <p:nvSpPr>
            <p:cNvPr id="18" name="Овал 17"/>
            <p:cNvSpPr/>
            <p:nvPr/>
          </p:nvSpPr>
          <p:spPr>
            <a:xfrm>
              <a:off x="358775" y="252217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98775" y="2653672"/>
              <a:ext cx="3493838" cy="276999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Гибкость.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8775" y="3298007"/>
            <a:ext cx="4033838" cy="540000"/>
            <a:chOff x="358775" y="3472314"/>
            <a:chExt cx="4033838" cy="540000"/>
          </a:xfrm>
        </p:grpSpPr>
        <p:sp>
          <p:nvSpPr>
            <p:cNvPr id="29" name="Овал 28"/>
            <p:cNvSpPr/>
            <p:nvPr/>
          </p:nvSpPr>
          <p:spPr>
            <a:xfrm>
              <a:off x="358775" y="347231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98775" y="3603814"/>
              <a:ext cx="3493838" cy="276999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Настойчивость.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0014" y="4212860"/>
            <a:ext cx="4033837" cy="554403"/>
            <a:chOff x="4751388" y="1572030"/>
            <a:chExt cx="4033837" cy="554403"/>
          </a:xfrm>
        </p:grpSpPr>
        <p:sp>
          <p:nvSpPr>
            <p:cNvPr id="27" name="Овал 26"/>
            <p:cNvSpPr/>
            <p:nvPr/>
          </p:nvSpPr>
          <p:spPr>
            <a:xfrm>
              <a:off x="4751388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91387" y="1572435"/>
              <a:ext cx="3493838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Готовность исправлять свои ошибки.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51388" y="1453896"/>
            <a:ext cx="4033837" cy="540000"/>
            <a:chOff x="4751388" y="2522172"/>
            <a:chExt cx="4033837" cy="540000"/>
          </a:xfrm>
        </p:grpSpPr>
        <p:sp>
          <p:nvSpPr>
            <p:cNvPr id="32" name="Овал 31"/>
            <p:cNvSpPr/>
            <p:nvPr/>
          </p:nvSpPr>
          <p:spPr>
            <a:xfrm>
              <a:off x="4751388" y="252217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5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291387" y="2653672"/>
              <a:ext cx="3493838" cy="276999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Осознание.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51388" y="2375950"/>
            <a:ext cx="4033837" cy="554403"/>
            <a:chOff x="4751388" y="3472314"/>
            <a:chExt cx="4033837" cy="554403"/>
          </a:xfrm>
        </p:grpSpPr>
        <p:sp>
          <p:nvSpPr>
            <p:cNvPr id="34" name="Овал 33"/>
            <p:cNvSpPr/>
            <p:nvPr/>
          </p:nvSpPr>
          <p:spPr>
            <a:xfrm>
              <a:off x="4751388" y="347231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6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291387" y="3472719"/>
              <a:ext cx="3493838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>
                  <a:latin typeface="+mj-lt"/>
                </a:rPr>
                <a:t>Поиск компромиссных решений.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188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4" y="376238"/>
            <a:ext cx="68611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Что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даёт </a:t>
            </a:r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технология критического мышления учащемуся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:</a:t>
            </a:r>
            <a:endParaRPr lang="ru-RU" sz="2400" kern="2400" spc="-5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773" y="1335072"/>
            <a:ext cx="5473701" cy="3483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  <a:cs typeface="Times New Roman"/>
              </a:rPr>
              <a:t>п</a:t>
            </a:r>
            <a:r>
              <a:rPr lang="ru-RU" sz="1400" dirty="0" smtClean="0">
                <a:ea typeface="Times New Roman"/>
                <a:cs typeface="Times New Roman"/>
              </a:rPr>
              <a:t>овышение </a:t>
            </a:r>
            <a:r>
              <a:rPr lang="ru-RU" sz="1400" dirty="0">
                <a:ea typeface="Times New Roman"/>
                <a:cs typeface="Times New Roman"/>
              </a:rPr>
              <a:t>эффективности восприятия </a:t>
            </a:r>
            <a:r>
              <a:rPr lang="ru-RU" sz="1400" dirty="0" smtClean="0">
                <a:ea typeface="Times New Roman"/>
                <a:cs typeface="Times New Roman"/>
              </a:rPr>
              <a:t>информации;</a:t>
            </a:r>
          </a:p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ea typeface="Times New Roman"/>
              <a:cs typeface="Times New Roman"/>
            </a:endParaRPr>
          </a:p>
          <a:p>
            <a:pPr marL="180975" indent="-180975">
              <a:lnSpc>
                <a:spcPts val="16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ea typeface="Times New Roman"/>
                <a:cs typeface="Times New Roman"/>
              </a:rPr>
              <a:t>повышение интереса </a:t>
            </a:r>
            <a:r>
              <a:rPr lang="ru-RU" sz="1400" dirty="0">
                <a:ea typeface="Times New Roman"/>
                <a:cs typeface="Times New Roman"/>
              </a:rPr>
              <a:t>как к изучаемому материалу, </a:t>
            </a:r>
            <a:r>
              <a:rPr lang="ru-RU" sz="1400" dirty="0" smtClean="0">
                <a:ea typeface="Times New Roman"/>
                <a:cs typeface="Times New Roman"/>
              </a:rPr>
              <a:t/>
            </a:r>
            <a:br>
              <a:rPr lang="ru-RU" sz="1400" dirty="0" smtClean="0">
                <a:ea typeface="Times New Roman"/>
                <a:cs typeface="Times New Roman"/>
              </a:rPr>
            </a:br>
            <a:r>
              <a:rPr lang="ru-RU" sz="1400" dirty="0" smtClean="0">
                <a:ea typeface="Times New Roman"/>
                <a:cs typeface="Times New Roman"/>
              </a:rPr>
              <a:t>так </a:t>
            </a:r>
            <a:r>
              <a:rPr lang="ru-RU" sz="1400" dirty="0">
                <a:ea typeface="Times New Roman"/>
                <a:cs typeface="Times New Roman"/>
              </a:rPr>
              <a:t>и к самому процессу </a:t>
            </a:r>
            <a:r>
              <a:rPr lang="ru-RU" sz="1400" dirty="0" smtClean="0">
                <a:ea typeface="Times New Roman"/>
                <a:cs typeface="Times New Roman"/>
              </a:rPr>
              <a:t>обучения;</a:t>
            </a:r>
          </a:p>
          <a:p>
            <a:pPr marL="180975" indent="-180975">
              <a:lnSpc>
                <a:spcPts val="16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ea typeface="Times New Roman"/>
              <a:cs typeface="Times New Roman"/>
            </a:endParaRPr>
          </a:p>
          <a:p>
            <a:pPr marL="180975" indent="-180975">
              <a:lnSpc>
                <a:spcPts val="16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  <a:cs typeface="Times New Roman"/>
              </a:rPr>
              <a:t>у</a:t>
            </a:r>
            <a:r>
              <a:rPr lang="ru-RU" sz="1400" dirty="0" smtClean="0">
                <a:ea typeface="Times New Roman"/>
                <a:cs typeface="Times New Roman"/>
              </a:rPr>
              <a:t>мение </a:t>
            </a:r>
            <a:r>
              <a:rPr lang="ru-RU" sz="1400" dirty="0">
                <a:ea typeface="Times New Roman"/>
                <a:cs typeface="Times New Roman"/>
              </a:rPr>
              <a:t>критически </a:t>
            </a:r>
            <a:r>
              <a:rPr lang="ru-RU" sz="1400" dirty="0" smtClean="0">
                <a:ea typeface="Times New Roman"/>
                <a:cs typeface="Times New Roman"/>
              </a:rPr>
              <a:t>мыслить;</a:t>
            </a:r>
          </a:p>
          <a:p>
            <a:pPr marL="180975" indent="-180975">
              <a:lnSpc>
                <a:spcPts val="16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ea typeface="Times New Roman"/>
              <a:cs typeface="Times New Roman"/>
            </a:endParaRPr>
          </a:p>
          <a:p>
            <a:pPr marL="180975" indent="-180975">
              <a:lnSpc>
                <a:spcPts val="16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  <a:cs typeface="Times New Roman"/>
              </a:rPr>
              <a:t>у</a:t>
            </a:r>
            <a:r>
              <a:rPr lang="ru-RU" sz="1400" dirty="0" smtClean="0">
                <a:ea typeface="Times New Roman"/>
                <a:cs typeface="Times New Roman"/>
              </a:rPr>
              <a:t>мение </a:t>
            </a:r>
            <a:r>
              <a:rPr lang="ru-RU" sz="1400" dirty="0">
                <a:ea typeface="Times New Roman"/>
                <a:cs typeface="Times New Roman"/>
              </a:rPr>
              <a:t>ответственно относиться к собственному </a:t>
            </a:r>
            <a:r>
              <a:rPr lang="ru-RU" sz="1400" dirty="0" smtClean="0">
                <a:ea typeface="Times New Roman"/>
                <a:cs typeface="Times New Roman"/>
              </a:rPr>
              <a:t>образованию;</a:t>
            </a:r>
          </a:p>
          <a:p>
            <a:pPr marL="180975" indent="-180975">
              <a:lnSpc>
                <a:spcPts val="16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ea typeface="Times New Roman"/>
              <a:cs typeface="Times New Roman"/>
            </a:endParaRPr>
          </a:p>
          <a:p>
            <a:pPr marL="180975" indent="-180975">
              <a:lnSpc>
                <a:spcPts val="16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  <a:cs typeface="Times New Roman"/>
              </a:rPr>
              <a:t>у</a:t>
            </a:r>
            <a:r>
              <a:rPr lang="ru-RU" sz="1400" dirty="0" smtClean="0">
                <a:ea typeface="Times New Roman"/>
                <a:cs typeface="Times New Roman"/>
              </a:rPr>
              <a:t>мение </a:t>
            </a:r>
            <a:r>
              <a:rPr lang="ru-RU" sz="1400" dirty="0">
                <a:ea typeface="Times New Roman"/>
                <a:cs typeface="Times New Roman"/>
              </a:rPr>
              <a:t>работать в сотрудничестве с </a:t>
            </a:r>
            <a:r>
              <a:rPr lang="ru-RU" sz="1400" dirty="0" smtClean="0">
                <a:ea typeface="Times New Roman"/>
                <a:cs typeface="Times New Roman"/>
              </a:rPr>
              <a:t>другими;</a:t>
            </a:r>
          </a:p>
          <a:p>
            <a:pPr marL="180975" indent="-180975">
              <a:lnSpc>
                <a:spcPts val="16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ea typeface="Times New Roman"/>
              <a:cs typeface="Times New Roman"/>
            </a:endParaRPr>
          </a:p>
          <a:p>
            <a:pPr marL="180975" indent="-180975">
              <a:lnSpc>
                <a:spcPts val="16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  <a:cs typeface="Times New Roman"/>
              </a:rPr>
              <a:t>п</a:t>
            </a:r>
            <a:r>
              <a:rPr lang="ru-RU" sz="1400" dirty="0" smtClean="0">
                <a:ea typeface="Times New Roman"/>
                <a:cs typeface="Times New Roman"/>
              </a:rPr>
              <a:t>овышение </a:t>
            </a:r>
            <a:r>
              <a:rPr lang="ru-RU" sz="1400" dirty="0">
                <a:ea typeface="Times New Roman"/>
                <a:cs typeface="Times New Roman"/>
              </a:rPr>
              <a:t>качества образования </a:t>
            </a:r>
            <a:r>
              <a:rPr lang="ru-RU" sz="1400" dirty="0" smtClean="0">
                <a:ea typeface="Times New Roman"/>
                <a:cs typeface="Times New Roman"/>
              </a:rPr>
              <a:t>учеников;</a:t>
            </a:r>
          </a:p>
          <a:p>
            <a:pPr marL="180975" indent="-180975">
              <a:lnSpc>
                <a:spcPts val="16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ea typeface="Times New Roman"/>
              <a:cs typeface="Times New Roman"/>
            </a:endParaRPr>
          </a:p>
          <a:p>
            <a:pPr marL="180975" indent="-180975">
              <a:lnSpc>
                <a:spcPts val="16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  <a:cs typeface="Times New Roman"/>
              </a:rPr>
              <a:t>ж</a:t>
            </a:r>
            <a:r>
              <a:rPr lang="ru-RU" sz="1400" dirty="0" smtClean="0">
                <a:ea typeface="Times New Roman"/>
                <a:cs typeface="Times New Roman"/>
              </a:rPr>
              <a:t>елание </a:t>
            </a:r>
            <a:r>
              <a:rPr lang="ru-RU" sz="1400" dirty="0">
                <a:ea typeface="Times New Roman"/>
                <a:cs typeface="Times New Roman"/>
              </a:rPr>
              <a:t>и умение стать человеком, который учится </a:t>
            </a:r>
            <a:r>
              <a:rPr lang="ru-RU" sz="1400" dirty="0" smtClean="0">
                <a:ea typeface="Times New Roman"/>
                <a:cs typeface="Times New Roman"/>
              </a:rPr>
              <a:t/>
            </a:r>
            <a:br>
              <a:rPr lang="ru-RU" sz="1400" dirty="0" smtClean="0">
                <a:ea typeface="Times New Roman"/>
                <a:cs typeface="Times New Roman"/>
              </a:rPr>
            </a:br>
            <a:r>
              <a:rPr lang="ru-RU" sz="1400" dirty="0" smtClean="0">
                <a:ea typeface="Times New Roman"/>
                <a:cs typeface="Times New Roman"/>
              </a:rPr>
              <a:t>в </a:t>
            </a:r>
            <a:r>
              <a:rPr lang="ru-RU" sz="1400" dirty="0">
                <a:ea typeface="Times New Roman"/>
                <a:cs typeface="Times New Roman"/>
              </a:rPr>
              <a:t>течение всей жизни.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1248212"/>
            <a:ext cx="2557462" cy="26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10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4" y="376238"/>
            <a:ext cx="68611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Что </a:t>
            </a:r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даёт </a:t>
            </a:r>
            <a:r>
              <a:rPr lang="ru-RU" sz="2400" kern="2400" spc="-50" dirty="0">
                <a:solidFill>
                  <a:srgbClr val="5300A6"/>
                </a:solidFill>
                <a:latin typeface="+mj-lt"/>
              </a:rPr>
              <a:t>технология критического мышления учителю: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773" y="1335072"/>
            <a:ext cx="5473701" cy="28007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  <a:cs typeface="Times New Roman"/>
              </a:rPr>
              <a:t>у</a:t>
            </a:r>
            <a:r>
              <a:rPr lang="ru-RU" sz="1400" dirty="0" smtClean="0">
                <a:ea typeface="Times New Roman"/>
                <a:cs typeface="Times New Roman"/>
              </a:rPr>
              <a:t>мение </a:t>
            </a:r>
            <a:r>
              <a:rPr lang="ru-RU" sz="1400" dirty="0">
                <a:ea typeface="Times New Roman"/>
                <a:cs typeface="Times New Roman"/>
              </a:rPr>
              <a:t>создать в классе атмосферу открытости </a:t>
            </a:r>
            <a:r>
              <a:rPr lang="ru-RU" sz="1400" dirty="0" smtClean="0">
                <a:ea typeface="Times New Roman"/>
                <a:cs typeface="Times New Roman"/>
              </a:rPr>
              <a:t/>
            </a:r>
            <a:br>
              <a:rPr lang="ru-RU" sz="1400" dirty="0" smtClean="0">
                <a:ea typeface="Times New Roman"/>
                <a:cs typeface="Times New Roman"/>
              </a:rPr>
            </a:br>
            <a:r>
              <a:rPr lang="ru-RU" sz="1400" dirty="0" smtClean="0">
                <a:ea typeface="Times New Roman"/>
                <a:cs typeface="Times New Roman"/>
              </a:rPr>
              <a:t>и </a:t>
            </a:r>
            <a:r>
              <a:rPr lang="ru-RU" sz="1400" dirty="0">
                <a:ea typeface="Times New Roman"/>
                <a:cs typeface="Times New Roman"/>
              </a:rPr>
              <a:t>ответственного </a:t>
            </a:r>
            <a:r>
              <a:rPr lang="ru-RU" sz="1400" dirty="0" smtClean="0">
                <a:ea typeface="Times New Roman"/>
                <a:cs typeface="Times New Roman"/>
              </a:rPr>
              <a:t>сотрудничества;</a:t>
            </a:r>
            <a:br>
              <a:rPr lang="ru-RU" sz="1400" dirty="0" smtClean="0">
                <a:ea typeface="Times New Roman"/>
                <a:cs typeface="Times New Roman"/>
              </a:rPr>
            </a:br>
            <a:endParaRPr lang="ru-RU" sz="1400" dirty="0" smtClean="0">
              <a:ea typeface="Times New Roman"/>
              <a:cs typeface="Times New Roman"/>
            </a:endParaRPr>
          </a:p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ea typeface="Times New Roman"/>
                <a:cs typeface="Times New Roman"/>
              </a:rPr>
              <a:t>возможность </a:t>
            </a:r>
            <a:r>
              <a:rPr lang="ru-RU" sz="1400" dirty="0">
                <a:ea typeface="Times New Roman"/>
                <a:cs typeface="Times New Roman"/>
              </a:rPr>
              <a:t>использовать модель обучения и систему эффективных методик, которые способствуют развитию критического мышления и самостоятельности в процессе </a:t>
            </a:r>
            <a:r>
              <a:rPr lang="ru-RU" sz="1400" dirty="0" smtClean="0">
                <a:ea typeface="Times New Roman"/>
                <a:cs typeface="Times New Roman"/>
              </a:rPr>
              <a:t>обучения;</a:t>
            </a:r>
            <a:br>
              <a:rPr lang="ru-RU" sz="1400" dirty="0" smtClean="0">
                <a:ea typeface="Times New Roman"/>
                <a:cs typeface="Times New Roman"/>
              </a:rPr>
            </a:br>
            <a:endParaRPr lang="ru-RU" sz="1400" dirty="0" smtClean="0">
              <a:ea typeface="Times New Roman"/>
              <a:cs typeface="Times New Roman"/>
            </a:endParaRPr>
          </a:p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  <a:cs typeface="Times New Roman"/>
              </a:rPr>
              <a:t>с</a:t>
            </a:r>
            <a:r>
              <a:rPr lang="ru-RU" sz="1400" dirty="0" smtClean="0">
                <a:ea typeface="Times New Roman"/>
                <a:cs typeface="Times New Roman"/>
              </a:rPr>
              <a:t>тать практиком, который умеет </a:t>
            </a:r>
            <a:r>
              <a:rPr lang="ru-RU" sz="1400" dirty="0">
                <a:ea typeface="Times New Roman"/>
                <a:cs typeface="Times New Roman"/>
              </a:rPr>
              <a:t>грамотно анализировать свою </a:t>
            </a:r>
            <a:r>
              <a:rPr lang="ru-RU" sz="1400" dirty="0" smtClean="0">
                <a:ea typeface="Times New Roman"/>
                <a:cs typeface="Times New Roman"/>
              </a:rPr>
              <a:t>деятельность;</a:t>
            </a:r>
            <a:br>
              <a:rPr lang="ru-RU" sz="1400" dirty="0" smtClean="0">
                <a:ea typeface="Times New Roman"/>
                <a:cs typeface="Times New Roman"/>
              </a:rPr>
            </a:br>
            <a:endParaRPr lang="ru-RU" sz="1400" dirty="0" smtClean="0">
              <a:ea typeface="Times New Roman"/>
              <a:cs typeface="Times New Roman"/>
            </a:endParaRPr>
          </a:p>
          <a:p>
            <a:pPr marL="180975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  <a:cs typeface="Times New Roman"/>
              </a:rPr>
              <a:t>с</a:t>
            </a:r>
            <a:r>
              <a:rPr lang="ru-RU" sz="1400" dirty="0" smtClean="0">
                <a:ea typeface="Times New Roman"/>
                <a:cs typeface="Times New Roman"/>
              </a:rPr>
              <a:t>тать </a:t>
            </a:r>
            <a:r>
              <a:rPr lang="ru-RU" sz="1400" dirty="0">
                <a:ea typeface="Times New Roman"/>
                <a:cs typeface="Times New Roman"/>
              </a:rPr>
              <a:t>источником ценной профессиональной информации для других учителей.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1164780"/>
            <a:ext cx="2557462" cy="28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97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32632" y="1212191"/>
            <a:ext cx="5099843" cy="2719118"/>
            <a:chOff x="732632" y="1186683"/>
            <a:chExt cx="5099843" cy="2719118"/>
          </a:xfrm>
        </p:grpSpPr>
        <p:sp>
          <p:nvSpPr>
            <p:cNvPr id="12" name="TextBox 11"/>
            <p:cNvSpPr txBox="1"/>
            <p:nvPr/>
          </p:nvSpPr>
          <p:spPr>
            <a:xfrm>
              <a:off x="732633" y="1186683"/>
              <a:ext cx="4934742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3200" b="1" dirty="0">
                  <a:solidFill>
                    <a:srgbClr val="F2DE00"/>
                  </a:solidFill>
                  <a:latin typeface="+mj-lt"/>
                </a:rPr>
                <a:t>Ментальные карты (</a:t>
              </a:r>
              <a:r>
                <a:rPr lang="en-US" sz="3200" b="1" dirty="0">
                  <a:solidFill>
                    <a:srgbClr val="F2DE00"/>
                  </a:solidFill>
                  <a:latin typeface="+mj-lt"/>
                </a:rPr>
                <a:t>Mind Mapping</a:t>
              </a:r>
              <a:r>
                <a:rPr lang="en-US" sz="3200" b="1" dirty="0" smtClean="0">
                  <a:solidFill>
                    <a:srgbClr val="F2DE00"/>
                  </a:solidFill>
                  <a:latin typeface="+mj-lt"/>
                </a:rPr>
                <a:t>)</a:t>
              </a:r>
              <a:r>
                <a:rPr lang="ru-RU" sz="3200" b="1" dirty="0" smtClean="0">
                  <a:solidFill>
                    <a:srgbClr val="F2DE00"/>
                  </a:solidFill>
                  <a:latin typeface="+mj-lt"/>
                </a:rPr>
                <a:t> </a:t>
              </a:r>
              <a:r>
                <a:rPr lang="en-US" sz="3200" b="1" dirty="0" smtClean="0">
                  <a:solidFill>
                    <a:srgbClr val="F2DE00"/>
                  </a:solidFill>
                  <a:latin typeface="+mj-lt"/>
                </a:rPr>
                <a:t>—</a:t>
              </a:r>
              <a:endParaRPr lang="ru-RU" sz="3200" b="1" dirty="0">
                <a:solidFill>
                  <a:srgbClr val="F2DE00"/>
                </a:solidFill>
                <a:latin typeface="+mj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2632" y="2312416"/>
              <a:ext cx="5099843" cy="15933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25000"/>
                </a:lnSpc>
                <a:spcAft>
                  <a:spcPts val="0"/>
                </a:spcAft>
              </a:pPr>
              <a:r>
                <a:rPr lang="ru-RU" sz="1400" dirty="0">
                  <a:solidFill>
                    <a:schemeClr val="bg1"/>
                  </a:solidFill>
                </a:rPr>
                <a:t>это способ систематизации знаний с помощью схем; </a:t>
              </a:r>
              <a:r>
                <a:rPr lang="ru-RU" sz="1400" dirty="0" smtClean="0">
                  <a:solidFill>
                    <a:schemeClr val="bg1"/>
                  </a:solidFill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</a:rPr>
              </a:br>
              <a:r>
                <a:rPr lang="ru-RU" sz="1400" dirty="0" smtClean="0">
                  <a:solidFill>
                    <a:schemeClr val="bg1"/>
                  </a:solidFill>
                </a:rPr>
                <a:t>это </a:t>
              </a:r>
              <a:r>
                <a:rPr lang="ru-RU" sz="1400" dirty="0">
                  <a:solidFill>
                    <a:schemeClr val="bg1"/>
                  </a:solidFill>
                </a:rPr>
                <a:t>технология изображения информации в особом графическом виде. Ментальные карты воспринимаются лучше, чем списки, графики, таблицы и тексты, в силу того, что лучше соответствуют структуре человеческого мышления.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1194021"/>
            <a:ext cx="2557462" cy="27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13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0"/>
            <a:ext cx="1316571" cy="28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774" y="376238"/>
            <a:ext cx="74686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kern="2400" spc="-50" dirty="0" smtClean="0">
                <a:solidFill>
                  <a:srgbClr val="5300A6"/>
                </a:solidFill>
                <a:latin typeface="+mj-lt"/>
              </a:rPr>
              <a:t>Способы применения ментальных карт:</a:t>
            </a:r>
            <a:endParaRPr lang="ru-RU" sz="2400" kern="2400" spc="-50" dirty="0">
              <a:solidFill>
                <a:srgbClr val="5300A6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58775" y="1206246"/>
            <a:ext cx="4033838" cy="540000"/>
            <a:chOff x="358775" y="1572030"/>
            <a:chExt cx="4033838" cy="540000"/>
          </a:xfrm>
        </p:grpSpPr>
        <p:sp>
          <p:nvSpPr>
            <p:cNvPr id="11" name="Овал 10"/>
            <p:cNvSpPr/>
            <p:nvPr/>
          </p:nvSpPr>
          <p:spPr>
            <a:xfrm>
              <a:off x="358775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1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98775" y="1704748"/>
              <a:ext cx="3493838" cy="276999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Запоминание материала.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58775" y="2094090"/>
            <a:ext cx="4033838" cy="830997"/>
            <a:chOff x="358775" y="2376673"/>
            <a:chExt cx="4033838" cy="830997"/>
          </a:xfrm>
        </p:grpSpPr>
        <p:sp>
          <p:nvSpPr>
            <p:cNvPr id="18" name="Овал 17"/>
            <p:cNvSpPr/>
            <p:nvPr/>
          </p:nvSpPr>
          <p:spPr>
            <a:xfrm>
              <a:off x="358775" y="252217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2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898775" y="2376673"/>
              <a:ext cx="3493838" cy="830997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Упорядочивание </a:t>
              </a:r>
              <a:br>
                <a:rPr lang="ru-RU" sz="1800" dirty="0" smtClean="0">
                  <a:latin typeface="+mj-lt"/>
                </a:rPr>
              </a:br>
              <a:r>
                <a:rPr lang="ru-RU" sz="1800" dirty="0" smtClean="0">
                  <a:latin typeface="+mj-lt"/>
                </a:rPr>
                <a:t>и систематизация информации.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8775" y="3272931"/>
            <a:ext cx="4033838" cy="568400"/>
            <a:chOff x="358775" y="3472314"/>
            <a:chExt cx="4033838" cy="568400"/>
          </a:xfrm>
        </p:grpSpPr>
        <p:sp>
          <p:nvSpPr>
            <p:cNvPr id="29" name="Овал 28"/>
            <p:cNvSpPr/>
            <p:nvPr/>
          </p:nvSpPr>
          <p:spPr>
            <a:xfrm>
              <a:off x="358775" y="347231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3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98775" y="3486716"/>
              <a:ext cx="3493838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Планирование деятельности.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0014" y="4189175"/>
            <a:ext cx="4033837" cy="554403"/>
            <a:chOff x="4751388" y="1572030"/>
            <a:chExt cx="4033837" cy="554403"/>
          </a:xfrm>
        </p:grpSpPr>
        <p:sp>
          <p:nvSpPr>
            <p:cNvPr id="27" name="Овал 26"/>
            <p:cNvSpPr/>
            <p:nvPr/>
          </p:nvSpPr>
          <p:spPr>
            <a:xfrm>
              <a:off x="4751388" y="1572030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4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291387" y="1572435"/>
              <a:ext cx="3493838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Подготовка </a:t>
              </a:r>
              <a:br>
                <a:rPr lang="ru-RU" sz="1800" dirty="0" smtClean="0">
                  <a:latin typeface="+mj-lt"/>
                </a:rPr>
              </a:br>
              <a:r>
                <a:rPr lang="ru-RU" sz="1800" dirty="0" smtClean="0">
                  <a:latin typeface="+mj-lt"/>
                </a:rPr>
                <a:t>к выступлениям.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51388" y="1192248"/>
            <a:ext cx="4033837" cy="553998"/>
            <a:chOff x="4751388" y="2508174"/>
            <a:chExt cx="4033837" cy="553998"/>
          </a:xfrm>
        </p:grpSpPr>
        <p:sp>
          <p:nvSpPr>
            <p:cNvPr id="32" name="Овал 31"/>
            <p:cNvSpPr/>
            <p:nvPr/>
          </p:nvSpPr>
          <p:spPr>
            <a:xfrm>
              <a:off x="4751388" y="2522172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5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291387" y="2508174"/>
              <a:ext cx="3493838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Поиск </a:t>
              </a:r>
              <a:r>
                <a:rPr lang="ru-RU" sz="1800" dirty="0">
                  <a:latin typeface="+mj-lt"/>
                </a:rPr>
                <a:t>решений </a:t>
              </a:r>
              <a:r>
                <a:rPr lang="ru-RU" sz="1800" dirty="0" smtClean="0">
                  <a:latin typeface="+mj-lt"/>
                </a:rPr>
                <a:t/>
              </a:r>
              <a:br>
                <a:rPr lang="ru-RU" sz="1800" dirty="0" smtClean="0">
                  <a:latin typeface="+mj-lt"/>
                </a:rPr>
              </a:br>
              <a:r>
                <a:rPr lang="ru-RU" sz="1800" dirty="0" smtClean="0">
                  <a:latin typeface="+mj-lt"/>
                </a:rPr>
                <a:t>в </a:t>
              </a:r>
              <a:r>
                <a:rPr lang="ru-RU" sz="1800" dirty="0">
                  <a:latin typeface="+mj-lt"/>
                </a:rPr>
                <a:t>сложной </a:t>
              </a:r>
              <a:r>
                <a:rPr lang="ru-RU" sz="1800" dirty="0" smtClean="0">
                  <a:latin typeface="+mj-lt"/>
                </a:rPr>
                <a:t>ситуации.</a:t>
              </a:r>
              <a:endParaRPr lang="ru-RU" sz="1800" dirty="0">
                <a:latin typeface="+mj-lt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51388" y="2232386"/>
            <a:ext cx="4033837" cy="554403"/>
            <a:chOff x="4751388" y="3472314"/>
            <a:chExt cx="4033837" cy="554403"/>
          </a:xfrm>
        </p:grpSpPr>
        <p:sp>
          <p:nvSpPr>
            <p:cNvPr id="34" name="Овал 33"/>
            <p:cNvSpPr/>
            <p:nvPr/>
          </p:nvSpPr>
          <p:spPr>
            <a:xfrm>
              <a:off x="4751388" y="3472314"/>
              <a:ext cx="540000" cy="540000"/>
            </a:xfrm>
            <a:prstGeom prst="ellipse">
              <a:avLst/>
            </a:prstGeom>
            <a:solidFill>
              <a:srgbClr val="5300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>
                  <a:latin typeface="+mj-lt"/>
                </a:rPr>
                <a:t>6</a:t>
              </a:r>
              <a:endParaRPr lang="ru-RU" sz="1800" dirty="0">
                <a:latin typeface="+mj-lt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291387" y="3472719"/>
              <a:ext cx="3493838" cy="553998"/>
            </a:xfrm>
            <a:prstGeom prst="rect">
              <a:avLst/>
            </a:prstGeom>
          </p:spPr>
          <p:txBody>
            <a:bodyPr wrap="square" lIns="180000" tIns="0" rIns="0" bIns="0">
              <a:spAutoFit/>
            </a:bodyPr>
            <a:lstStyle/>
            <a:p>
              <a:r>
                <a:rPr lang="ru-RU" sz="1800" dirty="0" smtClean="0">
                  <a:latin typeface="+mj-lt"/>
                </a:rPr>
                <a:t>Рассмотрение </a:t>
              </a:r>
              <a:r>
                <a:rPr lang="ru-RU" sz="1800" dirty="0">
                  <a:latin typeface="+mj-lt"/>
                </a:rPr>
                <a:t>различных вариантов решения </a:t>
              </a:r>
              <a:r>
                <a:rPr lang="ru-RU" sz="1800" dirty="0" smtClean="0">
                  <a:latin typeface="+mj-lt"/>
                </a:rPr>
                <a:t>задач.</a:t>
              </a:r>
              <a:endParaRPr lang="ru-RU" sz="18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853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1950</TotalTime>
  <Words>760</Words>
  <Application>Microsoft Office PowerPoint</Application>
  <PresentationFormat>Экран (16:9)</PresentationFormat>
  <Paragraphs>218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Merriweather</vt:lpstr>
      <vt:lpstr>Calibri</vt:lpstr>
      <vt:lpstr>Roboto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abook</cp:lastModifiedBy>
  <cp:revision>159</cp:revision>
  <dcterms:created xsi:type="dcterms:W3CDTF">2015-12-14T06:35:07Z</dcterms:created>
  <dcterms:modified xsi:type="dcterms:W3CDTF">2017-04-21T14:27:11Z</dcterms:modified>
</cp:coreProperties>
</file>