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3" r:id="rId4"/>
    <p:sldId id="287" r:id="rId5"/>
    <p:sldId id="288" r:id="rId6"/>
    <p:sldId id="264" r:id="rId7"/>
    <p:sldId id="266" r:id="rId8"/>
    <p:sldId id="267" r:id="rId9"/>
    <p:sldId id="268" r:id="rId10"/>
    <p:sldId id="279" r:id="rId11"/>
    <p:sldId id="269" r:id="rId12"/>
    <p:sldId id="285" r:id="rId13"/>
    <p:sldId id="270" r:id="rId14"/>
    <p:sldId id="278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CC"/>
    <a:srgbClr val="FF0000"/>
    <a:srgbClr val="000099"/>
    <a:srgbClr val="0000FF"/>
    <a:srgbClr val="008080"/>
    <a:srgbClr val="FF9900"/>
    <a:srgbClr val="993366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00" autoAdjust="0"/>
  </p:normalViewPr>
  <p:slideViewPr>
    <p:cSldViewPr>
      <p:cViewPr>
        <p:scale>
          <a:sx n="61" d="100"/>
          <a:sy n="61" d="100"/>
        </p:scale>
        <p:origin x="-209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7E952-8053-4510-8079-781876F3F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D1894-E8E1-497C-9D87-B6D403E14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1764-3666-4537-88A1-5B9FE59A3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4E47B-3974-478B-B78F-830340210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29C98-8F4A-4430-8A7F-1859B1340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E679B-CEDD-4435-B291-3F2EA8680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C6E05-2818-4EC0-85E7-3747A0BC9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EDE68-B418-4E11-80D3-031056677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7D42-FB01-490D-83D8-8A633E70B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687E0-DD50-4056-9A18-4731F4E0F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A6E3-46FB-4BA2-B593-D2AD88105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1995-6BC8-41F5-9ECA-C91DFBC6B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E33CB-B811-439F-AE13-4B4A831F1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2CA-6C06-4287-A4CA-5E285A7FF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4739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0000">
              <a:schemeClr val="bg1">
                <a:lumMod val="50000"/>
              </a:schemeClr>
            </a:gs>
            <a:gs pos="100000">
              <a:schemeClr val="bg1">
                <a:lumMod val="90000"/>
              </a:schemeClr>
            </a:gs>
          </a:gsLst>
          <a:path path="rect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1906096-2B93-4E91-87FD-6B1FA46DF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 advTm="14739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743200"/>
            <a:ext cx="7010400" cy="200025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</a:pPr>
            <a:r>
              <a:rPr lang="ru-RU" sz="2200" b="1" i="1" dirty="0" smtClean="0">
                <a:solidFill>
                  <a:srgbClr val="3333CC"/>
                </a:solidFill>
              </a:rPr>
              <a:t>Работу выполнила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ru-RU" sz="2200" b="1" i="1" dirty="0" smtClean="0">
                <a:solidFill>
                  <a:srgbClr val="3333CC"/>
                </a:solidFill>
              </a:rPr>
              <a:t>ученица 1б класса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ru-RU" sz="2200" b="1" i="1" dirty="0" smtClean="0">
                <a:solidFill>
                  <a:srgbClr val="3333CC"/>
                </a:solidFill>
              </a:rPr>
              <a:t>МБОУ гимназия № 1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ru-RU" sz="2200" b="1" i="1" dirty="0" err="1" smtClean="0">
                <a:solidFill>
                  <a:srgbClr val="3333CC"/>
                </a:solidFill>
              </a:rPr>
              <a:t>им.Н.М.Пржевальского</a:t>
            </a:r>
            <a:endParaRPr lang="ru-RU" sz="2200" b="1" i="1" dirty="0" smtClean="0">
              <a:solidFill>
                <a:srgbClr val="3333CC"/>
              </a:solidFill>
            </a:endParaRPr>
          </a:p>
          <a:p>
            <a:pPr marL="342900" indent="-342900" eaLnBrk="1" hangingPunct="1">
              <a:lnSpc>
                <a:spcPct val="80000"/>
              </a:lnSpc>
            </a:pPr>
            <a:r>
              <a:rPr lang="ru-RU" sz="2200" b="1" i="1" dirty="0" err="1" smtClean="0">
                <a:solidFill>
                  <a:srgbClr val="3333CC"/>
                </a:solidFill>
              </a:rPr>
              <a:t>Котиленкова</a:t>
            </a:r>
            <a:r>
              <a:rPr lang="ru-RU" sz="2200" b="1" i="1" dirty="0" smtClean="0">
                <a:solidFill>
                  <a:srgbClr val="3333CC"/>
                </a:solidFill>
              </a:rPr>
              <a:t> Василиса</a:t>
            </a:r>
          </a:p>
          <a:p>
            <a:pPr marL="342900" indent="-342900" eaLnBrk="1" hangingPunct="1">
              <a:lnSpc>
                <a:spcPct val="80000"/>
              </a:lnSpc>
            </a:pPr>
            <a:endParaRPr lang="ru-RU" sz="2200" b="1" i="1" dirty="0" smtClean="0">
              <a:solidFill>
                <a:srgbClr val="008080"/>
              </a:solidFill>
            </a:endParaRPr>
          </a:p>
          <a:p>
            <a:pPr marL="342900" indent="-342900" eaLnBrk="1" hangingPunct="1">
              <a:lnSpc>
                <a:spcPct val="80000"/>
              </a:lnSpc>
            </a:pPr>
            <a:endParaRPr lang="en-US" sz="2200" b="1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Tx/>
              <a:buChar char="•"/>
            </a:pPr>
            <a:endParaRPr lang="ru-RU" sz="2200" b="1" dirty="0" smtClean="0">
              <a:solidFill>
                <a:srgbClr val="000000"/>
              </a:solidFill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8305800" cy="1143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200" b="1" kern="10" dirty="0" smtClean="0">
                <a:ln w="9525" cap="rnd">
                  <a:solidFill>
                    <a:srgbClr val="3366FF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latin typeface="Arial Black"/>
              </a:rPr>
              <a:t>Необходимая </a:t>
            </a:r>
            <a:r>
              <a:rPr lang="ru-RU" sz="3200" b="1" kern="10" dirty="0">
                <a:ln w="9525" cap="rnd">
                  <a:solidFill>
                    <a:srgbClr val="3366FF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latin typeface="Arial Black"/>
              </a:rPr>
              <a:t>Соль!</a:t>
            </a:r>
          </a:p>
        </p:txBody>
      </p:sp>
    </p:spTree>
    <p:custDataLst>
      <p:tags r:id="rId1"/>
    </p:custDataLst>
  </p:cSld>
  <p:clrMapOvr>
    <a:masterClrMapping/>
  </p:clrMapOvr>
  <p:transition spd="slow" advTm="147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0099"/>
                </a:solidFill>
              </a:rPr>
              <a:t>Соль в народном творчестве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Пословицы: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Без соли невкусно, а без хлеба несытно.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Без соли - что без воли: жизнь не проживёшь.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Хлеб да соль - всему голова.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Загадки: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dirty="0"/>
              <a:t>Одну меня не едят,</a:t>
            </a:r>
            <a:br>
              <a:rPr lang="ru-RU" dirty="0"/>
            </a:br>
            <a:r>
              <a:rPr lang="ru-RU" dirty="0"/>
              <a:t>А без меня редко едят</a:t>
            </a:r>
            <a:r>
              <a:rPr lang="ru-RU" dirty="0" smtClean="0"/>
              <a:t>.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dirty="0"/>
              <a:t>Отдельно — я не так вкусна,</a:t>
            </a:r>
            <a:br>
              <a:rPr lang="ru-RU" dirty="0"/>
            </a:br>
            <a:r>
              <a:rPr lang="ru-RU" dirty="0"/>
              <a:t>Но в пище — каждому нужна.</a:t>
            </a:r>
            <a:endParaRPr lang="ru-RU" b="1" dirty="0"/>
          </a:p>
        </p:txBody>
      </p:sp>
    </p:spTree>
  </p:cSld>
  <p:clrMapOvr>
    <a:masterClrMapping/>
  </p:clrMapOvr>
  <p:transition spd="slow" advTm="14739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Опыты и эксперименты с солью</a:t>
            </a:r>
          </a:p>
        </p:txBody>
      </p:sp>
      <p:sp>
        <p:nvSpPr>
          <p:cNvPr id="13315" name="Rectangle 8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219200"/>
            <a:ext cx="84582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i="1" smtClean="0"/>
              <a:t>1.  Выращивание кристаллов</a:t>
            </a:r>
          </a:p>
        </p:txBody>
      </p:sp>
      <p:pic>
        <p:nvPicPr>
          <p:cNvPr id="2050" name="Picture 2" descr="D:\Загрузки\IMG-a088e9dfbc2de971431a3c5c41cb1e9e-V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41148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4739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01000" cy="3276600"/>
          </a:xfrm>
        </p:spPr>
        <p:txBody>
          <a:bodyPr/>
          <a:lstStyle/>
          <a:p>
            <a:pPr algn="ctr">
              <a:buFontTx/>
              <a:buNone/>
            </a:pPr>
            <a:endParaRPr lang="ru-RU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486400"/>
            <a:ext cx="81534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Вывод:</a:t>
            </a:r>
            <a:r>
              <a:rPr lang="ru-RU" sz="3200" b="1" dirty="0" smtClean="0"/>
              <a:t> Соль подвержена кристаллизации</a:t>
            </a:r>
          </a:p>
        </p:txBody>
      </p:sp>
      <p:pic>
        <p:nvPicPr>
          <p:cNvPr id="3074" name="Picture 2" descr="D:\Загрузки\image-0-02-04-5e97c6b8a6915c5e45cc7588e9ac23a994cefed16cdf52ecafb2cbb8f48bbb38-V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"/>
            <a:ext cx="40386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4739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/>
              <a:t>2. Плавающее яйцо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4419600"/>
            <a:ext cx="8610600" cy="17065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      Я опустила сырое яйцо в баночку с пресной водой, оно сразу же </a:t>
            </a:r>
            <a:r>
              <a:rPr lang="ru-RU" sz="2000" b="1" dirty="0" err="1" smtClean="0"/>
              <a:t>опустилосьна</a:t>
            </a:r>
            <a:r>
              <a:rPr lang="ru-RU" sz="2000" b="1" dirty="0" smtClean="0"/>
              <a:t> дно. В другой банке навела крепкий солёный раствор, опустила туда наше яйцо. Оно стало плавать на поверхности.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      </a:t>
            </a:r>
            <a:r>
              <a:rPr lang="ru-RU" sz="2000" b="1" u="sng" dirty="0" smtClean="0">
                <a:solidFill>
                  <a:srgbClr val="FF0000"/>
                </a:solidFill>
              </a:rPr>
              <a:t>Вывод: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     </a:t>
            </a:r>
            <a:r>
              <a:rPr lang="ru-RU" sz="2000" b="1" dirty="0" smtClean="0"/>
              <a:t>Соль повышает плотность воды, чем больше в воде соли, тем сложнее в ней утонуть. Поэтому на море тело легче держится на поверхности воды</a:t>
            </a:r>
          </a:p>
        </p:txBody>
      </p:sp>
      <p:pic>
        <p:nvPicPr>
          <p:cNvPr id="1026" name="Picture 2" descr="D:\Загрузки\IMG-4d464de5a06848e0ca30b78a73c21c1b-V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48768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4739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ru-RU" b="1" dirty="0" smtClean="0"/>
              <a:t>3. Незамерзающая вода.</a:t>
            </a:r>
            <a:endParaRPr lang="ru-RU" b="1" i="1" dirty="0" smtClean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4876800"/>
            <a:ext cx="8305800" cy="1600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Вывод: </a:t>
            </a:r>
            <a:r>
              <a:rPr lang="ru-RU" sz="2400" b="1" dirty="0" smtClean="0"/>
              <a:t>Соль понижает температуру замерзания воды. Именно это свойство соли используют при борьбе с обледенением на трассах и дорогах города.</a:t>
            </a:r>
          </a:p>
        </p:txBody>
      </p:sp>
      <p:pic>
        <p:nvPicPr>
          <p:cNvPr id="4098" name="Picture 2" descr="D:\Загрузки\IMG-8a902566d4ac005e9687cf497efae877-V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41910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4739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563880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                    Выводы: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1.Соль-природный минерал, который может быть в виде кристаллов, камней и россыпи.</a:t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1. Соль содержится во всех пищевых продуктах, растениях. </a:t>
            </a:r>
            <a:r>
              <a:rPr lang="ru-RU" sz="2800" b="1" dirty="0">
                <a:solidFill>
                  <a:schemeClr val="accent4"/>
                </a:solidFill>
              </a:rPr>
              <a:t/>
            </a:r>
            <a:br>
              <a:rPr lang="ru-RU" sz="2800" b="1" dirty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2. Соль </a:t>
            </a:r>
            <a:r>
              <a:rPr lang="ru-RU" sz="2800" b="1" dirty="0">
                <a:solidFill>
                  <a:schemeClr val="accent4"/>
                </a:solidFill>
              </a:rPr>
              <a:t>подвержена </a:t>
            </a:r>
            <a:r>
              <a:rPr lang="ru-RU" sz="2800" b="1" dirty="0" smtClean="0">
                <a:solidFill>
                  <a:schemeClr val="accent4"/>
                </a:solidFill>
              </a:rPr>
              <a:t>кристаллизации. 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3. Солёная вода помогает держаться предметам на поверхности.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4. Соль –необходима для жизни всего живого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5. </a:t>
            </a:r>
            <a:r>
              <a:rPr lang="ru-RU" sz="2800" b="1" dirty="0">
                <a:solidFill>
                  <a:schemeClr val="accent4"/>
                </a:solidFill>
              </a:rPr>
              <a:t>Соль </a:t>
            </a:r>
            <a:r>
              <a:rPr lang="ru-RU" sz="2800" b="1" dirty="0" smtClean="0">
                <a:solidFill>
                  <a:schemeClr val="accent4"/>
                </a:solidFill>
              </a:rPr>
              <a:t>используют в консервации продуктов, медицине, дорожной службе</a:t>
            </a:r>
            <a:r>
              <a:rPr lang="ru-RU" sz="2800" b="1" dirty="0">
                <a:solidFill>
                  <a:schemeClr val="accent4"/>
                </a:solidFill>
              </a:rPr>
              <a:t/>
            </a:r>
            <a:br>
              <a:rPr lang="ru-RU" sz="2800" b="1" dirty="0">
                <a:solidFill>
                  <a:schemeClr val="accent4"/>
                </a:solidFill>
              </a:rPr>
            </a:br>
            <a:endParaRPr lang="ru-RU" sz="2800" b="1" i="1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 advTm="1473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40176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99"/>
                </a:solidFill>
              </a:rPr>
              <a:t>Цель: </a:t>
            </a:r>
            <a:r>
              <a:rPr lang="ru-RU" sz="2800" b="1" i="1" smtClean="0"/>
              <a:t/>
            </a:r>
            <a:br>
              <a:rPr lang="ru-RU" sz="2800" b="1" i="1" smtClean="0"/>
            </a:br>
            <a:r>
              <a:rPr lang="ru-RU" sz="2800" b="1" i="1" u="sng" smtClean="0"/>
              <a:t>И</a:t>
            </a:r>
            <a:r>
              <a:rPr lang="ru-RU" sz="3200" b="1" i="1" u="sng" smtClean="0"/>
              <a:t>зучить особенные свойства соли.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4400" b="1" i="1" dirty="0" smtClean="0">
                <a:solidFill>
                  <a:srgbClr val="000099"/>
                </a:solidFill>
              </a:rPr>
              <a:t>Задачи исследования:</a:t>
            </a:r>
          </a:p>
          <a:p>
            <a:pPr marL="609600" indent="-609600" eaLnBrk="1" hangingPunct="1">
              <a:buFontTx/>
              <a:buNone/>
            </a:pPr>
            <a:r>
              <a:rPr lang="ru-RU" sz="2800" b="1" i="1" dirty="0" smtClean="0">
                <a:solidFill>
                  <a:srgbClr val="0000FF"/>
                </a:solidFill>
              </a:rPr>
              <a:t>1. Выяснить значение соли для живой природы;</a:t>
            </a:r>
          </a:p>
          <a:p>
            <a:pPr marL="609600" indent="-609600" eaLnBrk="1" hangingPunct="1">
              <a:buFontTx/>
              <a:buNone/>
            </a:pPr>
            <a:r>
              <a:rPr lang="ru-RU" sz="2800" b="1" i="1" dirty="0" smtClean="0">
                <a:solidFill>
                  <a:srgbClr val="0000FF"/>
                </a:solidFill>
              </a:rPr>
              <a:t>2. Узнать о значении соли в жизни человека;</a:t>
            </a:r>
          </a:p>
          <a:p>
            <a:pPr marL="609600" indent="-609600" eaLnBrk="1" hangingPunct="1">
              <a:buFontTx/>
              <a:buNone/>
            </a:pPr>
            <a:r>
              <a:rPr lang="ru-RU" sz="2800" b="1" i="1" dirty="0" smtClean="0">
                <a:solidFill>
                  <a:srgbClr val="0000FF"/>
                </a:solidFill>
              </a:rPr>
              <a:t>3. Провести опыты и эксперименты с солью.</a:t>
            </a:r>
          </a:p>
          <a:p>
            <a:pPr marL="609600" indent="-609600" eaLnBrk="1" hangingPunct="1">
              <a:buFontTx/>
              <a:buNone/>
            </a:pPr>
            <a:endParaRPr lang="ru-RU" sz="28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4739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endParaRPr lang="ru-RU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3600" smtClean="0">
                <a:solidFill>
                  <a:srgbClr val="000099"/>
                </a:solidFill>
              </a:rPr>
              <a:t>Происхождение слова </a:t>
            </a:r>
            <a:r>
              <a:rPr lang="ru-RU" sz="3600" b="1" i="1" smtClean="0">
                <a:solidFill>
                  <a:srgbClr val="000099"/>
                </a:solidFill>
              </a:rPr>
              <a:t>соль</a:t>
            </a:r>
            <a:r>
              <a:rPr lang="ru-RU" sz="3600" b="1" smtClean="0">
                <a:solidFill>
                  <a:srgbClr val="000099"/>
                </a:solidFill>
              </a:rPr>
              <a:t> </a:t>
            </a:r>
            <a:r>
              <a:rPr lang="ru-RU" sz="3600" smtClean="0">
                <a:solidFill>
                  <a:srgbClr val="000099"/>
                </a:solidFill>
              </a:rPr>
              <a:t>связано с Солнцем: старинное славянское название Солнца – </a:t>
            </a:r>
            <a:r>
              <a:rPr lang="ru-RU" sz="3600" b="1" smtClean="0">
                <a:solidFill>
                  <a:srgbClr val="000099"/>
                </a:solidFill>
              </a:rPr>
              <a:t>Солонь.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333999" cy="3687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 advTm="14739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endParaRPr lang="ru-RU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3600" dirty="0"/>
              <a:t>  </a:t>
            </a:r>
            <a:r>
              <a:rPr lang="ru-RU" sz="3600" b="1" u="sng" dirty="0" smtClean="0">
                <a:solidFill>
                  <a:srgbClr val="000099"/>
                </a:solidFill>
              </a:rPr>
              <a:t>По способу добычи существует </a:t>
            </a:r>
            <a:r>
              <a:rPr lang="ru-RU" sz="3600" b="1" u="sng" dirty="0">
                <a:solidFill>
                  <a:srgbClr val="000099"/>
                </a:solidFill>
              </a:rPr>
              <a:t>4 вида соли:</a:t>
            </a:r>
          </a:p>
          <a:p>
            <a:pPr algn="just">
              <a:defRPr/>
            </a:pPr>
            <a:r>
              <a:rPr lang="ru-RU" u="sng" dirty="0" smtClean="0"/>
              <a:t>Каменная соль </a:t>
            </a:r>
            <a:r>
              <a:rPr lang="ru-RU" dirty="0" smtClean="0"/>
              <a:t>- </a:t>
            </a:r>
            <a:r>
              <a:rPr lang="ru-RU" dirty="0"/>
              <a:t> </a:t>
            </a:r>
            <a:r>
              <a:rPr lang="ru-RU" dirty="0" smtClean="0"/>
              <a:t>добывают из </a:t>
            </a:r>
            <a:r>
              <a:rPr lang="ru-RU" dirty="0"/>
              <a:t>осадочных </a:t>
            </a:r>
            <a:r>
              <a:rPr lang="ru-RU" dirty="0" smtClean="0"/>
              <a:t>пород с помощью подземных  разработок;</a:t>
            </a:r>
          </a:p>
          <a:p>
            <a:pPr algn="just">
              <a:defRPr/>
            </a:pPr>
            <a:endParaRPr lang="ru-RU" dirty="0" smtClean="0"/>
          </a:p>
          <a:p>
            <a:pPr>
              <a:defRPr/>
            </a:pPr>
            <a:r>
              <a:rPr lang="ru-RU" u="sng" dirty="0" smtClean="0"/>
              <a:t>Выварочная соль -</a:t>
            </a:r>
            <a:r>
              <a:rPr lang="ru-RU" dirty="0"/>
              <a:t> </a:t>
            </a:r>
            <a:r>
              <a:rPr lang="ru-RU" dirty="0" smtClean="0"/>
              <a:t> добывается путем выварки ее из естественных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и искусственных рассолов;</a:t>
            </a:r>
            <a:r>
              <a:rPr lang="ru-RU" dirty="0"/>
              <a:t> </a:t>
            </a:r>
          </a:p>
          <a:p>
            <a:pPr marL="609600" indent="-609600" algn="ctr" eaLnBrk="1" hangingPunct="1">
              <a:buFontTx/>
              <a:buNone/>
              <a:defRPr/>
            </a:pPr>
            <a:endParaRPr lang="ru-RU" b="1" dirty="0" smtClean="0">
              <a:solidFill>
                <a:srgbClr val="000099"/>
              </a:solidFill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895600"/>
            <a:ext cx="2249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0"/>
            <a:ext cx="2249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4739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endParaRPr lang="ru-RU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u="sng" dirty="0" smtClean="0"/>
              <a:t>Самосадочная соль</a:t>
            </a:r>
            <a:r>
              <a:rPr lang="ru-RU" sz="3600" dirty="0" smtClean="0"/>
              <a:t> - добывается из соляных озер               (отлагается сама);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3600" dirty="0" smtClean="0"/>
          </a:p>
          <a:p>
            <a:pPr>
              <a:defRPr/>
            </a:pPr>
            <a:r>
              <a:rPr lang="ru-RU" sz="3600" u="sng" dirty="0" smtClean="0"/>
              <a:t>Садочная соль</a:t>
            </a:r>
            <a:r>
              <a:rPr lang="ru-RU" sz="3600" dirty="0" smtClean="0"/>
              <a:t> -</a:t>
            </a:r>
            <a:r>
              <a:rPr lang="ru-RU" sz="3600" dirty="0"/>
              <a:t> </a:t>
            </a:r>
            <a:r>
              <a:rPr lang="ru-RU" sz="3600" dirty="0" smtClean="0"/>
              <a:t> производится  </a:t>
            </a:r>
            <a:r>
              <a:rPr lang="ru-RU" sz="3600" dirty="0" err="1" smtClean="0"/>
              <a:t>бассейным</a:t>
            </a:r>
            <a:r>
              <a:rPr lang="ru-RU" sz="3600" dirty="0" smtClean="0"/>
              <a:t> способом из морской и озерной вод (выращивается людьми); </a:t>
            </a:r>
            <a:endParaRPr lang="ru-RU" sz="3600" dirty="0"/>
          </a:p>
          <a:p>
            <a:pPr marL="609600" indent="-609600" algn="ctr" eaLnBrk="1" hangingPunct="1">
              <a:buFontTx/>
              <a:buNone/>
              <a:defRPr/>
            </a:pPr>
            <a:endParaRPr lang="ru-RU" sz="3600" b="1" dirty="0" smtClean="0">
              <a:solidFill>
                <a:srgbClr val="000099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0" y="4800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4739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096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природе соль встречается в виде минерала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галлита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известного также под названием «каменная соль».</a:t>
            </a:r>
          </a:p>
          <a:p>
            <a:pPr algn="ctr"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8196" name="Рисунок 2" descr="m-halit_15_1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209800"/>
            <a:ext cx="441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272088" y="2230438"/>
            <a:ext cx="36099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Поваренная соль </a:t>
            </a:r>
            <a:r>
              <a:rPr lang="ru-RU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единственное минеральное вещество, которое человек употребляет в чистом виде.</a:t>
            </a:r>
          </a:p>
        </p:txBody>
      </p:sp>
    </p:spTree>
  </p:cSld>
  <p:clrMapOvr>
    <a:masterClrMapping/>
  </p:clrMapOvr>
  <p:transition spd="slow" advTm="14739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706563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00FF"/>
                </a:solidFill>
              </a:rPr>
              <a:t>Сколько же соли нужно человеку в день?</a:t>
            </a:r>
            <a:endParaRPr lang="ru-RU" sz="3600" i="1" smtClean="0">
              <a:solidFill>
                <a:srgbClr val="0000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068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dirty="0" smtClean="0"/>
              <a:t>Приготовленная пища, любое растение, молочные продукты – всё содержит соль. Суточная норма потребления соли 5 – 6 граммов (примерно 1 чайная ложка).</a:t>
            </a:r>
          </a:p>
        </p:txBody>
      </p:sp>
      <p:pic>
        <p:nvPicPr>
          <p:cNvPr id="9220" name="Picture 5" descr="https://encrypted-tbn2.gstatic.com/images?q=tbn:ANd9GcTdsByoeVm6rPwpka2Tl_uhCh-aqXVC4viJ3O90VxumjeVy3XnW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724400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724400"/>
            <a:ext cx="2867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4739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1404938"/>
            <a:ext cx="5334000" cy="4424362"/>
          </a:xfrm>
        </p:spPr>
        <p:txBody>
          <a:bodyPr/>
          <a:lstStyle/>
          <a:p>
            <a:r>
              <a:rPr lang="ru-RU" sz="4000" smtClean="0">
                <a:solidFill>
                  <a:srgbClr val="000099"/>
                </a:solidFill>
              </a:rPr>
              <a:t>Человек может выдержать без соли не более десяти суток, так как прекращается пищеварение.</a:t>
            </a:r>
            <a:r>
              <a:rPr lang="ru-RU" sz="4000" smtClean="0"/>
              <a:t> </a:t>
            </a:r>
          </a:p>
        </p:txBody>
      </p:sp>
      <p:sp>
        <p:nvSpPr>
          <p:cNvPr id="10243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228600"/>
            <a:ext cx="8229600" cy="1524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Старая русская пословица</a:t>
            </a:r>
            <a:r>
              <a:rPr lang="ru-RU" smtClean="0">
                <a:solidFill>
                  <a:srgbClr val="0000FF"/>
                </a:solidFill>
              </a:rPr>
              <a:t> </a:t>
            </a:r>
            <a:r>
              <a:rPr lang="ru-RU" b="1" smtClean="0">
                <a:solidFill>
                  <a:srgbClr val="0000FF"/>
                </a:solidFill>
              </a:rPr>
              <a:t>«Без соли не проживёшь»</a:t>
            </a:r>
            <a:r>
              <a:rPr lang="ru-RU" b="1" smtClean="0"/>
              <a:t> </a:t>
            </a:r>
            <a:r>
              <a:rPr lang="ru-RU" smtClean="0"/>
              <a:t>справедлива и в наши дни.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513" y="4038600"/>
            <a:ext cx="28003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4739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0000FF"/>
                </a:solidFill>
              </a:rPr>
              <a:t>Соль в народных приметах</a:t>
            </a:r>
            <a:br>
              <a:rPr lang="ru-RU" sz="4000" b="1" i="1" smtClean="0">
                <a:solidFill>
                  <a:srgbClr val="0000FF"/>
                </a:solidFill>
              </a:rPr>
            </a:br>
            <a:endParaRPr lang="ru-RU" sz="4000" b="1" i="1" smtClean="0">
              <a:solidFill>
                <a:srgbClr val="0000FF"/>
              </a:solidFill>
            </a:endParaRP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7543800" cy="5059363"/>
          </a:xfrm>
        </p:spPr>
        <p:txBody>
          <a:bodyPr/>
          <a:lstStyle/>
          <a:p>
            <a:pPr marL="609600" indent="0">
              <a:lnSpc>
                <a:spcPct val="80000"/>
              </a:lnSpc>
              <a:buFontTx/>
              <a:buNone/>
            </a:pPr>
            <a:r>
              <a:rPr lang="ru-RU" sz="2800" b="1" smtClean="0"/>
              <a:t>С солью связано множество суеверий и примет, одна из самых известных: просыпать соль – дурная примета.</a:t>
            </a:r>
          </a:p>
          <a:p>
            <a:pPr marL="609600" indent="0">
              <a:lnSpc>
                <a:spcPct val="80000"/>
              </a:lnSpc>
              <a:buFontTx/>
              <a:buNone/>
            </a:pPr>
            <a:r>
              <a:rPr lang="ru-RU" sz="2800" b="1" smtClean="0"/>
              <a:t>Много-много лет назад водилась соль не в каждом доме. Выставляли её на стол только для самых дорогих гостей. </a:t>
            </a:r>
          </a:p>
          <a:p>
            <a:pPr marL="609600" indent="0">
              <a:lnSpc>
                <a:spcPct val="80000"/>
              </a:lnSpc>
              <a:buFontTx/>
              <a:buNone/>
            </a:pPr>
            <a:r>
              <a:rPr lang="ru-RU" sz="2800" b="1" smtClean="0"/>
              <a:t>Если же гость ее случайно или, хуже того, специально просыпал — это считалось неуважением к хозяевам. </a:t>
            </a:r>
          </a:p>
          <a:p>
            <a:pPr marL="609600" indent="0">
              <a:lnSpc>
                <a:spcPct val="80000"/>
              </a:lnSpc>
              <a:buFontTx/>
              <a:buNone/>
            </a:pPr>
            <a:r>
              <a:rPr lang="ru-RU" sz="2800" b="1" smtClean="0"/>
              <a:t>Вот отсюда и пошла примета: если рассыпать соль, то это приведет к ссоре.</a:t>
            </a:r>
          </a:p>
        </p:txBody>
      </p:sp>
      <p:pic>
        <p:nvPicPr>
          <p:cNvPr id="11268" name="Picture 15" descr="iCAJ0Y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925" y="5029200"/>
            <a:ext cx="1581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6" descr="iCAHPQWJ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352800"/>
            <a:ext cx="1485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7" descr="iCAXENYY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4300" y="914400"/>
            <a:ext cx="129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4739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333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Цель:  Изучить особенные свойства соли.</vt:lpstr>
      <vt:lpstr>   </vt:lpstr>
      <vt:lpstr>   </vt:lpstr>
      <vt:lpstr>   </vt:lpstr>
      <vt:lpstr>  </vt:lpstr>
      <vt:lpstr>Сколько же соли нужно человеку в день?</vt:lpstr>
      <vt:lpstr>Человек может выдержать без соли не более десяти суток, так как прекращается пищеварение. </vt:lpstr>
      <vt:lpstr>Соль в народных приметах </vt:lpstr>
      <vt:lpstr>Соль в народном творчестве</vt:lpstr>
      <vt:lpstr>Опыты и эксперименты с солью</vt:lpstr>
      <vt:lpstr>Слайд 12</vt:lpstr>
      <vt:lpstr>2. Плавающее яйцо</vt:lpstr>
      <vt:lpstr>3. Незамерзающая вода.</vt:lpstr>
      <vt:lpstr>                    Выводы:  1.Соль-природный минерал, который может быть в виде кристаллов, камней и россыпи. 1. Соль содержится во всех пищевых продуктах, растениях.  2. Соль подвержена кристаллизации.  3. Солёная вода помогает держаться предметам на поверхности. 4. Соль –необходима для жизни всего живого 5. Соль используют в консервации продуктов, медицине, дорожной службе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игорь</dc:creator>
  <cp:lastModifiedBy>User</cp:lastModifiedBy>
  <cp:revision>79</cp:revision>
  <cp:lastPrinted>1601-01-01T00:00:00Z</cp:lastPrinted>
  <dcterms:created xsi:type="dcterms:W3CDTF">1601-01-01T00:00:00Z</dcterms:created>
  <dcterms:modified xsi:type="dcterms:W3CDTF">2019-05-15T15:56:27Z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