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F9DA-7F3E-405D-BD1E-AAF753CA0E6E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1C828-2D7E-4F68-8E29-418B02E22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</a:t>
            </a:r>
            <a:r>
              <a:rPr lang="ru-RU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ученика начальной школы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143932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\КСШ\3Д КЛАСС\БУДНИ\урок вежливости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95326" cy="48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Мой город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(Я живу)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в данном разделе указываем город проживания ребенка, в каком году и кем он был основан, чем знаменит этот город,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интересные места есть.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Схема маршрута до школы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рисуем вместе с ребенком безопасный путь от дома до школы. Отмечаем опасные места – автомобильные дороги, железнодорожные пути и т.д.</a:t>
            </a:r>
          </a:p>
          <a:p>
            <a:pPr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Мои друзья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здесь перечисляем друзей ребенка (фамилия, имя),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приложить фотографию друзей.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пишем об увлечениях друга или общих интересах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Мои увлечения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(Мои интересы)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на данной страничке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нужно рассказать, что ребенок любит делать, чем увлекается.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желанию ребенка можно рассказать о кружках/секциях,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куда он дополнительно ходит.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3. 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- Моя школа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Моя школа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адрес школы, телефон администрации,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можно приклеить фотографию учреждения,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ФИО директора, начало (год) учебы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Мой класс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укажите номер класса,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приклейте общую фотографию класса,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 также можно написать небольшой рассказ о классе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9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Мои учителя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заполняем данные о классном руководителе (ФИО + краткий рассказ, о том какой он), о педагогах (предмет + ФИО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Мои школьные предметы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даем краткое описание по каждому предмету, т.е. помогаем ребенку понять для чего он нужен. Так же можно написать свое отношение к предмету. Например, математика сложный предмет, но я стараюсь, т.к. хочу научиться хорошо считать или мне нравится музыка,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потому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я учусь красиво петь.</a:t>
            </a:r>
          </a:p>
          <a:p>
            <a:pPr algn="ctr">
              <a:buNone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Моя общественная работа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(общественная деятельность)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данный раздел желательно заполнить с фотографиями, где ребенок принимал участие в школьной жизни (например, выступал на празднике, оформлял класс, стенгазету, читал стихи на утреннике и т.д.) + краткое описание о впечатлении/эмоциях от выполнения общественной деятельности.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Мои впечатления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(школьные мероприятия,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экскурсионно-познавательные мероприятия)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тут всё стандартно, пишем коротенький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отзыв-впечатление о посещении ребенка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классом экскурсии, музея, выставки и т.д.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Отзыв можно оформить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фотографией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данного мероприятия или нарисовать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рисунок.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4. </a:t>
            </a:r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- Мои успехи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600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Моя учеба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делаем заголовки листов по каждому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школьному предмету (математика, русский язык, чтение, музыка).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данные разделы будут вкладываться в файлы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хорошо выполненные работы - самостоятельные,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контрольные, отзывы о книгах, различные доклады и т.д.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Мое творчество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сюда мы размещаем творчество ребенка. 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Рисунки, поделки, его писательскую деятельность – сказки, рассказы, стихи. Про объемные работы тоже не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забываем,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фотографируем и добавляем к себе в портфолио. 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желании, работы можно подписать – название, а также где участвовала работа (если выставлялась на конкурсе/выставке).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6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Мои достижения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делаем копии, и смело размещаем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этот раздел – похвальные листы, грамоты, дипломы,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итоговые аттестационные ведомости, благодарственные письма.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Мои лучшие работы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(Работы, которыми я горжусь)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сюда будут вкладываться работы, которые ребенок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посчитает важными и ценными за целый год учебы.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 оставшийся (менее ценный, по мнению ребенка)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 выкладываем,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освобождая место для разделов для нового учебного года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5. 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– О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тзывы 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пожелания </a:t>
            </a: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(Мои учителя обо мне)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страничка для педагогов,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где они могут написать свои отзывы и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пожелания по проделанной работе или итогам успеваемости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6. 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– Содержание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– на этом листе перечисляем все разделы,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мы посчитали нужным включить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ребенком в портфолио.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010057-e844c0b5e05a7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1764113" cy="2500318"/>
          </a:xfrm>
          <a:prstGeom prst="rect">
            <a:avLst/>
          </a:prstGeom>
        </p:spPr>
      </p:pic>
      <p:pic>
        <p:nvPicPr>
          <p:cNvPr id="6" name="Рисунок 5" descr="750448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509120"/>
            <a:ext cx="1869501" cy="2348880"/>
          </a:xfrm>
          <a:prstGeom prst="rect">
            <a:avLst/>
          </a:prstGeom>
        </p:spPr>
      </p:pic>
      <p:pic>
        <p:nvPicPr>
          <p:cNvPr id="7" name="Рисунок 6" descr="iTCnN064b9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2808" y="3873324"/>
            <a:ext cx="1851102" cy="2643182"/>
          </a:xfrm>
          <a:prstGeom prst="rect">
            <a:avLst/>
          </a:prstGeom>
        </p:spPr>
      </p:pic>
      <p:pic>
        <p:nvPicPr>
          <p:cNvPr id="8" name="Рисунок 7" descr="343c2f85148c61783280b1b9d93417c5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09120"/>
            <a:ext cx="202406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Цели формирования портфолио</a:t>
            </a:r>
            <a:r>
              <a:rPr lang="ru-RU" sz="4000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</a:br>
            <a:endParaRPr lang="ru-RU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Портфолио</a:t>
            </a:r>
            <a:r>
              <a:rPr lang="ru-RU" sz="360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– коллекция работ и результатов учащегося, которая демонстрирует его усилия, прогресс и достижения в различных областях.</a:t>
            </a:r>
          </a:p>
          <a:p>
            <a:pPr marL="0" lvl="0" indent="0" algn="just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Индивидуальная накопительная оценка (портфолио) - комплект документов, оценка предметных,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метапредметных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и личностных результатов, индивидуальных достижений, являющаяся основой для определения образовательного рейтинга выпускника начальной школы. </a:t>
            </a:r>
          </a:p>
          <a:p>
            <a:pPr marL="0" lvl="0" indent="0" algn="just" fontAlgn="t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В рамках ФГОС – обязательно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наличие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у ребенка!</a:t>
            </a:r>
            <a:endParaRPr lang="ru-RU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«Портфолио достижений»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- </a:t>
            </a:r>
            <a:r>
              <a:rPr lang="ru-RU" sz="2400" dirty="0">
                <a:solidFill>
                  <a:srgbClr val="7030A0"/>
                </a:solidFill>
              </a:rPr>
              <a:t>дневник вашего ребенка, куда вы вместе с </a:t>
            </a:r>
            <a:r>
              <a:rPr lang="ru-RU" sz="2400" dirty="0" smtClean="0">
                <a:solidFill>
                  <a:srgbClr val="7030A0"/>
                </a:solidFill>
              </a:rPr>
              <a:t>ним </a:t>
            </a:r>
            <a:r>
              <a:rPr lang="ru-RU" sz="2400" dirty="0">
                <a:solidFill>
                  <a:srgbClr val="7030A0"/>
                </a:solidFill>
              </a:rPr>
              <a:t>и классным руко­водителем будете в течение многих лет записывать достижения</a:t>
            </a:r>
          </a:p>
        </p:txBody>
      </p:sp>
      <p:pic>
        <p:nvPicPr>
          <p:cNvPr id="4" name="Рисунок 3" descr="jBYj8Ub3CJ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928802"/>
            <a:ext cx="3214710" cy="4515547"/>
          </a:xfrm>
          <a:prstGeom prst="rect">
            <a:avLst/>
          </a:prstGeom>
        </p:spPr>
      </p:pic>
      <p:pic>
        <p:nvPicPr>
          <p:cNvPr id="2050" name="Picture 2" descr="D:\ФОТО\КСШ\3Д КЛАСС\технология\лесная школ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742">
            <a:off x="966210" y="2361924"/>
            <a:ext cx="3119669" cy="2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КСШ\3Д КЛАСС\технология\лесная шко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073351"/>
            <a:ext cx="3067520" cy="23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Портфолио - это способ фикси­рования, накопления и оценки индивидуальных достижений школь­ника в определенный период его обучения.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rcRect l="1172" r="5078" b="8807"/>
          <a:stretch>
            <a:fillRect/>
          </a:stretch>
        </p:blipFill>
        <p:spPr>
          <a:xfrm>
            <a:off x="285720" y="1785926"/>
            <a:ext cx="2830825" cy="3786214"/>
          </a:xfrm>
          <a:prstGeom prst="rect">
            <a:avLst/>
          </a:prstGeom>
        </p:spPr>
      </p:pic>
      <p:pic>
        <p:nvPicPr>
          <p:cNvPr id="7" name="Рисунок 6" descr="img27.jpg"/>
          <p:cNvPicPr>
            <a:picLocks noChangeAspect="1"/>
          </p:cNvPicPr>
          <p:nvPr/>
        </p:nvPicPr>
        <p:blipFill>
          <a:blip r:embed="rId3" cstate="print"/>
          <a:srcRect l="4195" r="4195"/>
          <a:stretch>
            <a:fillRect/>
          </a:stretch>
        </p:blipFill>
        <p:spPr>
          <a:xfrm>
            <a:off x="6643702" y="3286124"/>
            <a:ext cx="2308339" cy="3357561"/>
          </a:xfrm>
          <a:prstGeom prst="rect">
            <a:avLst/>
          </a:prstGeom>
        </p:spPr>
      </p:pic>
      <p:pic>
        <p:nvPicPr>
          <p:cNvPr id="3074" name="Picture 2" descr="D:\ФОТО\КСШ\2Д КЛАСС\уроки\IMG_20170324_1457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6361" r="3505" b="9707"/>
          <a:stretch/>
        </p:blipFill>
        <p:spPr bwMode="auto">
          <a:xfrm>
            <a:off x="2123728" y="2492896"/>
            <a:ext cx="5085567" cy="289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чего ученику портфолио?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0066"/>
                </a:solidFill>
              </a:rPr>
              <a:t>позволит сделать оценивание оптимистичным, не допустить потери веры в себя, в свои силы в самом</a:t>
            </a:r>
            <a:r>
              <a:rPr lang="ru-RU" sz="2000" cap="small" dirty="0" smtClean="0">
                <a:solidFill>
                  <a:srgbClr val="660066"/>
                </a:solidFill>
              </a:rPr>
              <a:t> </a:t>
            </a:r>
            <a:r>
              <a:rPr lang="ru-RU" sz="2000" dirty="0" smtClean="0">
                <a:solidFill>
                  <a:srgbClr val="660066"/>
                </a:solidFill>
              </a:rPr>
              <a:t>начале пути</a:t>
            </a:r>
          </a:p>
          <a:p>
            <a:r>
              <a:rPr lang="ru-RU" sz="2000" dirty="0" smtClean="0">
                <a:solidFill>
                  <a:srgbClr val="660066"/>
                </a:solidFill>
              </a:rPr>
              <a:t>то есть индивидуальный "портфель" образовательных достижений - результаты районных, областных олимпиад, интересные самостоятельные проекты и творческие работы.</a:t>
            </a:r>
          </a:p>
          <a:p>
            <a:r>
              <a:rPr lang="ru-RU" sz="2000" dirty="0" smtClean="0">
                <a:solidFill>
                  <a:srgbClr val="660066"/>
                </a:solidFill>
              </a:rPr>
              <a:t>«инструмент», с помощью которого у младших школьников формируется контрольно-оценочная самостоятельность</a:t>
            </a:r>
            <a:endParaRPr lang="ru-RU" sz="2000" dirty="0">
              <a:solidFill>
                <a:srgbClr val="660066"/>
              </a:solidFill>
            </a:endParaRPr>
          </a:p>
        </p:txBody>
      </p:sp>
      <p:pic>
        <p:nvPicPr>
          <p:cNvPr id="4098" name="Picture 2" descr="C:\Users\Админ\Desktop\tL3QSZo8g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032448" cy="30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</a:t>
            </a:r>
            <a:r>
              <a:rPr lang="ru-RU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задачи ведения портфолио в начальных классах</a:t>
            </a:r>
            <a:endParaRPr lang="ru-RU" sz="36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создание ситуации успеха для каждого ученика, повыше­ние самооценки и уверенности в собственных возможностях;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максимальное раскрытие индивидуальных способностей ка­ждого ребенка, создание условий для его самореализации и </a:t>
            </a:r>
            <a:r>
              <a:rPr lang="ru-RU" sz="2000" dirty="0" err="1" smtClean="0"/>
              <a:t>самоактуализации</a:t>
            </a:r>
            <a:r>
              <a:rPr lang="ru-RU" sz="2000" dirty="0" smtClean="0"/>
              <a:t> в различных областях школьной и внешкольной жизни;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развитие познавательных интересов учащихся и формиро­вание готовности к самостоятельному познанию;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формирование установки на творческую деятельность и умений творческой деятельности, развитие мотивации дальнейшего творческого роста;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формирование положительных моральных и нравствен­ных качеств личности; стимулирование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приобретение навыков </a:t>
            </a:r>
            <a:r>
              <a:rPr lang="ru-RU" sz="2000" dirty="0" err="1" smtClean="0"/>
              <a:t>саморефлексии</a:t>
            </a:r>
            <a:r>
              <a:rPr lang="ru-RU" sz="2000" dirty="0" smtClean="0"/>
              <a:t>, формирование уме­ния анализировать собственные интересы, склонности, потребности и соотносить их с имеющимися возможностями («я реальный», «я идеальный»).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5008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Что это даёт?</a:t>
            </a:r>
          </a:p>
        </p:txBody>
      </p:sp>
      <p:graphicFrame>
        <p:nvGraphicFramePr>
          <p:cNvPr id="3" name="Group 15"/>
          <p:cNvGraphicFramePr>
            <a:graphicFrameLocks noGrp="1"/>
          </p:cNvGraphicFramePr>
          <p:nvPr/>
        </p:nvGraphicFramePr>
        <p:xfrm>
          <a:off x="381000" y="1066800"/>
          <a:ext cx="8534400" cy="5474208"/>
        </p:xfrm>
        <a:graphic>
          <a:graphicData uri="http://schemas.openxmlformats.org/drawingml/2006/table">
            <a:tbl>
              <a:tblPr/>
              <a:tblGrid>
                <a:gridCol w="3340100"/>
                <a:gridCol w="51943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ученику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учителю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Формировать навык самоконтроля и самооценки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 Видеть своё   продвижение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Наглядно видеть  процесс формирования предметного знания у детей, обеспечивать своевременную  и  целенаправленную коррекцию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Сделать отметку содержательной и для ученика и для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Сделать оценку работы оптимистичной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 выглядит портфолио ученика начальной школы?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660066"/>
                </a:solidFill>
              </a:rPr>
              <a:t>«Каждодневный творческий процесс ученика должен быть зафиксирован»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99207.jpg"/>
          <p:cNvPicPr>
            <a:picLocks noChangeAspect="1"/>
          </p:cNvPicPr>
          <p:nvPr/>
        </p:nvPicPr>
        <p:blipFill>
          <a:blip r:embed="rId2" cstate="print"/>
          <a:srcRect l="19531" t="7812" r="21875" b="10156"/>
          <a:stretch>
            <a:fillRect/>
          </a:stretch>
        </p:blipFill>
        <p:spPr>
          <a:xfrm>
            <a:off x="0" y="2357430"/>
            <a:ext cx="2000264" cy="2800370"/>
          </a:xfrm>
          <a:prstGeom prst="rect">
            <a:avLst/>
          </a:prstGeom>
        </p:spPr>
      </p:pic>
      <p:pic>
        <p:nvPicPr>
          <p:cNvPr id="5" name="Рисунок 4" descr="78646551_1_stra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143380"/>
            <a:ext cx="1823309" cy="2579981"/>
          </a:xfrm>
          <a:prstGeom prst="rect">
            <a:avLst/>
          </a:prstGeom>
        </p:spPr>
      </p:pic>
      <p:pic>
        <p:nvPicPr>
          <p:cNvPr id="6" name="Рисунок 5" descr="cover_image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500306"/>
            <a:ext cx="2034292" cy="2857496"/>
          </a:xfrm>
          <a:prstGeom prst="rect">
            <a:avLst/>
          </a:prstGeom>
        </p:spPr>
      </p:pic>
      <p:pic>
        <p:nvPicPr>
          <p:cNvPr id="7" name="Рисунок 6" descr="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214818"/>
            <a:ext cx="1868812" cy="2643182"/>
          </a:xfrm>
          <a:prstGeom prst="rect">
            <a:avLst/>
          </a:prstGeom>
        </p:spPr>
      </p:pic>
      <p:pic>
        <p:nvPicPr>
          <p:cNvPr id="8" name="Рисунок 7" descr="1337345862_portfolio_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2285992"/>
            <a:ext cx="1685189" cy="238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портфолио </a:t>
            </a:r>
            <a:endParaRPr lang="ru-RU" sz="36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На данный момент у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ПОРТФОЛИО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есть примерные разделы,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которые можно дополнять различной интересной информацией:</a:t>
            </a:r>
          </a:p>
          <a:p>
            <a:pPr marL="0" lvl="0" indent="0" algn="ctr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Титульный лист</a:t>
            </a:r>
          </a:p>
          <a:p>
            <a:pPr marL="0" lvl="0" indent="0" algn="ctr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На этом листе указываются данные ребенка – </a:t>
            </a:r>
          </a:p>
          <a:p>
            <a:pPr marL="0" lvl="0" indent="0" algn="ctr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Фамилия, Имя, Отчество, фотография ребенка, </a:t>
            </a:r>
          </a:p>
          <a:p>
            <a:pPr marL="0" lvl="0" indent="0" algn="ctr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учебное заведение и город в котором учится ребенок, </a:t>
            </a:r>
          </a:p>
          <a:p>
            <a:pPr marL="0" lvl="0" indent="0" algn="ctr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дата начала и окончания портфолио.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22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73917"/>
            <a:ext cx="1690692" cy="2351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Autofit/>
          </a:bodyPr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Раздел - Мой мир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этом разделе добавляется информация,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которая важна для ребенка. 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страниц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None/>
            </a:pP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Личные данные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(Обо мне)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дата рождения,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место рождения, возраст.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Можно указать домашний адрес, телефон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Мое имя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напишите, что означает имя ребенка,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откуда оно произошло, можно указать в честь кого назвали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(например, дедушка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А также, укажите известных людей носящие данное имя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Моя семья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 напишите короткий рассказ о своей семье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или если есть желание и время, то о каждом члене семьи.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Приложите к данному рассказу фотографии родных или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рисунок ребенка, как он видит свою семью.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данную рубрику можно приложить родословную ребенка.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TS8YBqEC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14480" cy="2448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340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Родительское собрание «Портфолио ученика начальной школы» </vt:lpstr>
      <vt:lpstr>«Портфолио достижений»</vt:lpstr>
      <vt:lpstr>Портфолио - это способ фикси­рования, накопления и оценки индивидуальных достижений школь­ника в определенный период его обучения.</vt:lpstr>
      <vt:lpstr>Для чего ученику портфолио?</vt:lpstr>
      <vt:lpstr>Цели и задачи ведения портфолио в начальных классах</vt:lpstr>
      <vt:lpstr>Презентация PowerPoint</vt:lpstr>
      <vt:lpstr>Как выглядит портфолио ученика начальной школы?</vt:lpstr>
      <vt:lpstr>Содержание портфолио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№2 «Портфолио ученика начальной школы» </dc:title>
  <dc:creator>Томилова С. В.</dc:creator>
  <cp:lastModifiedBy>Админ</cp:lastModifiedBy>
  <cp:revision>23</cp:revision>
  <dcterms:created xsi:type="dcterms:W3CDTF">2015-09-23T18:30:01Z</dcterms:created>
  <dcterms:modified xsi:type="dcterms:W3CDTF">2017-11-21T18:12:25Z</dcterms:modified>
</cp:coreProperties>
</file>